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comments/comment1.xml" ContentType="application/vnd.openxmlformats-officedocument.presentationml.comment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comments/comment2.xml" ContentType="application/vnd.openxmlformats-officedocument.presentationml.comments+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media/image1.jpeg" ContentType="image/jpeg"/>
  <Override PartName="/ppt/media/image2.jpeg" ContentType="image/jpeg"/>
  <Override PartName="/ppt/media/image3.jpeg" ContentType="image/jpeg"/>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media/image4.jpeg" ContentType="image/jpeg"/>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media/image5.jpeg" ContentType="image/jpeg"/>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media/image6.jpeg" ContentType="image/jpeg"/>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8"/>
    <p:sldId id="266" r:id="rId19"/>
    <p:sldId id="267" r:id="rId20"/>
    <p:sldId id="268" r:id="rId22"/>
    <p:sldId id="269" r:id="rId23"/>
    <p:sldId id="270" r:id="rId24"/>
    <p:sldId id="271" r:id="rId25"/>
    <p:sldId id="272" r:id="rId26"/>
    <p:sldId id="273" r:id="rId27"/>
    <p:sldId id="274" r:id="rId28"/>
    <p:sldId id="275" r:id="rId29"/>
    <p:sldId id="276" r:id="rId30"/>
    <p:sldId id="277" r:id="rId31"/>
    <p:sldId id="278" r:id="rId32"/>
    <p:sldId id="279" r:id="rId33"/>
    <p:sldId id="280" r:id="rId34"/>
    <p:sldId id="281" r:id="rId35"/>
    <p:sldId id="282" r:id="rId36"/>
    <p:sldId id="283" r:id="rId37"/>
    <p:sldId id="284" r:id="rId38"/>
    <p:sldId id="285" r:id="rId39"/>
    <p:sldId id="286" r:id="rId40"/>
    <p:sldId id="287" r:id="rId41"/>
    <p:sldId id="288" r:id="rId42"/>
    <p:sldId id="289" r:id="rId43"/>
    <p:sldId id="290" r:id="rId44"/>
    <p:sldId id="291" r:id="rId45"/>
    <p:sldId id="292" r:id="rId46"/>
    <p:sldId id="293" r:id="rId47"/>
    <p:sldId id="294" r:id="rId48"/>
    <p:sldId id="295" r:id="rId49"/>
    <p:sldId id="296" r:id="rId50"/>
    <p:sldId id="297" r:id="rId51"/>
    <p:sldId id="298" r:id="rId52"/>
    <p:sldId id="299" r:id="rId53"/>
    <p:sldId id="300" r:id="rId54"/>
    <p:sldId id="301" r:id="rId55"/>
    <p:sldId id="302" r:id="rId56"/>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825500" rtl="0" fontAlgn="auto" latinLnBrk="0" hangingPunct="0">
      <a:lnSpc>
        <a:spcPct val="110000"/>
      </a:lnSpc>
      <a:spcBef>
        <a:spcPts val="0"/>
      </a:spcBef>
      <a:spcAft>
        <a:spcPts val="0"/>
      </a:spcAft>
      <a:buClrTx/>
      <a:buSzTx/>
      <a:buFontTx/>
      <a:buNone/>
      <a:tabLst/>
      <a:defRPr b="0" baseline="0" cap="none" i="0" spc="0" strike="noStrike" sz="4800" u="none" kumimoji="0" normalizeH="0">
        <a:ln>
          <a:noFill/>
        </a:ln>
        <a:solidFill>
          <a:srgbClr val="091E42"/>
        </a:solidFill>
        <a:effectLst/>
        <a:uFillTx/>
        <a:latin typeface="Charlie Display"/>
        <a:ea typeface="Charlie Display"/>
        <a:cs typeface="Charlie Display"/>
        <a:sym typeface="Charlie Display"/>
      </a:defRPr>
    </a:lvl1pPr>
    <a:lvl2pPr marL="0" marR="0" indent="228600" algn="l" defTabSz="825500" rtl="0" fontAlgn="auto" latinLnBrk="0" hangingPunct="0">
      <a:lnSpc>
        <a:spcPct val="110000"/>
      </a:lnSpc>
      <a:spcBef>
        <a:spcPts val="0"/>
      </a:spcBef>
      <a:spcAft>
        <a:spcPts val="0"/>
      </a:spcAft>
      <a:buClrTx/>
      <a:buSzTx/>
      <a:buFontTx/>
      <a:buNone/>
      <a:tabLst/>
      <a:defRPr b="0" baseline="0" cap="none" i="0" spc="0" strike="noStrike" sz="4800" u="none" kumimoji="0" normalizeH="0">
        <a:ln>
          <a:noFill/>
        </a:ln>
        <a:solidFill>
          <a:srgbClr val="091E42"/>
        </a:solidFill>
        <a:effectLst/>
        <a:uFillTx/>
        <a:latin typeface="Charlie Display"/>
        <a:ea typeface="Charlie Display"/>
        <a:cs typeface="Charlie Display"/>
        <a:sym typeface="Charlie Display"/>
      </a:defRPr>
    </a:lvl2pPr>
    <a:lvl3pPr marL="0" marR="0" indent="457200" algn="l" defTabSz="825500" rtl="0" fontAlgn="auto" latinLnBrk="0" hangingPunct="0">
      <a:lnSpc>
        <a:spcPct val="110000"/>
      </a:lnSpc>
      <a:spcBef>
        <a:spcPts val="0"/>
      </a:spcBef>
      <a:spcAft>
        <a:spcPts val="0"/>
      </a:spcAft>
      <a:buClrTx/>
      <a:buSzTx/>
      <a:buFontTx/>
      <a:buNone/>
      <a:tabLst/>
      <a:defRPr b="0" baseline="0" cap="none" i="0" spc="0" strike="noStrike" sz="4800" u="none" kumimoji="0" normalizeH="0">
        <a:ln>
          <a:noFill/>
        </a:ln>
        <a:solidFill>
          <a:srgbClr val="091E42"/>
        </a:solidFill>
        <a:effectLst/>
        <a:uFillTx/>
        <a:latin typeface="Charlie Display"/>
        <a:ea typeface="Charlie Display"/>
        <a:cs typeface="Charlie Display"/>
        <a:sym typeface="Charlie Display"/>
      </a:defRPr>
    </a:lvl3pPr>
    <a:lvl4pPr marL="0" marR="0" indent="685800" algn="l" defTabSz="825500" rtl="0" fontAlgn="auto" latinLnBrk="0" hangingPunct="0">
      <a:lnSpc>
        <a:spcPct val="110000"/>
      </a:lnSpc>
      <a:spcBef>
        <a:spcPts val="0"/>
      </a:spcBef>
      <a:spcAft>
        <a:spcPts val="0"/>
      </a:spcAft>
      <a:buClrTx/>
      <a:buSzTx/>
      <a:buFontTx/>
      <a:buNone/>
      <a:tabLst/>
      <a:defRPr b="0" baseline="0" cap="none" i="0" spc="0" strike="noStrike" sz="4800" u="none" kumimoji="0" normalizeH="0">
        <a:ln>
          <a:noFill/>
        </a:ln>
        <a:solidFill>
          <a:srgbClr val="091E42"/>
        </a:solidFill>
        <a:effectLst/>
        <a:uFillTx/>
        <a:latin typeface="Charlie Display"/>
        <a:ea typeface="Charlie Display"/>
        <a:cs typeface="Charlie Display"/>
        <a:sym typeface="Charlie Display"/>
      </a:defRPr>
    </a:lvl4pPr>
    <a:lvl5pPr marL="0" marR="0" indent="914400" algn="l" defTabSz="825500" rtl="0" fontAlgn="auto" latinLnBrk="0" hangingPunct="0">
      <a:lnSpc>
        <a:spcPct val="110000"/>
      </a:lnSpc>
      <a:spcBef>
        <a:spcPts val="0"/>
      </a:spcBef>
      <a:spcAft>
        <a:spcPts val="0"/>
      </a:spcAft>
      <a:buClrTx/>
      <a:buSzTx/>
      <a:buFontTx/>
      <a:buNone/>
      <a:tabLst/>
      <a:defRPr b="0" baseline="0" cap="none" i="0" spc="0" strike="noStrike" sz="4800" u="none" kumimoji="0" normalizeH="0">
        <a:ln>
          <a:noFill/>
        </a:ln>
        <a:solidFill>
          <a:srgbClr val="091E42"/>
        </a:solidFill>
        <a:effectLst/>
        <a:uFillTx/>
        <a:latin typeface="Charlie Display"/>
        <a:ea typeface="Charlie Display"/>
        <a:cs typeface="Charlie Display"/>
        <a:sym typeface="Charlie Display"/>
      </a:defRPr>
    </a:lvl5pPr>
    <a:lvl6pPr marL="0" marR="0" indent="1143000" algn="l" defTabSz="825500" rtl="0" fontAlgn="auto" latinLnBrk="0" hangingPunct="0">
      <a:lnSpc>
        <a:spcPct val="110000"/>
      </a:lnSpc>
      <a:spcBef>
        <a:spcPts val="0"/>
      </a:spcBef>
      <a:spcAft>
        <a:spcPts val="0"/>
      </a:spcAft>
      <a:buClrTx/>
      <a:buSzTx/>
      <a:buFontTx/>
      <a:buNone/>
      <a:tabLst/>
      <a:defRPr b="0" baseline="0" cap="none" i="0" spc="0" strike="noStrike" sz="4800" u="none" kumimoji="0" normalizeH="0">
        <a:ln>
          <a:noFill/>
        </a:ln>
        <a:solidFill>
          <a:srgbClr val="091E42"/>
        </a:solidFill>
        <a:effectLst/>
        <a:uFillTx/>
        <a:latin typeface="Charlie Display"/>
        <a:ea typeface="Charlie Display"/>
        <a:cs typeface="Charlie Display"/>
        <a:sym typeface="Charlie Display"/>
      </a:defRPr>
    </a:lvl6pPr>
    <a:lvl7pPr marL="0" marR="0" indent="1371600" algn="l" defTabSz="825500" rtl="0" fontAlgn="auto" latinLnBrk="0" hangingPunct="0">
      <a:lnSpc>
        <a:spcPct val="110000"/>
      </a:lnSpc>
      <a:spcBef>
        <a:spcPts val="0"/>
      </a:spcBef>
      <a:spcAft>
        <a:spcPts val="0"/>
      </a:spcAft>
      <a:buClrTx/>
      <a:buSzTx/>
      <a:buFontTx/>
      <a:buNone/>
      <a:tabLst/>
      <a:defRPr b="0" baseline="0" cap="none" i="0" spc="0" strike="noStrike" sz="4800" u="none" kumimoji="0" normalizeH="0">
        <a:ln>
          <a:noFill/>
        </a:ln>
        <a:solidFill>
          <a:srgbClr val="091E42"/>
        </a:solidFill>
        <a:effectLst/>
        <a:uFillTx/>
        <a:latin typeface="Charlie Display"/>
        <a:ea typeface="Charlie Display"/>
        <a:cs typeface="Charlie Display"/>
        <a:sym typeface="Charlie Display"/>
      </a:defRPr>
    </a:lvl7pPr>
    <a:lvl8pPr marL="0" marR="0" indent="1600200" algn="l" defTabSz="825500" rtl="0" fontAlgn="auto" latinLnBrk="0" hangingPunct="0">
      <a:lnSpc>
        <a:spcPct val="110000"/>
      </a:lnSpc>
      <a:spcBef>
        <a:spcPts val="0"/>
      </a:spcBef>
      <a:spcAft>
        <a:spcPts val="0"/>
      </a:spcAft>
      <a:buClrTx/>
      <a:buSzTx/>
      <a:buFontTx/>
      <a:buNone/>
      <a:tabLst/>
      <a:defRPr b="0" baseline="0" cap="none" i="0" spc="0" strike="noStrike" sz="4800" u="none" kumimoji="0" normalizeH="0">
        <a:ln>
          <a:noFill/>
        </a:ln>
        <a:solidFill>
          <a:srgbClr val="091E42"/>
        </a:solidFill>
        <a:effectLst/>
        <a:uFillTx/>
        <a:latin typeface="Charlie Display"/>
        <a:ea typeface="Charlie Display"/>
        <a:cs typeface="Charlie Display"/>
        <a:sym typeface="Charlie Display"/>
      </a:defRPr>
    </a:lvl8pPr>
    <a:lvl9pPr marL="0" marR="0" indent="1828800" algn="l" defTabSz="825500" rtl="0" fontAlgn="auto" latinLnBrk="0" hangingPunct="0">
      <a:lnSpc>
        <a:spcPct val="110000"/>
      </a:lnSpc>
      <a:spcBef>
        <a:spcPts val="0"/>
      </a:spcBef>
      <a:spcAft>
        <a:spcPts val="0"/>
      </a:spcAft>
      <a:buClrTx/>
      <a:buSzTx/>
      <a:buFontTx/>
      <a:buNone/>
      <a:tabLst/>
      <a:defRPr b="0" baseline="0" cap="none" i="0" spc="0" strike="noStrike" sz="4800" u="none" kumimoji="0" normalizeH="0">
        <a:ln>
          <a:noFill/>
        </a:ln>
        <a:solidFill>
          <a:srgbClr val="091E42"/>
        </a:solidFill>
        <a:effectLst/>
        <a:uFillTx/>
        <a:latin typeface="Charlie Display"/>
        <a:ea typeface="Charlie Display"/>
        <a:cs typeface="Charlie Display"/>
        <a:sym typeface="Charlie Display"/>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mAuthor id="0" name="Gaby" initials="G" lastIdx="1" clrIdx="0"/>
  <p:cmAuthor id="1" name="Elizabeth Howden" initials="EH" lastIdx="1" clrIdx="0"/>
</p:cmAuthorLst>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8F44A2F1-9E1F-4B54-A3A2-5F16C0AD49E2}" styleName="">
    <a:tblBg/>
    <a:wholeTbl>
      <a:tcTxStyle b="off" i="off">
        <a:font>
          <a:latin typeface="Charlie Display Light"/>
          <a:ea typeface="Charlie Display Light"/>
          <a:cs typeface="Charlie Display Light"/>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5E7EA"/>
          </a:solidFill>
        </a:fill>
      </a:tcStyle>
    </a:wholeTbl>
    <a:band2H>
      <a:tcTxStyle b="def" i="def"/>
      <a:tcStyle>
        <a:tcBdr/>
        <a:fill>
          <a:solidFill>
            <a:srgbClr val="E3E5E8"/>
          </a:solidFill>
        </a:fill>
      </a:tcStyle>
    </a:band2H>
    <a:firstCol>
      <a:tcTxStyle b="on" i="off">
        <a:font>
          <a:latin typeface="Charlie Display"/>
          <a:ea typeface="Charlie Display"/>
          <a:cs typeface="Charlie Display"/>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
          <a:latin typeface="Charlie Display Light"/>
          <a:ea typeface="Charlie Display Light"/>
          <a:cs typeface="Charlie Display Light"/>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Charlie Display"/>
          <a:ea typeface="Charlie Display"/>
          <a:cs typeface="Charlie Display"/>
        </a:font>
        <a:srgbClr val="FFFFFF"/>
      </a:tcTxStyle>
      <a:tcStyle>
        <a:tcBdr>
          <a:left>
            <a:ln w="12700" cap="flat">
              <a:noFill/>
              <a:miter lim="400000"/>
            </a:ln>
          </a:left>
          <a:right>
            <a:ln w="12700" cap="flat">
              <a:noFill/>
              <a:miter lim="400000"/>
            </a:ln>
          </a:right>
          <a:top>
            <a:ln w="12700" cap="flat">
              <a:noFill/>
              <a:miter lim="400000"/>
            </a:ln>
          </a:top>
          <a:bottom>
            <a:ln w="127000" cap="flat">
              <a:solidFill>
                <a:srgbClr val="FFFFFF"/>
              </a:solidFill>
              <a:prstDash val="solid"/>
              <a:miter lim="400000"/>
            </a:ln>
          </a:bottom>
          <a:insideH>
            <a:ln w="12700" cap="flat">
              <a:noFill/>
              <a:miter lim="400000"/>
            </a:ln>
          </a:insideH>
          <a:insideV>
            <a:ln w="12700" cap="flat">
              <a:noFill/>
              <a:miter lim="400000"/>
            </a:ln>
          </a:insideV>
        </a:tcBdr>
        <a:fill>
          <a:solidFill>
            <a:srgbClr val="0160FF"/>
          </a:solidFill>
        </a:fill>
      </a:tcStyle>
    </a:firstRow>
  </a:tblStyle>
  <a:tblStyle styleId="{D51ADE6A-740E-44AE-83CC-AE7238B6C88D}" styleName="">
    <a:tblBg/>
    <a:wholeTbl>
      <a:tcTxStyle b="off" i="off">
        <a:font>
          <a:latin typeface="Charlie Display Light"/>
          <a:ea typeface="Charlie Display Light"/>
          <a:cs typeface="Charlie Display Light"/>
        </a:font>
        <a:srgbClr val="000000"/>
      </a:tcTxStyle>
      <a:tcStyle>
        <a:tcBdr>
          <a:left>
            <a:ln w="127000" cap="flat">
              <a:solidFill>
                <a:srgbClr val="FFFFFF"/>
              </a:solidFill>
              <a:prstDash val="solid"/>
              <a:miter lim="400000"/>
            </a:ln>
          </a:left>
          <a:right>
            <a:ln w="127000" cap="flat">
              <a:solidFill>
                <a:srgbClr val="FFFFFF"/>
              </a:solidFill>
              <a:prstDash val="solid"/>
              <a:miter lim="400000"/>
            </a:ln>
          </a:right>
          <a:top>
            <a:ln w="127000" cap="flat">
              <a:solidFill>
                <a:srgbClr val="FFFFFF"/>
              </a:solidFill>
              <a:prstDash val="solid"/>
              <a:miter lim="400000"/>
            </a:ln>
          </a:top>
          <a:bottom>
            <a:ln w="127000" cap="flat">
              <a:solidFill>
                <a:srgbClr val="FFFFFF"/>
              </a:solidFill>
              <a:prstDash val="solid"/>
              <a:miter lim="400000"/>
            </a:ln>
          </a:bottom>
          <a:insideH>
            <a:ln w="127000" cap="flat">
              <a:solidFill>
                <a:srgbClr val="FFFFFF"/>
              </a:solidFill>
              <a:prstDash val="solid"/>
              <a:miter lim="400000"/>
            </a:ln>
          </a:insideH>
          <a:insideV>
            <a:ln w="127000" cap="flat">
              <a:solidFill>
                <a:srgbClr val="FFFFFF"/>
              </a:solidFill>
              <a:prstDash val="solid"/>
              <a:miter lim="400000"/>
            </a:ln>
          </a:insideV>
        </a:tcBdr>
        <a:fill>
          <a:noFill/>
        </a:fill>
      </a:tcStyle>
    </a:wholeTbl>
    <a:band2H>
      <a:tcTxStyle b="def" i="def"/>
      <a:tcStyle>
        <a:tcBdr/>
        <a:fill>
          <a:solidFill>
            <a:srgbClr val="EDEEEE"/>
          </a:solidFill>
        </a:fill>
      </a:tcStyle>
    </a:band2H>
    <a:firstCol>
      <a:tcTxStyle b="on" i="off">
        <a:font>
          <a:latin typeface="Charlie Display"/>
          <a:ea typeface="Charlie Display"/>
          <a:cs typeface="Charlie Display"/>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Charlie Display"/>
          <a:ea typeface="Charlie Display"/>
          <a:cs typeface="Charlie Display"/>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Charlie Display"/>
          <a:ea typeface="Charlie Display"/>
          <a:cs typeface="Charlie Display"/>
        </a:font>
        <a:srgbClr val="000000"/>
      </a:tcTxStyle>
      <a:tcStyle>
        <a:tcBdr>
          <a:left>
            <a:ln w="127000" cap="flat">
              <a:solidFill>
                <a:srgbClr val="FFFFFF"/>
              </a:solidFill>
              <a:prstDash val="solid"/>
              <a:miter lim="400000"/>
            </a:ln>
          </a:left>
          <a:right>
            <a:ln w="127000" cap="flat">
              <a:solidFill>
                <a:srgbClr val="FFFFFF"/>
              </a:solidFill>
              <a:prstDash val="solid"/>
              <a:miter lim="400000"/>
            </a:ln>
          </a:right>
          <a:top>
            <a:ln w="12700" cap="flat">
              <a:noFill/>
              <a:miter lim="400000"/>
            </a:ln>
          </a:top>
          <a:bottom>
            <a:ln w="127000" cap="flat">
              <a:solidFill>
                <a:srgbClr val="FFFFFF"/>
              </a:solidFill>
              <a:prstDash val="solid"/>
              <a:miter lim="400000"/>
            </a:ln>
          </a:bottom>
          <a:insideH>
            <a:ln w="12700" cap="flat">
              <a:solidFill>
                <a:srgbClr val="000000"/>
              </a:solidFill>
              <a:custDash>
                <a:ds d="200000" sp="200000"/>
              </a:custDash>
              <a:miter lim="400000"/>
            </a:ln>
          </a:insideH>
          <a:insideV>
            <a:ln w="127000" cap="flat">
              <a:solidFill>
                <a:srgbClr val="FFFFFF"/>
              </a:solidFill>
              <a:prstDash val="solid"/>
              <a:miter lim="400000"/>
            </a:ln>
          </a:insideV>
        </a:tcBdr>
        <a:fill>
          <a:noFill/>
        </a:fill>
      </a:tcStyle>
    </a:firstRow>
  </a:tblStyle>
  <a:tblStyle styleId="{4A9BC294-FFE2-49D5-8D69-9E1BD2C41BD5}" styleName="">
    <a:tblBg/>
    <a:wholeTbl>
      <a:tcTxStyle b="off" i="off">
        <a:font>
          <a:latin typeface="Charlie Display"/>
          <a:ea typeface="Charlie Display"/>
          <a:cs typeface="Charlie Display"/>
        </a:font>
        <a:srgbClr val="595959"/>
      </a:tcTxStyle>
      <a:tcStyle>
        <a:tcBdr>
          <a:left>
            <a:ln w="3175" cap="flat">
              <a:solidFill>
                <a:srgbClr val="808080"/>
              </a:solidFill>
              <a:prstDash val="solid"/>
              <a:round/>
            </a:ln>
          </a:left>
          <a:right>
            <a:ln w="3175" cap="flat">
              <a:solidFill>
                <a:srgbClr val="808080"/>
              </a:solidFill>
              <a:prstDash val="solid"/>
              <a:round/>
            </a:ln>
          </a:right>
          <a:top>
            <a:ln w="3175" cap="flat">
              <a:solidFill>
                <a:srgbClr val="808080"/>
              </a:solidFill>
              <a:prstDash val="solid"/>
              <a:round/>
            </a:ln>
          </a:top>
          <a:bottom>
            <a:ln w="3175" cap="flat">
              <a:solidFill>
                <a:srgbClr val="808080"/>
              </a:solidFill>
              <a:prstDash val="solid"/>
              <a:round/>
            </a:ln>
          </a:bottom>
          <a:insideH>
            <a:ln w="3175" cap="flat">
              <a:solidFill>
                <a:srgbClr val="808080"/>
              </a:solidFill>
              <a:prstDash val="solid"/>
              <a:round/>
            </a:ln>
          </a:insideH>
          <a:insideV>
            <a:ln w="3175" cap="flat">
              <a:solidFill>
                <a:srgbClr val="808080"/>
              </a:solidFill>
              <a:prstDash val="solid"/>
              <a:round/>
            </a:ln>
          </a:insideV>
        </a:tcBdr>
        <a:fill>
          <a:solidFill>
            <a:srgbClr val="FFFFFF"/>
          </a:solidFill>
        </a:fill>
      </a:tcStyle>
    </a:wholeTbl>
    <a:band2H>
      <a:tcTxStyle b="def" i="def"/>
      <a:tcStyle>
        <a:tcBdr/>
        <a:fill>
          <a:solidFill>
            <a:srgbClr val="FFFFFF"/>
          </a:solidFill>
        </a:fill>
      </a:tcStyle>
    </a:band2H>
    <a:firstCol>
      <a:tcTxStyle b="on" i="off">
        <a:font>
          <a:latin typeface="Charlie Display Black"/>
          <a:ea typeface="Charlie Display Black"/>
          <a:cs typeface="Charlie Display Black"/>
        </a:font>
        <a:srgbClr val="FFFFFF"/>
      </a:tcTxStyle>
      <a:tcStyle>
        <a:tcBdr>
          <a:left>
            <a:ln w="3175" cap="flat">
              <a:solidFill>
                <a:srgbClr val="FFFFFF"/>
              </a:solidFill>
              <a:prstDash val="solid"/>
              <a:miter lim="400000"/>
            </a:ln>
          </a:left>
          <a:right>
            <a:ln w="12700" cap="flat">
              <a:solidFill>
                <a:srgbClr val="000000"/>
              </a:solidFill>
              <a:prstDash val="solid"/>
              <a:bevel/>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12700" cap="flat">
              <a:solidFill>
                <a:srgbClr val="000000"/>
              </a:solidFill>
              <a:prstDash val="solid"/>
              <a:bevel/>
            </a:ln>
          </a:insideV>
        </a:tcBdr>
        <a:fill>
          <a:solidFill>
            <a:srgbClr val="007FFF"/>
          </a:solidFill>
        </a:fill>
      </a:tcStyle>
    </a:firstCol>
    <a:lastRow>
      <a:tcTxStyle b="off" i="off">
        <a:font>
          <a:latin typeface="Charlie Display"/>
          <a:ea typeface="Charlie Display"/>
          <a:cs typeface="Charlie Display"/>
        </a:font>
        <a:srgbClr val="595959"/>
      </a:tcTxStyle>
      <a:tcStyle>
        <a:tcBdr>
          <a:left>
            <a:ln w="3175" cap="flat">
              <a:solidFill>
                <a:srgbClr val="808080"/>
              </a:solidFill>
              <a:prstDash val="solid"/>
              <a:round/>
            </a:ln>
          </a:left>
          <a:right>
            <a:ln w="3175" cap="flat">
              <a:solidFill>
                <a:srgbClr val="808080"/>
              </a:solidFill>
              <a:prstDash val="solid"/>
              <a:round/>
            </a:ln>
          </a:right>
          <a:top>
            <a:ln w="3175" cap="flat">
              <a:solidFill>
                <a:srgbClr val="808080"/>
              </a:solidFill>
              <a:prstDash val="solid"/>
              <a:round/>
            </a:ln>
          </a:top>
          <a:bottom>
            <a:ln w="3175" cap="flat">
              <a:solidFill>
                <a:srgbClr val="808080"/>
              </a:solidFill>
              <a:prstDash val="solid"/>
              <a:round/>
            </a:ln>
          </a:bottom>
          <a:insideH>
            <a:ln w="12700" cap="flat">
              <a:solidFill>
                <a:srgbClr val="000000"/>
              </a:solidFill>
              <a:prstDash val="solid"/>
              <a:bevel/>
            </a:ln>
          </a:insideH>
          <a:insideV>
            <a:ln w="3175" cap="flat">
              <a:solidFill>
                <a:srgbClr val="808080"/>
              </a:solidFill>
              <a:prstDash val="solid"/>
              <a:round/>
            </a:ln>
          </a:insideV>
        </a:tcBdr>
        <a:fill>
          <a:solidFill>
            <a:schemeClr val="accent3">
              <a:hueOff val="10341877"/>
              <a:satOff val="-14884"/>
              <a:lumOff val="-32266"/>
            </a:schemeClr>
          </a:solidFill>
        </a:fill>
      </a:tcStyle>
    </a:lastRow>
    <a:firstRow>
      <a:tcTxStyle b="on" i="off">
        <a:font>
          <a:latin typeface="Charlie Display"/>
          <a:ea typeface="Charlie Display"/>
          <a:cs typeface="Charlie Display"/>
        </a:font>
        <a:srgbClr val="31496B"/>
      </a:tcTxStyle>
      <a:tcStyle>
        <a:tcBdr>
          <a:left>
            <a:ln w="12700" cap="flat">
              <a:solidFill>
                <a:srgbClr val="000000"/>
              </a:solidFill>
              <a:prstDash val="solid"/>
              <a:bevel/>
            </a:ln>
          </a:left>
          <a:right>
            <a:ln w="12700" cap="flat">
              <a:solidFill>
                <a:srgbClr val="000000"/>
              </a:solidFill>
              <a:prstDash val="solid"/>
              <a:bevel/>
            </a:ln>
          </a:right>
          <a:top>
            <a:ln w="12700" cap="flat">
              <a:solidFill>
                <a:srgbClr val="000000"/>
              </a:solidFill>
              <a:prstDash val="solid"/>
              <a:bevel/>
            </a:ln>
          </a:top>
          <a:bottom>
            <a:ln w="3175" cap="flat">
              <a:solidFill>
                <a:srgbClr val="808080"/>
              </a:solidFill>
              <a:prstDash val="solid"/>
              <a:round/>
            </a:ln>
          </a:bottom>
          <a:insideH>
            <a:ln w="12700" cap="flat">
              <a:solidFill>
                <a:srgbClr val="000000"/>
              </a:solidFill>
              <a:prstDash val="solid"/>
              <a:bevel/>
            </a:ln>
          </a:insideH>
          <a:insideV>
            <a:ln w="12700" cap="flat">
              <a:solidFill>
                <a:srgbClr val="000000"/>
              </a:solidFill>
              <a:prstDash val="solid"/>
              <a:bevel/>
            </a:ln>
          </a:insideV>
        </a:tcBdr>
        <a:fill>
          <a:noFill/>
        </a:fill>
      </a:tcStyle>
    </a:firstRow>
  </a:tblStyle>
  <a:tblStyle styleId="{BBFC77FB-9ED0-4EC9-95AA-A1379042E648}" styleName="">
    <a:tblBg/>
    <a:wholeTbl>
      <a:tcTxStyle b="off" i="off">
        <a:font>
          <a:latin typeface="Charlie Display Light"/>
          <a:ea typeface="Charlie Display Light"/>
          <a:cs typeface="Charlie Display Light"/>
        </a:font>
        <a:srgbClr val="000000"/>
      </a:tcTxStyle>
      <a:tcStyle>
        <a:tcBdr>
          <a:left>
            <a:ln w="127000" cap="flat">
              <a:solidFill>
                <a:srgbClr val="FFFFFF"/>
              </a:solidFill>
              <a:prstDash val="solid"/>
              <a:miter lim="400000"/>
            </a:ln>
          </a:left>
          <a:right>
            <a:ln w="127000" cap="flat">
              <a:solidFill>
                <a:srgbClr val="FFFFFF"/>
              </a:solidFill>
              <a:prstDash val="solid"/>
              <a:miter lim="400000"/>
            </a:ln>
          </a:right>
          <a:top>
            <a:ln w="127000" cap="flat">
              <a:solidFill>
                <a:srgbClr val="FFFFFF"/>
              </a:solidFill>
              <a:prstDash val="solid"/>
              <a:miter lim="400000"/>
            </a:ln>
          </a:top>
          <a:bottom>
            <a:ln w="127000" cap="flat">
              <a:solidFill>
                <a:srgbClr val="FFFFFF"/>
              </a:solidFill>
              <a:prstDash val="solid"/>
              <a:miter lim="400000"/>
            </a:ln>
          </a:bottom>
          <a:insideH>
            <a:ln w="127000" cap="flat">
              <a:solidFill>
                <a:srgbClr val="FFFFFF"/>
              </a:solidFill>
              <a:prstDash val="solid"/>
              <a:miter lim="400000"/>
            </a:ln>
          </a:insideH>
          <a:insideV>
            <a:ln w="127000" cap="flat">
              <a:solidFill>
                <a:srgbClr val="FFFFFF"/>
              </a:solidFill>
              <a:prstDash val="solid"/>
              <a:miter lim="400000"/>
            </a:ln>
          </a:insideV>
        </a:tcBdr>
        <a:fill>
          <a:solidFill>
            <a:srgbClr val="E5E7EA"/>
          </a:solidFill>
        </a:fill>
      </a:tcStyle>
    </a:wholeTbl>
    <a:band2H>
      <a:tcTxStyle b="def" i="def"/>
      <a:tcStyle>
        <a:tcBdr/>
        <a:fill>
          <a:solidFill>
            <a:srgbClr val="31496B"/>
          </a:solidFill>
        </a:fill>
      </a:tcStyle>
    </a:band2H>
    <a:firstCol>
      <a:tcTxStyle b="on" i="off">
        <a:font>
          <a:latin typeface="Charlie Display"/>
          <a:ea typeface="Charlie Display"/>
          <a:cs typeface="Charlie Display"/>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Charlie Display"/>
          <a:ea typeface="Charlie Display"/>
          <a:cs typeface="Charlie Display"/>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Charlie Display"/>
          <a:ea typeface="Charlie Display"/>
          <a:cs typeface="Charlie Display"/>
        </a:font>
        <a:srgbClr val="000000"/>
      </a:tcTxStyle>
      <a:tcStyle>
        <a:tcBdr>
          <a:left>
            <a:ln w="127000" cap="flat">
              <a:solidFill>
                <a:srgbClr val="FFFFFF"/>
              </a:solidFill>
              <a:prstDash val="solid"/>
              <a:miter lim="400000"/>
            </a:ln>
          </a:left>
          <a:right>
            <a:ln w="127000" cap="flat">
              <a:solidFill>
                <a:srgbClr val="FFFFFF"/>
              </a:solidFill>
              <a:prstDash val="solid"/>
              <a:miter lim="400000"/>
            </a:ln>
          </a:right>
          <a:top>
            <a:ln w="12700" cap="flat">
              <a:noFill/>
              <a:miter lim="400000"/>
            </a:ln>
          </a:top>
          <a:bottom>
            <a:ln w="127000" cap="flat">
              <a:solidFill>
                <a:srgbClr val="FFFFFF"/>
              </a:solidFill>
              <a:prstDash val="solid"/>
              <a:miter lim="400000"/>
            </a:ln>
          </a:bottom>
          <a:insideH>
            <a:ln w="12700" cap="flat">
              <a:solidFill>
                <a:srgbClr val="000000"/>
              </a:solidFill>
              <a:custDash>
                <a:ds d="200000" sp="200000"/>
              </a:custDash>
              <a:miter lim="400000"/>
            </a:ln>
          </a:insideH>
          <a:insideV>
            <a:ln w="127000" cap="flat">
              <a:solidFill>
                <a:srgbClr val="FFFFFF"/>
              </a:solidFill>
              <a:prstDash val="solid"/>
              <a:miter lim="400000"/>
            </a:ln>
          </a:insideV>
        </a:tcBdr>
        <a:fill>
          <a:noFill/>
        </a:fill>
      </a:tcStyle>
    </a:firstRow>
  </a:tblStyle>
  <a:tblStyle styleId="{6CBB8FF1-D9AA-43F3-AF6F-95CC898621D3}" styleName="">
    <a:tblBg/>
    <a:wholeTbl>
      <a:tcTxStyle b="off" i="off">
        <a:font>
          <a:latin typeface="Charlie Display"/>
          <a:ea typeface="Charlie Display"/>
          <a:cs typeface="Charlie Display"/>
        </a:font>
        <a:srgbClr val="595959"/>
      </a:tcTxStyle>
      <a:tcStyle>
        <a:tcBdr>
          <a:left>
            <a:ln w="3175" cap="flat">
              <a:solidFill>
                <a:srgbClr val="808080"/>
              </a:solidFill>
              <a:prstDash val="solid"/>
              <a:round/>
            </a:ln>
          </a:left>
          <a:right>
            <a:ln w="3175" cap="flat">
              <a:solidFill>
                <a:srgbClr val="808080"/>
              </a:solidFill>
              <a:prstDash val="solid"/>
              <a:round/>
            </a:ln>
          </a:right>
          <a:top>
            <a:ln w="3175" cap="flat">
              <a:solidFill>
                <a:srgbClr val="808080"/>
              </a:solidFill>
              <a:prstDash val="solid"/>
              <a:round/>
            </a:ln>
          </a:top>
          <a:bottom>
            <a:ln w="3175" cap="flat">
              <a:solidFill>
                <a:srgbClr val="808080"/>
              </a:solidFill>
              <a:prstDash val="solid"/>
              <a:round/>
            </a:ln>
          </a:bottom>
          <a:insideH>
            <a:ln w="3175" cap="flat">
              <a:solidFill>
                <a:srgbClr val="808080"/>
              </a:solidFill>
              <a:prstDash val="solid"/>
              <a:round/>
            </a:ln>
          </a:insideH>
          <a:insideV>
            <a:ln w="3175" cap="flat">
              <a:solidFill>
                <a:srgbClr val="808080"/>
              </a:solidFill>
              <a:prstDash val="solid"/>
              <a:round/>
            </a:ln>
          </a:insideV>
        </a:tcBdr>
        <a:fill>
          <a:solidFill>
            <a:srgbClr val="FFFFFF"/>
          </a:solidFill>
        </a:fill>
      </a:tcStyle>
    </a:wholeTbl>
    <a:band2H>
      <a:tcTxStyle b="def" i="def"/>
      <a:tcStyle>
        <a:tcBdr/>
        <a:fill>
          <a:solidFill>
            <a:srgbClr val="EFF0F3"/>
          </a:solidFill>
        </a:fill>
      </a:tcStyle>
    </a:band2H>
    <a:firstCol>
      <a:tcTxStyle b="on" i="on">
        <a:font>
          <a:latin typeface="Charlie Display"/>
          <a:ea typeface="Charlie Display"/>
          <a:cs typeface="Charlie Display"/>
        </a:font>
        <a:srgbClr val="000000"/>
      </a:tcTxStyle>
      <a:tcStyle>
        <a:tcBdr>
          <a:left>
            <a:ln w="12700" cap="flat">
              <a:solidFill>
                <a:srgbClr val="000000"/>
              </a:solidFill>
              <a:prstDash val="solid"/>
              <a:bevel/>
            </a:ln>
          </a:left>
          <a:right>
            <a:ln w="12700" cap="flat">
              <a:solidFill>
                <a:srgbClr val="000000"/>
              </a:solidFill>
              <a:prstDash val="solid"/>
              <a:bevel/>
            </a:ln>
          </a:right>
          <a:top>
            <a:ln w="12700" cap="flat">
              <a:solidFill>
                <a:srgbClr val="000000"/>
              </a:solidFill>
              <a:prstDash val="solid"/>
              <a:bevel/>
            </a:ln>
          </a:top>
          <a:bottom>
            <a:ln w="12700" cap="flat">
              <a:solidFill>
                <a:srgbClr val="000000"/>
              </a:solidFill>
              <a:prstDash val="solid"/>
              <a:bevel/>
            </a:ln>
          </a:bottom>
          <a:insideH>
            <a:ln w="12700" cap="flat">
              <a:solidFill>
                <a:srgbClr val="000000"/>
              </a:solidFill>
              <a:prstDash val="solid"/>
              <a:bevel/>
            </a:ln>
          </a:insideH>
          <a:insideV>
            <a:ln w="12700" cap="flat">
              <a:solidFill>
                <a:srgbClr val="000000"/>
              </a:solidFill>
              <a:prstDash val="solid"/>
              <a:bevel/>
            </a:ln>
          </a:insideV>
        </a:tcBdr>
        <a:fill>
          <a:noFill/>
        </a:fill>
      </a:tcStyle>
    </a:firstCol>
    <a:lastRow>
      <a:tcTxStyle b="on" i="on">
        <a:font>
          <a:latin typeface="Charlie Display"/>
          <a:ea typeface="Charlie Display"/>
          <a:cs typeface="Charlie Display"/>
        </a:font>
        <a:srgbClr val="000000"/>
      </a:tcTxStyle>
      <a:tcStyle>
        <a:tcBdr>
          <a:left>
            <a:ln w="12700" cap="flat">
              <a:solidFill>
                <a:srgbClr val="000000"/>
              </a:solidFill>
              <a:prstDash val="solid"/>
              <a:bevel/>
            </a:ln>
          </a:left>
          <a:right>
            <a:ln w="12700" cap="flat">
              <a:solidFill>
                <a:srgbClr val="000000"/>
              </a:solidFill>
              <a:prstDash val="solid"/>
              <a:bevel/>
            </a:ln>
          </a:right>
          <a:top>
            <a:ln w="12700" cap="flat">
              <a:solidFill>
                <a:srgbClr val="000000"/>
              </a:solidFill>
              <a:prstDash val="solid"/>
              <a:bevel/>
            </a:ln>
          </a:top>
          <a:bottom>
            <a:ln w="12700" cap="flat">
              <a:solidFill>
                <a:srgbClr val="000000"/>
              </a:solidFill>
              <a:prstDash val="solid"/>
              <a:bevel/>
            </a:ln>
          </a:bottom>
          <a:insideH>
            <a:ln w="12700" cap="flat">
              <a:solidFill>
                <a:srgbClr val="000000"/>
              </a:solidFill>
              <a:prstDash val="solid"/>
              <a:bevel/>
            </a:ln>
          </a:insideH>
          <a:insideV>
            <a:ln w="12700" cap="flat">
              <a:solidFill>
                <a:srgbClr val="000000"/>
              </a:solidFill>
              <a:prstDash val="solid"/>
              <a:bevel/>
            </a:ln>
          </a:insideV>
        </a:tcBdr>
        <a:fill>
          <a:noFill/>
        </a:fill>
      </a:tcStyle>
    </a:lastRow>
    <a:firstRow>
      <a:tcTxStyle b="on" i="on">
        <a:font>
          <a:latin typeface="Charlie Display"/>
          <a:ea typeface="Charlie Display"/>
          <a:cs typeface="Charlie Display"/>
        </a:font>
        <a:srgbClr val="000000"/>
      </a:tcTxStyle>
      <a:tcStyle>
        <a:tcBdr>
          <a:left>
            <a:ln w="12700" cap="flat">
              <a:solidFill>
                <a:srgbClr val="000000"/>
              </a:solidFill>
              <a:prstDash val="solid"/>
              <a:bevel/>
            </a:ln>
          </a:left>
          <a:right>
            <a:ln w="12700" cap="flat">
              <a:solidFill>
                <a:srgbClr val="000000"/>
              </a:solidFill>
              <a:prstDash val="solid"/>
              <a:bevel/>
            </a:ln>
          </a:right>
          <a:top>
            <a:ln w="12700" cap="flat">
              <a:solidFill>
                <a:srgbClr val="000000"/>
              </a:solidFill>
              <a:prstDash val="solid"/>
              <a:bevel/>
            </a:ln>
          </a:top>
          <a:bottom>
            <a:ln w="12700" cap="flat">
              <a:solidFill>
                <a:srgbClr val="000000"/>
              </a:solidFill>
              <a:prstDash val="solid"/>
              <a:bevel/>
            </a:ln>
          </a:bottom>
          <a:insideH>
            <a:ln w="12700" cap="flat">
              <a:solidFill>
                <a:srgbClr val="000000"/>
              </a:solidFill>
              <a:prstDash val="solid"/>
              <a:bevel/>
            </a:ln>
          </a:insideH>
          <a:insideV>
            <a:ln w="12700" cap="flat">
              <a:solidFill>
                <a:srgbClr val="000000"/>
              </a:solidFill>
              <a:prstDash val="solid"/>
              <a:bevel/>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comments" Target="comments/comment1.xml"/><Relationship Id="rId18" Type="http://schemas.openxmlformats.org/officeDocument/2006/relationships/slide" Target="slides/slide10.xml"/><Relationship Id="rId19" Type="http://schemas.openxmlformats.org/officeDocument/2006/relationships/slide" Target="slides/slide11.xml"/><Relationship Id="rId20" Type="http://schemas.openxmlformats.org/officeDocument/2006/relationships/slide" Target="slides/slide12.xml"/><Relationship Id="rId21" Type="http://schemas.openxmlformats.org/officeDocument/2006/relationships/comments" Target="comments/comment2.xml"/><Relationship Id="rId22" Type="http://schemas.openxmlformats.org/officeDocument/2006/relationships/slide" Target="slides/slide13.xml"/><Relationship Id="rId23" Type="http://schemas.openxmlformats.org/officeDocument/2006/relationships/slide" Target="slides/slide14.xml"/><Relationship Id="rId24" Type="http://schemas.openxmlformats.org/officeDocument/2006/relationships/slide" Target="slides/slide15.xml"/><Relationship Id="rId25" Type="http://schemas.openxmlformats.org/officeDocument/2006/relationships/slide" Target="slides/slide16.xml"/><Relationship Id="rId26" Type="http://schemas.openxmlformats.org/officeDocument/2006/relationships/slide" Target="slides/slide17.xml"/><Relationship Id="rId27" Type="http://schemas.openxmlformats.org/officeDocument/2006/relationships/slide" Target="slides/slide18.xml"/><Relationship Id="rId28" Type="http://schemas.openxmlformats.org/officeDocument/2006/relationships/slide" Target="slides/slide19.xml"/><Relationship Id="rId29" Type="http://schemas.openxmlformats.org/officeDocument/2006/relationships/slide" Target="slides/slide20.xml"/><Relationship Id="rId30" Type="http://schemas.openxmlformats.org/officeDocument/2006/relationships/slide" Target="slides/slide21.xml"/><Relationship Id="rId31" Type="http://schemas.openxmlformats.org/officeDocument/2006/relationships/slide" Target="slides/slide22.xml"/><Relationship Id="rId32" Type="http://schemas.openxmlformats.org/officeDocument/2006/relationships/slide" Target="slides/slide23.xml"/><Relationship Id="rId33" Type="http://schemas.openxmlformats.org/officeDocument/2006/relationships/slide" Target="slides/slide24.xml"/><Relationship Id="rId34" Type="http://schemas.openxmlformats.org/officeDocument/2006/relationships/slide" Target="slides/slide25.xml"/><Relationship Id="rId35" Type="http://schemas.openxmlformats.org/officeDocument/2006/relationships/slide" Target="slides/slide26.xml"/><Relationship Id="rId36" Type="http://schemas.openxmlformats.org/officeDocument/2006/relationships/slide" Target="slides/slide27.xml"/><Relationship Id="rId37" Type="http://schemas.openxmlformats.org/officeDocument/2006/relationships/slide" Target="slides/slide28.xml"/><Relationship Id="rId38" Type="http://schemas.openxmlformats.org/officeDocument/2006/relationships/slide" Target="slides/slide29.xml"/><Relationship Id="rId39" Type="http://schemas.openxmlformats.org/officeDocument/2006/relationships/slide" Target="slides/slide30.xml"/><Relationship Id="rId40" Type="http://schemas.openxmlformats.org/officeDocument/2006/relationships/slide" Target="slides/slide31.xml"/><Relationship Id="rId41" Type="http://schemas.openxmlformats.org/officeDocument/2006/relationships/slide" Target="slides/slide32.xml"/><Relationship Id="rId42" Type="http://schemas.openxmlformats.org/officeDocument/2006/relationships/slide" Target="slides/slide33.xml"/><Relationship Id="rId43" Type="http://schemas.openxmlformats.org/officeDocument/2006/relationships/slide" Target="slides/slide34.xml"/><Relationship Id="rId44" Type="http://schemas.openxmlformats.org/officeDocument/2006/relationships/slide" Target="slides/slide35.xml"/><Relationship Id="rId45" Type="http://schemas.openxmlformats.org/officeDocument/2006/relationships/slide" Target="slides/slide36.xml"/><Relationship Id="rId46" Type="http://schemas.openxmlformats.org/officeDocument/2006/relationships/slide" Target="slides/slide37.xml"/><Relationship Id="rId47" Type="http://schemas.openxmlformats.org/officeDocument/2006/relationships/slide" Target="slides/slide38.xml"/><Relationship Id="rId48" Type="http://schemas.openxmlformats.org/officeDocument/2006/relationships/slide" Target="slides/slide39.xml"/><Relationship Id="rId49" Type="http://schemas.openxmlformats.org/officeDocument/2006/relationships/slide" Target="slides/slide40.xml"/><Relationship Id="rId50" Type="http://schemas.openxmlformats.org/officeDocument/2006/relationships/slide" Target="slides/slide41.xml"/><Relationship Id="rId51" Type="http://schemas.openxmlformats.org/officeDocument/2006/relationships/slide" Target="slides/slide42.xml"/><Relationship Id="rId52" Type="http://schemas.openxmlformats.org/officeDocument/2006/relationships/slide" Target="slides/slide43.xml"/><Relationship Id="rId53" Type="http://schemas.openxmlformats.org/officeDocument/2006/relationships/slide" Target="slides/slide44.xml"/><Relationship Id="rId54" Type="http://schemas.openxmlformats.org/officeDocument/2006/relationships/slide" Target="slides/slide45.xml"/><Relationship Id="rId55" Type="http://schemas.openxmlformats.org/officeDocument/2006/relationships/slide" Target="slides/slide46.xml"/><Relationship Id="rId56" Type="http://schemas.openxmlformats.org/officeDocument/2006/relationships/slide" Target="slides/slide47.xml"/></Relationships>

</file>

<file path=ppt/comments/comment1.xml><?xml version="1.0" encoding="utf-8"?>
<p:cm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m authorId="0" dt="2021-02-11T23:58:48.325" idx="1">
    <p:pos x="-4082" y="-3505"/>
    <p:text>Okay, built out new bullet points for this slide. Here those are: 
- Be more strategic: Move faster, accelerate time to value, and speed to market
- Empower your teams: Better user experience supports every team
- Strong business benefit: Deliver the best for your customers 
Can we have these each clickable. So each value loads one at a time.
</p:text>
    <p:extLst>
      <p:ext uri="{C676402C-5697-4E1C-873F-D02D1690AC5C}">
        <p15:threadingInfo xmlns:p15="http://schemas.microsoft.com/office/powerpoint/2012/main" timeZoneBias="420"/>
      </p:ext>
    </p:extLst>
  </p:cm>
</p:cmLst>
</file>

<file path=ppt/comments/comment2.xml><?xml version="1.0" encoding="utf-8"?>
<p:cm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m authorId="1" dt="2021-03-22T13:21:03.653" idx="1">
    <p:pos x="15822" y="100"/>
    <p:text>If this will be primarily a low-touch audience, do we feel like included in Enterprise is important?</p:text>
    <p:extLst>
      <p:ext uri="{C676402C-5697-4E1C-873F-D02D1690AC5C}">
        <p15:threadingInfo xmlns:p15="http://schemas.microsoft.com/office/powerpoint/2012/main" timeZoneBias="420"/>
      </p:ext>
    </p:extLst>
  </p:cm>
</p:cmLst>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448" name="Shape 1448"/>
          <p:cNvSpPr/>
          <p:nvPr>
            <p:ph type="sldImg"/>
          </p:nvPr>
        </p:nvSpPr>
        <p:spPr>
          <a:xfrm>
            <a:off x="1143000" y="685800"/>
            <a:ext cx="4572000" cy="3429000"/>
          </a:xfrm>
          <a:prstGeom prst="rect">
            <a:avLst/>
          </a:prstGeom>
        </p:spPr>
        <p:txBody>
          <a:bodyPr/>
          <a:lstStyle/>
          <a:p>
            <a:pPr/>
          </a:p>
        </p:txBody>
      </p:sp>
      <p:sp>
        <p:nvSpPr>
          <p:cNvPr id="1449" name="Shape 144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Charlie Display"/>
        <a:ea typeface="Charlie Display"/>
        <a:cs typeface="Charlie Display"/>
        <a:sym typeface="Charlie Display"/>
      </a:defRPr>
    </a:lvl1pPr>
    <a:lvl2pPr indent="228600" defTabSz="457200" latinLnBrk="0">
      <a:lnSpc>
        <a:spcPct val="117999"/>
      </a:lnSpc>
      <a:defRPr sz="2200">
        <a:latin typeface="Charlie Display"/>
        <a:ea typeface="Charlie Display"/>
        <a:cs typeface="Charlie Display"/>
        <a:sym typeface="Charlie Display"/>
      </a:defRPr>
    </a:lvl2pPr>
    <a:lvl3pPr indent="457200" defTabSz="457200" latinLnBrk="0">
      <a:lnSpc>
        <a:spcPct val="117999"/>
      </a:lnSpc>
      <a:defRPr sz="2200">
        <a:latin typeface="Charlie Display"/>
        <a:ea typeface="Charlie Display"/>
        <a:cs typeface="Charlie Display"/>
        <a:sym typeface="Charlie Display"/>
      </a:defRPr>
    </a:lvl3pPr>
    <a:lvl4pPr indent="685800" defTabSz="457200" latinLnBrk="0">
      <a:lnSpc>
        <a:spcPct val="117999"/>
      </a:lnSpc>
      <a:defRPr sz="2200">
        <a:latin typeface="Charlie Display"/>
        <a:ea typeface="Charlie Display"/>
        <a:cs typeface="Charlie Display"/>
        <a:sym typeface="Charlie Display"/>
      </a:defRPr>
    </a:lvl4pPr>
    <a:lvl5pPr indent="914400" defTabSz="457200" latinLnBrk="0">
      <a:lnSpc>
        <a:spcPct val="117999"/>
      </a:lnSpc>
      <a:defRPr sz="2200">
        <a:latin typeface="Charlie Display"/>
        <a:ea typeface="Charlie Display"/>
        <a:cs typeface="Charlie Display"/>
        <a:sym typeface="Charlie Display"/>
      </a:defRPr>
    </a:lvl5pPr>
    <a:lvl6pPr indent="1143000" defTabSz="457200" latinLnBrk="0">
      <a:lnSpc>
        <a:spcPct val="117999"/>
      </a:lnSpc>
      <a:defRPr sz="2200">
        <a:latin typeface="Charlie Display"/>
        <a:ea typeface="Charlie Display"/>
        <a:cs typeface="Charlie Display"/>
        <a:sym typeface="Charlie Display"/>
      </a:defRPr>
    </a:lvl6pPr>
    <a:lvl7pPr indent="1371600" defTabSz="457200" latinLnBrk="0">
      <a:lnSpc>
        <a:spcPct val="117999"/>
      </a:lnSpc>
      <a:defRPr sz="2200">
        <a:latin typeface="Charlie Display"/>
        <a:ea typeface="Charlie Display"/>
        <a:cs typeface="Charlie Display"/>
        <a:sym typeface="Charlie Display"/>
      </a:defRPr>
    </a:lvl7pPr>
    <a:lvl8pPr indent="1600200" defTabSz="457200" latinLnBrk="0">
      <a:lnSpc>
        <a:spcPct val="117999"/>
      </a:lnSpc>
      <a:defRPr sz="2200">
        <a:latin typeface="Charlie Display"/>
        <a:ea typeface="Charlie Display"/>
        <a:cs typeface="Charlie Display"/>
        <a:sym typeface="Charlie Display"/>
      </a:defRPr>
    </a:lvl8pPr>
    <a:lvl9pPr indent="1828800" defTabSz="457200" latinLnBrk="0">
      <a:lnSpc>
        <a:spcPct val="117999"/>
      </a:lnSpc>
      <a:defRPr sz="2200">
        <a:latin typeface="Charlie Display"/>
        <a:ea typeface="Charlie Display"/>
        <a:cs typeface="Charlie Display"/>
        <a:sym typeface="Charlie Display"/>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_rels/notesSlide12.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_rels/notesSlide14.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Relationships>

</file>

<file path=ppt/notesSlides/_rels/notesSlide15.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Relationships>

</file>

<file path=ppt/notesSlides/_rels/notesSlide16.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Relationships>

</file>

<file path=ppt/notesSlides/_rels/notesSlide17.xml.rels><?xml version="1.0" encoding="UTF-8"?>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Relationships>

</file>

<file path=ppt/notesSlides/_rels/notesSlide18.xml.rels><?xml version="1.0" encoding="UTF-8"?>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Relationships>

</file>

<file path=ppt/notesSlides/_rels/notesSlide19.xml.rels><?xml version="1.0" encoding="UTF-8"?>
<Relationships xmlns="http://schemas.openxmlformats.org/package/2006/relationships"><Relationship Id="rId1" Type="http://schemas.openxmlformats.org/officeDocument/2006/relationships/slide" Target="../slides/slide19.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_rels/notesSlide20.xml.rels><?xml version="1.0" encoding="UTF-8"?>
<Relationships xmlns="http://schemas.openxmlformats.org/package/2006/relationships"><Relationship Id="rId1" Type="http://schemas.openxmlformats.org/officeDocument/2006/relationships/slide" Target="../slides/slide20.xml"/><Relationship Id="rId2" Type="http://schemas.openxmlformats.org/officeDocument/2006/relationships/notesMaster" Target="../notesMasters/notesMaster1.xml"/></Relationships>

</file>

<file path=ppt/notesSlides/_rels/notesSlide21.xml.rels><?xml version="1.0" encoding="UTF-8"?>
<Relationships xmlns="http://schemas.openxmlformats.org/package/2006/relationships"><Relationship Id="rId1" Type="http://schemas.openxmlformats.org/officeDocument/2006/relationships/slide" Target="../slides/slide21.xml"/><Relationship Id="rId2" Type="http://schemas.openxmlformats.org/officeDocument/2006/relationships/notesMaster" Target="../notesMasters/notesMaster1.xml"/><Relationship Id="rId3" Type="http://schemas.openxmlformats.org/officeDocument/2006/relationships/hyperlink" Target="https://www.atlassian.com/migration/cloud/savings-calculator" TargetMode="External"/></Relationships>

</file>

<file path=ppt/notesSlides/_rels/notesSlide22.xml.rels><?xml version="1.0" encoding="UTF-8"?>
<Relationships xmlns="http://schemas.openxmlformats.org/package/2006/relationships"><Relationship Id="rId1" Type="http://schemas.openxmlformats.org/officeDocument/2006/relationships/slide" Target="../slides/slide22.xml"/><Relationship Id="rId2" Type="http://schemas.openxmlformats.org/officeDocument/2006/relationships/notesMaster" Target="../notesMasters/notesMaster1.xml"/><Relationship Id="rId3" Type="http://schemas.openxmlformats.org/officeDocument/2006/relationships/hyperlink" Target="https://www.atlassian.com/purchase/price-comparison" TargetMode="External"/><Relationship Id="rId4" Type="http://schemas.openxmlformats.org/officeDocument/2006/relationships/hyperlink" Target="https://www.atlassian.com/migration/cloud/savings-calculator" TargetMode="External"/></Relationships>

</file>

<file path=ppt/notesSlides/_rels/notesSlide23.xml.rels><?xml version="1.0" encoding="UTF-8"?>
<Relationships xmlns="http://schemas.openxmlformats.org/package/2006/relationships"><Relationship Id="rId1" Type="http://schemas.openxmlformats.org/officeDocument/2006/relationships/slide" Target="../slides/slide23.xml"/><Relationship Id="rId2" Type="http://schemas.openxmlformats.org/officeDocument/2006/relationships/notesMaster" Target="../notesMasters/notesMaster1.xml"/></Relationships>

</file>

<file path=ppt/notesSlides/_rels/notesSlide24.xml.rels><?xml version="1.0" encoding="UTF-8"?>
<Relationships xmlns="http://schemas.openxmlformats.org/package/2006/relationships"><Relationship Id="rId1" Type="http://schemas.openxmlformats.org/officeDocument/2006/relationships/slide" Target="../slides/slide24.xml"/><Relationship Id="rId2" Type="http://schemas.openxmlformats.org/officeDocument/2006/relationships/notesMaster" Target="../notesMasters/notesMaster1.xml"/></Relationships>

</file>

<file path=ppt/notesSlides/_rels/notesSlide25.xml.rels><?xml version="1.0" encoding="UTF-8"?>
<Relationships xmlns="http://schemas.openxmlformats.org/package/2006/relationships"><Relationship Id="rId1" Type="http://schemas.openxmlformats.org/officeDocument/2006/relationships/slide" Target="../slides/slide25.xml"/><Relationship Id="rId2" Type="http://schemas.openxmlformats.org/officeDocument/2006/relationships/notesMaster" Target="../notesMasters/notesMaster1.xml"/></Relationships>

</file>

<file path=ppt/notesSlides/_rels/notesSlide26.xml.rels><?xml version="1.0" encoding="UTF-8"?>
<Relationships xmlns="http://schemas.openxmlformats.org/package/2006/relationships"><Relationship Id="rId1" Type="http://schemas.openxmlformats.org/officeDocument/2006/relationships/slide" Target="../slides/slide26.xml"/><Relationship Id="rId2" Type="http://schemas.openxmlformats.org/officeDocument/2006/relationships/notesMaster" Target="../notesMasters/notesMaster1.xml"/></Relationships>

</file>

<file path=ppt/notesSlides/_rels/notesSlide27.xml.rels><?xml version="1.0" encoding="UTF-8"?>
<Relationships xmlns="http://schemas.openxmlformats.org/package/2006/relationships"><Relationship Id="rId1" Type="http://schemas.openxmlformats.org/officeDocument/2006/relationships/slide" Target="../slides/slide27.xml"/><Relationship Id="rId2" Type="http://schemas.openxmlformats.org/officeDocument/2006/relationships/notesMaster" Target="../notesMasters/notesMaster1.xml"/></Relationships>

</file>

<file path=ppt/notesSlides/_rels/notesSlide28.xml.rels><?xml version="1.0" encoding="UTF-8"?>
<Relationships xmlns="http://schemas.openxmlformats.org/package/2006/relationships"><Relationship Id="rId1" Type="http://schemas.openxmlformats.org/officeDocument/2006/relationships/slide" Target="../slides/slide29.xml"/><Relationship Id="rId2" Type="http://schemas.openxmlformats.org/officeDocument/2006/relationships/notesMaster" Target="../notesMasters/notesMaster1.xml"/></Relationships>

</file>

<file path=ppt/notesSlides/_rels/notesSlide29.xml.rels><?xml version="1.0" encoding="UTF-8"?>
<Relationships xmlns="http://schemas.openxmlformats.org/package/2006/relationships"><Relationship Id="rId1" Type="http://schemas.openxmlformats.org/officeDocument/2006/relationships/slide" Target="../slides/slide30.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Relationships>

</file>

<file path=ppt/notesSlides/_rels/notesSlide30.xml.rels><?xml version="1.0" encoding="UTF-8"?>
<Relationships xmlns="http://schemas.openxmlformats.org/package/2006/relationships"><Relationship Id="rId1" Type="http://schemas.openxmlformats.org/officeDocument/2006/relationships/slide" Target="../slides/slide31.xml"/><Relationship Id="rId2" Type="http://schemas.openxmlformats.org/officeDocument/2006/relationships/notesMaster" Target="../notesMasters/notesMaster1.xml"/></Relationships>

</file>

<file path=ppt/notesSlides/_rels/notesSlide31.xml.rels><?xml version="1.0" encoding="UTF-8"?>
<Relationships xmlns="http://schemas.openxmlformats.org/package/2006/relationships"><Relationship Id="rId1" Type="http://schemas.openxmlformats.org/officeDocument/2006/relationships/slide" Target="../slides/slide32.xml"/><Relationship Id="rId2" Type="http://schemas.openxmlformats.org/officeDocument/2006/relationships/notesMaster" Target="../notesMasters/notesMaster1.xml"/></Relationships>

</file>

<file path=ppt/notesSlides/_rels/notesSlide32.xml.rels><?xml version="1.0" encoding="UTF-8"?>
<Relationships xmlns="http://schemas.openxmlformats.org/package/2006/relationships"><Relationship Id="rId1" Type="http://schemas.openxmlformats.org/officeDocument/2006/relationships/slide" Target="../slides/slide33.xml"/><Relationship Id="rId2" Type="http://schemas.openxmlformats.org/officeDocument/2006/relationships/notesMaster" Target="../notesMasters/notesMaster1.xml"/></Relationships>

</file>

<file path=ppt/notesSlides/_rels/notesSlide33.xml.rels><?xml version="1.0" encoding="UTF-8"?>
<Relationships xmlns="http://schemas.openxmlformats.org/package/2006/relationships"><Relationship Id="rId1" Type="http://schemas.openxmlformats.org/officeDocument/2006/relationships/slide" Target="../slides/slide34.xml"/><Relationship Id="rId2" Type="http://schemas.openxmlformats.org/officeDocument/2006/relationships/notesMaster" Target="../notesMasters/notesMaster1.xml"/></Relationships>

</file>

<file path=ppt/notesSlides/_rels/notesSlide34.xml.rels><?xml version="1.0" encoding="UTF-8"?>
<Relationships xmlns="http://schemas.openxmlformats.org/package/2006/relationships"><Relationship Id="rId1" Type="http://schemas.openxmlformats.org/officeDocument/2006/relationships/slide" Target="../slides/slide35.xml"/><Relationship Id="rId2" Type="http://schemas.openxmlformats.org/officeDocument/2006/relationships/notesMaster" Target="../notesMasters/notesMaster1.xml"/></Relationships>

</file>

<file path=ppt/notesSlides/_rels/notesSlide35.xml.rels><?xml version="1.0" encoding="UTF-8"?>
<Relationships xmlns="http://schemas.openxmlformats.org/package/2006/relationships"><Relationship Id="rId1" Type="http://schemas.openxmlformats.org/officeDocument/2006/relationships/slide" Target="../slides/slide36.xml"/><Relationship Id="rId2" Type="http://schemas.openxmlformats.org/officeDocument/2006/relationships/notesMaster" Target="../notesMasters/notesMaster1.xml"/></Relationships>

</file>

<file path=ppt/notesSlides/_rels/notesSlide36.xml.rels><?xml version="1.0" encoding="UTF-8"?>
<Relationships xmlns="http://schemas.openxmlformats.org/package/2006/relationships"><Relationship Id="rId1" Type="http://schemas.openxmlformats.org/officeDocument/2006/relationships/slide" Target="../slides/slide37.xml"/><Relationship Id="rId2" Type="http://schemas.openxmlformats.org/officeDocument/2006/relationships/notesMaster" Target="../notesMasters/notesMaster1.xml"/><Relationship Id="rId3" Type="http://schemas.openxmlformats.org/officeDocument/2006/relationships/hyperlink" Target="https://www.atlassian.com/licensing/purchase-licensing#pricing-discounts" TargetMode="External"/></Relationships>

</file>

<file path=ppt/notesSlides/_rels/notesSlide37.xml.rels><?xml version="1.0" encoding="UTF-8"?>
<Relationships xmlns="http://schemas.openxmlformats.org/package/2006/relationships"><Relationship Id="rId1" Type="http://schemas.openxmlformats.org/officeDocument/2006/relationships/slide" Target="../slides/slide38.xml"/><Relationship Id="rId2" Type="http://schemas.openxmlformats.org/officeDocument/2006/relationships/notesMaster" Target="../notesMasters/notesMaster1.xml"/><Relationship Id="rId3" Type="http://schemas.openxmlformats.org/officeDocument/2006/relationships/hyperlink" Target="https://www.atlassian.com/licensing/cloud-loyalty-discounts" TargetMode="External"/></Relationships>

</file>

<file path=ppt/notesSlides/_rels/notesSlide38.xml.rels><?xml version="1.0" encoding="UTF-8"?>
<Relationships xmlns="http://schemas.openxmlformats.org/package/2006/relationships"><Relationship Id="rId1" Type="http://schemas.openxmlformats.org/officeDocument/2006/relationships/slide" Target="../slides/slide40.xml"/><Relationship Id="rId2" Type="http://schemas.openxmlformats.org/officeDocument/2006/relationships/notesMaster" Target="../notesMasters/notesMaster1.xml"/></Relationships>

</file>

<file path=ppt/notesSlides/_rels/notesSlide39.xml.rels><?xml version="1.0" encoding="UTF-8"?>
<Relationships xmlns="http://schemas.openxmlformats.org/package/2006/relationships"><Relationship Id="rId1" Type="http://schemas.openxmlformats.org/officeDocument/2006/relationships/slide" Target="../slides/slide41.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Relationships>

</file>

<file path=ppt/notesSlides/_rels/notesSlide40.xml.rels><?xml version="1.0" encoding="UTF-8"?>
<Relationships xmlns="http://schemas.openxmlformats.org/package/2006/relationships"><Relationship Id="rId1" Type="http://schemas.openxmlformats.org/officeDocument/2006/relationships/slide" Target="../slides/slide42.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58" name="Shape 1458"/>
          <p:cNvSpPr/>
          <p:nvPr>
            <p:ph type="sldImg"/>
          </p:nvPr>
        </p:nvSpPr>
        <p:spPr>
          <a:prstGeom prst="rect">
            <a:avLst/>
          </a:prstGeom>
        </p:spPr>
        <p:txBody>
          <a:bodyPr/>
          <a:lstStyle/>
          <a:p>
            <a:pPr/>
          </a:p>
        </p:txBody>
      </p:sp>
      <p:sp>
        <p:nvSpPr>
          <p:cNvPr id="1459" name="Shape 1459"/>
          <p:cNvSpPr/>
          <p:nvPr>
            <p:ph type="body" sz="quarter" idx="1"/>
          </p:nvPr>
        </p:nvSpPr>
        <p:spPr>
          <a:prstGeom prst="rect">
            <a:avLst/>
          </a:prstGeom>
        </p:spPr>
        <p:txBody>
          <a:bodyPr/>
          <a:lstStyle/>
          <a:p>
            <a:pPr/>
            <a:r>
              <a:t>If there are any slide modifications to make, we’ll list them first in this Presenter Notes section. Speaker Notes will be listed second. </a:t>
            </a:r>
          </a:p>
          <a:p>
            <a:pPr/>
          </a:p>
          <a:p>
            <a:pPr/>
            <a:r>
              <a:t>Throughout the presentation, feel free to modify slides and talking points to better fit your story.</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64" name="Shape 1564"/>
          <p:cNvSpPr/>
          <p:nvPr>
            <p:ph type="sldImg"/>
          </p:nvPr>
        </p:nvSpPr>
        <p:spPr>
          <a:prstGeom prst="rect">
            <a:avLst/>
          </a:prstGeom>
        </p:spPr>
        <p:txBody>
          <a:bodyPr/>
          <a:lstStyle/>
          <a:p>
            <a:pPr/>
          </a:p>
        </p:txBody>
      </p:sp>
      <p:sp>
        <p:nvSpPr>
          <p:cNvPr id="1565" name="Shape 1565"/>
          <p:cNvSpPr/>
          <p:nvPr>
            <p:ph type="body" sz="quarter" idx="1"/>
          </p:nvPr>
        </p:nvSpPr>
        <p:spPr>
          <a:prstGeom prst="rect">
            <a:avLst/>
          </a:prstGeom>
        </p:spPr>
        <p:txBody>
          <a:bodyPr/>
          <a:lstStyle/>
          <a:p>
            <a:pPr/>
            <a:r>
              <a:t>This quote from an  Atlassian customer, Redfin,  speaks directly to the benefit of having our IT team focus on strategic initiatives  that can impact our organization’s bottom line and improve the way in which we  serve our customers.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76" name="Shape 1576"/>
          <p:cNvSpPr/>
          <p:nvPr>
            <p:ph type="sldImg"/>
          </p:nvPr>
        </p:nvSpPr>
        <p:spPr>
          <a:prstGeom prst="rect">
            <a:avLst/>
          </a:prstGeom>
        </p:spPr>
        <p:txBody>
          <a:bodyPr/>
          <a:lstStyle/>
          <a:p>
            <a:pPr/>
          </a:p>
        </p:txBody>
      </p:sp>
      <p:sp>
        <p:nvSpPr>
          <p:cNvPr id="1577" name="Shape 1577"/>
          <p:cNvSpPr/>
          <p:nvPr>
            <p:ph type="body" sz="quarter" idx="1"/>
          </p:nvPr>
        </p:nvSpPr>
        <p:spPr>
          <a:prstGeom prst="rect">
            <a:avLst/>
          </a:prstGeom>
        </p:spPr>
        <p:txBody>
          <a:bodyPr/>
          <a:lstStyle/>
          <a:p>
            <a:pPr>
              <a:defRPr b="1">
                <a:solidFill>
                  <a:srgbClr val="091E42"/>
                </a:solidFill>
              </a:defRPr>
            </a:pPr>
            <a:r>
              <a:t>Speaker notes:</a:t>
            </a:r>
          </a:p>
          <a:p>
            <a:pPr>
              <a:defRPr>
                <a:solidFill>
                  <a:srgbClr val="091E42"/>
                </a:solidFill>
              </a:defRPr>
            </a:pPr>
          </a:p>
          <a:p>
            <a:pPr>
              <a:defRPr>
                <a:solidFill>
                  <a:srgbClr val="091E42"/>
                </a:solidFill>
              </a:defRPr>
            </a:pPr>
            <a:r>
              <a:t>Here’s a snapshot of how cloud differs from the current way we are managing our self-managed Atlassian products.  In cloud,  Atlassian manages the bulk of  feature updates,  bug fixes, security, compliance, performance, and overall  maintenance. In server,  all of these tasks fall on the IT team and are manual.</a:t>
            </a:r>
          </a:p>
          <a:p>
            <a:pPr>
              <a:defRPr>
                <a:solidFill>
                  <a:srgbClr val="091E42"/>
                </a:solidFill>
              </a:defRPr>
            </a:pPr>
          </a:p>
          <a:p>
            <a:pPr/>
            <a:r>
              <a:t>In cloud, our administrative needs are met, plus we gain more time to focus on innovation and reduce administrative overhead because Atlassian has taken over these tasks.  </a:t>
            </a:r>
          </a:p>
          <a:p>
            <a:pPr/>
          </a:p>
          <a:p>
            <a:pPr/>
            <a:r>
              <a:t>In the next set of slides I’ll dive deeper into these areas and how Atlassian’s cloud can set us up for long-term success.</a:t>
            </a:r>
          </a:p>
          <a:p>
            <a:pPr>
              <a:defRPr>
                <a:solidFill>
                  <a:srgbClr val="091E42"/>
                </a:solidFill>
              </a:defRPr>
            </a:p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94" name="Shape 1594"/>
          <p:cNvSpPr/>
          <p:nvPr>
            <p:ph type="sldImg"/>
          </p:nvPr>
        </p:nvSpPr>
        <p:spPr>
          <a:prstGeom prst="rect">
            <a:avLst/>
          </a:prstGeom>
        </p:spPr>
        <p:txBody>
          <a:bodyPr/>
          <a:lstStyle/>
          <a:p>
            <a:pPr/>
          </a:p>
        </p:txBody>
      </p:sp>
      <p:sp>
        <p:nvSpPr>
          <p:cNvPr id="1595" name="Shape 1595"/>
          <p:cNvSpPr/>
          <p:nvPr>
            <p:ph type="body" sz="quarter" idx="1"/>
          </p:nvPr>
        </p:nvSpPr>
        <p:spPr>
          <a:prstGeom prst="rect">
            <a:avLst/>
          </a:prstGeom>
        </p:spPr>
        <p:txBody>
          <a:bodyPr/>
          <a:lstStyle/>
          <a:p>
            <a:pPr>
              <a:defRPr b="1"/>
            </a:pPr>
            <a:r>
              <a:t>Speaker notes: </a:t>
            </a:r>
          </a:p>
          <a:p>
            <a:pPr marL="271638" indent="-271638">
              <a:buSzPct val="75000"/>
              <a:buChar char="•"/>
            </a:pPr>
            <a:r>
              <a:t>We can continue to maintain security as we bring on new users and products</a:t>
            </a:r>
          </a:p>
          <a:p>
            <a:pPr marL="271638" indent="-271638">
              <a:buSzPct val="75000"/>
              <a:buChar char="•"/>
            </a:pPr>
            <a:r>
              <a:t>Cloud provides extra admin features to gives  us more visibility into product usage and security policies implemented, and  has advanced user management features</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614" name="Shape 1614"/>
          <p:cNvSpPr/>
          <p:nvPr>
            <p:ph type="sldImg"/>
          </p:nvPr>
        </p:nvSpPr>
        <p:spPr>
          <a:prstGeom prst="rect">
            <a:avLst/>
          </a:prstGeom>
        </p:spPr>
        <p:txBody>
          <a:bodyPr/>
          <a:lstStyle/>
          <a:p>
            <a:pPr/>
          </a:p>
        </p:txBody>
      </p:sp>
      <p:sp>
        <p:nvSpPr>
          <p:cNvPr id="1615" name="Shape 1615"/>
          <p:cNvSpPr/>
          <p:nvPr>
            <p:ph type="body" sz="quarter" idx="1"/>
          </p:nvPr>
        </p:nvSpPr>
        <p:spPr>
          <a:prstGeom prst="rect">
            <a:avLst/>
          </a:prstGeom>
        </p:spPr>
        <p:txBody>
          <a:bodyPr/>
          <a:lstStyle/>
          <a:p>
            <a:pPr>
              <a:defRPr b="1"/>
            </a:pPr>
            <a:r>
              <a:t>Speaker notes: </a:t>
            </a:r>
          </a:p>
          <a:p>
            <a:pPr marL="271638" indent="-271638">
              <a:buSzPct val="75000"/>
              <a:buChar char="•"/>
            </a:pPr>
            <a:r>
              <a:t>Atlassian’s cloud  products provide compliance out of the box, ensuring we comply with all major certifications </a:t>
            </a:r>
          </a:p>
          <a:p>
            <a:pPr marL="271638" indent="-271638">
              <a:buSzPct val="75000"/>
              <a:buChar char="•"/>
            </a:pPr>
            <a:r>
              <a:t>Atlassian’s cloud is GDPR compliant with continuous reviews of the latest requirements to operate on a global scale</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633" name="Shape 1633"/>
          <p:cNvSpPr/>
          <p:nvPr>
            <p:ph type="sldImg"/>
          </p:nvPr>
        </p:nvSpPr>
        <p:spPr>
          <a:prstGeom prst="rect">
            <a:avLst/>
          </a:prstGeom>
        </p:spPr>
        <p:txBody>
          <a:bodyPr/>
          <a:lstStyle/>
          <a:p>
            <a:pPr/>
          </a:p>
        </p:txBody>
      </p:sp>
      <p:sp>
        <p:nvSpPr>
          <p:cNvPr id="1634" name="Shape 1634"/>
          <p:cNvSpPr/>
          <p:nvPr>
            <p:ph type="body" sz="quarter" idx="1"/>
          </p:nvPr>
        </p:nvSpPr>
        <p:spPr>
          <a:prstGeom prst="rect">
            <a:avLst/>
          </a:prstGeom>
        </p:spPr>
        <p:txBody>
          <a:bodyPr/>
          <a:lstStyle/>
          <a:p>
            <a:pPr>
              <a:defRPr b="1"/>
            </a:pPr>
            <a:r>
              <a:t>Speaker notes: </a:t>
            </a:r>
          </a:p>
          <a:p>
            <a:pPr marL="271638" indent="-271638">
              <a:buSzPct val="75000"/>
              <a:buChar char="•"/>
            </a:pPr>
            <a:r>
              <a:t>Scale our resources to meet internal demand as we grow, while saving both time and money</a:t>
            </a:r>
          </a:p>
          <a:p>
            <a:pPr marL="271638" indent="-271638">
              <a:buSzPct val="75000"/>
              <a:buChar char="•"/>
            </a:pPr>
            <a:r>
              <a:t>With infrastructure hosted on AWS regions around the world, cloud products have high performance and reduced latency</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650" name="Shape 1650"/>
          <p:cNvSpPr/>
          <p:nvPr>
            <p:ph type="sldImg"/>
          </p:nvPr>
        </p:nvSpPr>
        <p:spPr>
          <a:prstGeom prst="rect">
            <a:avLst/>
          </a:prstGeom>
        </p:spPr>
        <p:txBody>
          <a:bodyPr/>
          <a:lstStyle/>
          <a:p>
            <a:pPr/>
          </a:p>
        </p:txBody>
      </p:sp>
      <p:sp>
        <p:nvSpPr>
          <p:cNvPr id="1651" name="Shape 1651"/>
          <p:cNvSpPr/>
          <p:nvPr>
            <p:ph type="body" sz="quarter" idx="1"/>
          </p:nvPr>
        </p:nvSpPr>
        <p:spPr>
          <a:prstGeom prst="rect">
            <a:avLst/>
          </a:prstGeom>
        </p:spPr>
        <p:txBody>
          <a:bodyPr/>
          <a:lstStyle/>
          <a:p>
            <a:pPr>
              <a:defRPr b="1"/>
            </a:pPr>
            <a:r>
              <a:t>Speaker notes: </a:t>
            </a:r>
          </a:p>
          <a:p>
            <a:pPr marL="271638" indent="-271638">
              <a:buSzPct val="75000"/>
              <a:buChar char="•"/>
            </a:pPr>
            <a:r>
              <a:t>One of the most important advantages to moving our products to cloud is less manual maintenance  and upkeep</a:t>
            </a:r>
          </a:p>
          <a:p>
            <a:pPr marL="271638" indent="-271638">
              <a:buSzPct val="75000"/>
              <a:buChar char="•"/>
            </a:pPr>
            <a:r>
              <a:t>Atlassian manages data centers, software upgrades for the latest features and bug fixes, implements security, privacy and compliance controls, and performance and uptime</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666" name="Shape 1666"/>
          <p:cNvSpPr/>
          <p:nvPr>
            <p:ph type="sldImg"/>
          </p:nvPr>
        </p:nvSpPr>
        <p:spPr>
          <a:prstGeom prst="rect">
            <a:avLst/>
          </a:prstGeom>
        </p:spPr>
        <p:txBody>
          <a:bodyPr/>
          <a:lstStyle/>
          <a:p>
            <a:pPr/>
          </a:p>
        </p:txBody>
      </p:sp>
      <p:sp>
        <p:nvSpPr>
          <p:cNvPr id="1667" name="Shape 1667"/>
          <p:cNvSpPr/>
          <p:nvPr>
            <p:ph type="body" sz="quarter" idx="1"/>
          </p:nvPr>
        </p:nvSpPr>
        <p:spPr>
          <a:prstGeom prst="rect">
            <a:avLst/>
          </a:prstGeom>
        </p:spPr>
        <p:txBody>
          <a:bodyPr/>
          <a:lstStyle/>
          <a:p>
            <a:pPr>
              <a:defRPr b="1"/>
            </a:pPr>
            <a:r>
              <a:t>Speaker notes: </a:t>
            </a:r>
          </a:p>
          <a:p>
            <a:pPr marL="271638" indent="-271638">
              <a:buSzPct val="75000"/>
              <a:buChar char="•"/>
            </a:pPr>
            <a:r>
              <a:t>Here  is a side by side comparison of maintenance  tasks on Atlassian cloud versus server</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684" name="Shape 1684"/>
          <p:cNvSpPr/>
          <p:nvPr>
            <p:ph type="sldImg"/>
          </p:nvPr>
        </p:nvSpPr>
        <p:spPr>
          <a:prstGeom prst="rect">
            <a:avLst/>
          </a:prstGeom>
        </p:spPr>
        <p:txBody>
          <a:bodyPr/>
          <a:lstStyle/>
          <a:p>
            <a:pPr/>
          </a:p>
        </p:txBody>
      </p:sp>
      <p:sp>
        <p:nvSpPr>
          <p:cNvPr id="1685" name="Shape 1685"/>
          <p:cNvSpPr/>
          <p:nvPr>
            <p:ph type="body" sz="quarter" idx="1"/>
          </p:nvPr>
        </p:nvSpPr>
        <p:spPr>
          <a:prstGeom prst="rect">
            <a:avLst/>
          </a:prstGeom>
        </p:spPr>
        <p:txBody>
          <a:bodyPr/>
          <a:lstStyle/>
          <a:p>
            <a:pPr>
              <a:defRPr b="1"/>
            </a:pPr>
            <a:r>
              <a:t>Speaker notes: </a:t>
            </a:r>
          </a:p>
          <a:p>
            <a:pPr marL="271638" indent="-271638">
              <a:buSzPct val="75000"/>
              <a:buChar char="•"/>
            </a:pPr>
            <a:r>
              <a:t>Upgrades for bug  fixes and performance improvements are automatic and required little to no downtime</a:t>
            </a:r>
          </a:p>
          <a:p>
            <a:pPr marL="271638" indent="-271638">
              <a:buSzPct val="75000"/>
              <a:buChar char="•"/>
            </a:pPr>
            <a:r>
              <a:t>Daily automatic application backups prevent data loss and increase confidence during disruption</a:t>
            </a:r>
          </a:p>
          <a:p>
            <a:pPr marL="271638" indent="-271638">
              <a:buSzPct val="75000"/>
              <a:buChar char="•"/>
            </a:pPr>
            <a:r>
              <a:t>Rely on automation and  centralized user management to maintain efficiency</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02" name="Shape 1702"/>
          <p:cNvSpPr/>
          <p:nvPr>
            <p:ph type="sldImg"/>
          </p:nvPr>
        </p:nvSpPr>
        <p:spPr>
          <a:prstGeom prst="rect">
            <a:avLst/>
          </a:prstGeom>
        </p:spPr>
        <p:txBody>
          <a:bodyPr/>
          <a:lstStyle/>
          <a:p>
            <a:pPr/>
          </a:p>
        </p:txBody>
      </p:sp>
      <p:sp>
        <p:nvSpPr>
          <p:cNvPr id="1703" name="Shape 1703"/>
          <p:cNvSpPr/>
          <p:nvPr>
            <p:ph type="body" sz="quarter" idx="1"/>
          </p:nvPr>
        </p:nvSpPr>
        <p:spPr>
          <a:prstGeom prst="rect">
            <a:avLst/>
          </a:prstGeom>
        </p:spPr>
        <p:txBody>
          <a:bodyPr/>
          <a:lstStyle/>
          <a:p>
            <a:pPr>
              <a:defRPr b="1"/>
            </a:pPr>
            <a:r>
              <a:t>Speaker notes: </a:t>
            </a:r>
          </a:p>
          <a:p>
            <a:pPr marL="271638" indent="-271638">
              <a:buSzPct val="75000"/>
              <a:buChar char="•"/>
            </a:pPr>
            <a:r>
              <a:t>As we look to expand our footprint we must also ensure our software can support employee collaboration, productivity and efficiency </a:t>
            </a:r>
          </a:p>
          <a:p>
            <a:pPr marL="271638" indent="-271638">
              <a:buSzPct val="75000"/>
              <a:buChar char="•"/>
            </a:pPr>
            <a:r>
              <a:t>Atlassian is known for their mission to optimize the way teams work through the  features they’ve built into their cloud products. We’ve seen those benefits with our use of [insert Atlassian products] </a:t>
            </a:r>
          </a:p>
          <a:p>
            <a:pPr marL="271638" indent="-271638">
              <a:buSzPct val="75000"/>
              <a:buChar char="•"/>
            </a:pPr>
            <a:r>
              <a:t>When it comes to a distributed workforce, here  are the main cloud  features to highlight that would make employee  access to products and  day to day work easier</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57" name="Shape 1757"/>
          <p:cNvSpPr/>
          <p:nvPr>
            <p:ph type="sldImg"/>
          </p:nvPr>
        </p:nvSpPr>
        <p:spPr>
          <a:prstGeom prst="rect">
            <a:avLst/>
          </a:prstGeom>
        </p:spPr>
        <p:txBody>
          <a:bodyPr/>
          <a:lstStyle/>
          <a:p>
            <a:pPr/>
          </a:p>
        </p:txBody>
      </p:sp>
      <p:sp>
        <p:nvSpPr>
          <p:cNvPr id="1758" name="Shape 1758"/>
          <p:cNvSpPr/>
          <p:nvPr>
            <p:ph type="body" sz="quarter" idx="1"/>
          </p:nvPr>
        </p:nvSpPr>
        <p:spPr>
          <a:prstGeom prst="rect">
            <a:avLst/>
          </a:prstGeom>
        </p:spPr>
        <p:txBody>
          <a:bodyPr/>
          <a:lstStyle/>
          <a:p>
            <a:pPr>
              <a:defRPr b="1"/>
            </a:pPr>
            <a:r>
              <a:t>Speaker notes: </a:t>
            </a:r>
          </a:p>
          <a:p>
            <a:pPr marL="271638" indent="-271638">
              <a:buSzPct val="75000"/>
              <a:buChar char="•"/>
            </a:pPr>
            <a:r>
              <a:t>The use of Atlassian products are expanding across teams within our company, which means they need to integrate with other SaaS products that are critical to the day to day work of our employees.</a:t>
            </a:r>
          </a:p>
          <a:p>
            <a:pPr marL="271638" indent="-271638">
              <a:buSzPct val="75000"/>
              <a:buChar char="•"/>
            </a:pPr>
            <a:r>
              <a:t>Atlassian has built strong partnerships with common vendors that we use such as [insert vendor names], and has developed advanced features that would help reduce context switching for employees who use multiple applications to get their work done.</a:t>
            </a:r>
          </a:p>
          <a:p>
            <a:pPr marL="271638" indent="-271638">
              <a:buSzPct val="75000"/>
              <a:buChar char="•"/>
            </a:pPr>
            <a:r>
              <a:t>Forge, their new app development  platform, also gives us the ability to create apps to customize our cloud products, with built-in security and storage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65" name="Shape 1465"/>
          <p:cNvSpPr/>
          <p:nvPr>
            <p:ph type="sldImg"/>
          </p:nvPr>
        </p:nvSpPr>
        <p:spPr>
          <a:prstGeom prst="rect">
            <a:avLst/>
          </a:prstGeom>
        </p:spPr>
        <p:txBody>
          <a:bodyPr/>
          <a:lstStyle/>
          <a:p>
            <a:pPr/>
          </a:p>
        </p:txBody>
      </p:sp>
      <p:sp>
        <p:nvSpPr>
          <p:cNvPr id="1466" name="Shape 1466"/>
          <p:cNvSpPr/>
          <p:nvPr>
            <p:ph type="body" sz="quarter" idx="1"/>
          </p:nvPr>
        </p:nvSpPr>
        <p:spPr>
          <a:prstGeom prst="rect">
            <a:avLst/>
          </a:prstGeom>
        </p:spPr>
        <p:txBody>
          <a:bodyPr/>
          <a:lstStyle/>
          <a:p>
            <a:pPr>
              <a:defRPr b="1"/>
            </a:pPr>
            <a:r>
              <a:t>This slide can be customized.</a:t>
            </a:r>
          </a:p>
          <a:p>
            <a:pPr marL="228600" indent="-228600">
              <a:buSzPct val="100000"/>
              <a:buChar char="•"/>
            </a:pPr>
            <a:r>
              <a:t>Include your company name/logo in the headline.</a:t>
            </a:r>
          </a:p>
          <a:p>
            <a:pPr marL="228600" indent="-228600">
              <a:buSzPct val="100000"/>
              <a:buChar char="•"/>
            </a:pPr>
            <a:r>
              <a:t>Add your name and title in the sub headline.</a:t>
            </a:r>
          </a:p>
          <a:p>
            <a:pPr>
              <a:defRPr b="1"/>
            </a:pPr>
          </a:p>
          <a:p>
            <a:pPr>
              <a:defRPr b="1"/>
            </a:pPr>
            <a:r>
              <a:t>Speaker Notes:</a:t>
            </a:r>
          </a:p>
          <a:p>
            <a:pPr marL="228600" indent="-228600">
              <a:lnSpc>
                <a:spcPct val="117999"/>
              </a:lnSpc>
              <a:buSzPct val="100000"/>
              <a:buChar char="•"/>
            </a:pPr>
            <a:r>
              <a:t>As we continue to mature and our [Atlassian product(s)] become more widely adopted, we foresee challenges in scaling the products to meet our internal demand  and staying competitive in today’s market to meet the demands of our customers.</a:t>
            </a:r>
          </a:p>
          <a:p>
            <a:pPr marL="228600" indent="-228600">
              <a:lnSpc>
                <a:spcPct val="117999"/>
              </a:lnSpc>
              <a:buSzPct val="100000"/>
              <a:buChar char="•"/>
            </a:pPr>
            <a:r>
              <a:t>Today, I want to talk about our current use of our Atlassian products [insert products] and how we can  set our organization up for success and long-term growth heading into [insert timeframe].</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73" name="Shape 1773"/>
          <p:cNvSpPr/>
          <p:nvPr>
            <p:ph type="sldImg"/>
          </p:nvPr>
        </p:nvSpPr>
        <p:spPr>
          <a:prstGeom prst="rect">
            <a:avLst/>
          </a:prstGeom>
        </p:spPr>
        <p:txBody>
          <a:bodyPr/>
          <a:lstStyle/>
          <a:p>
            <a:pPr/>
          </a:p>
        </p:txBody>
      </p:sp>
      <p:sp>
        <p:nvSpPr>
          <p:cNvPr id="1774" name="Shape 1774"/>
          <p:cNvSpPr/>
          <p:nvPr>
            <p:ph type="body" sz="quarter" idx="1"/>
          </p:nvPr>
        </p:nvSpPr>
        <p:spPr>
          <a:prstGeom prst="rect">
            <a:avLst/>
          </a:prstGeom>
        </p:spPr>
        <p:txBody>
          <a:bodyPr/>
          <a:lstStyle/>
          <a:p>
            <a:pPr>
              <a:defRPr b="1"/>
            </a:pPr>
            <a:r>
              <a:t>Speaker notes: </a:t>
            </a:r>
          </a:p>
          <a:p>
            <a:pPr marL="271638" indent="-271638">
              <a:buSzPct val="75000"/>
              <a:buChar char="•"/>
            </a:pPr>
            <a:r>
              <a:t>The last point I want to bring up is total cost of ownership of Atlassian cloud compared to our current server setup</a:t>
            </a:r>
          </a:p>
          <a:p>
            <a:pPr marL="271638" indent="-271638">
              <a:buSzPct val="75000"/>
              <a:buChar char="•"/>
            </a:pPr>
            <a:r>
              <a:t> In server the raw cost might be cheaper but we put a significant amount of time and resources into maintenance and operational costs, compared to cloud where we only pay for the subscription cost which includes many of the security, uptime, and maintenance responsibilities that are no longer on our plate.</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90" name="Shape 1790"/>
          <p:cNvSpPr/>
          <p:nvPr>
            <p:ph type="sldImg"/>
          </p:nvPr>
        </p:nvSpPr>
        <p:spPr>
          <a:prstGeom prst="rect">
            <a:avLst/>
          </a:prstGeom>
        </p:spPr>
        <p:txBody>
          <a:bodyPr/>
          <a:lstStyle/>
          <a:p>
            <a:pPr/>
          </a:p>
        </p:txBody>
      </p:sp>
      <p:sp>
        <p:nvSpPr>
          <p:cNvPr id="1791" name="Shape 1791"/>
          <p:cNvSpPr/>
          <p:nvPr>
            <p:ph type="body" sz="quarter" idx="1"/>
          </p:nvPr>
        </p:nvSpPr>
        <p:spPr>
          <a:prstGeom prst="rect">
            <a:avLst/>
          </a:prstGeom>
        </p:spPr>
        <p:txBody>
          <a:bodyPr/>
          <a:lstStyle/>
          <a:p>
            <a:pPr>
              <a:defRPr b="1">
                <a:latin typeface="Helvetica Neue"/>
                <a:ea typeface="Helvetica Neue"/>
                <a:cs typeface="Helvetica Neue"/>
                <a:sym typeface="Helvetica Neue"/>
              </a:defRPr>
            </a:pPr>
            <a:r>
              <a:t>This slide can be customized.</a:t>
            </a:r>
          </a:p>
          <a:p>
            <a:pPr/>
            <a:r>
              <a:t>Use the </a:t>
            </a:r>
            <a:r>
              <a:rPr u="sng">
                <a:solidFill>
                  <a:schemeClr val="accent6"/>
                </a:solidFill>
                <a:hlinkClick r:id="rId3" invalidUrl="" action="" tgtFrame="" tooltip="" history="1" highlightClick="0" endSnd="0"/>
              </a:rPr>
              <a:t>cloud savings calculator</a:t>
            </a:r>
            <a:r>
              <a:t> to calculate an estimate of your total cost of ownership. Take a screenshot of your results to use for this slide.</a:t>
            </a:r>
          </a:p>
          <a:p>
            <a:pPr>
              <a:defRPr b="1"/>
            </a:pPr>
          </a:p>
          <a:p>
            <a:pPr>
              <a:defRPr b="1"/>
            </a:pPr>
            <a:r>
              <a:t>Speaker notes: </a:t>
            </a:r>
          </a:p>
          <a:p>
            <a:pPr marL="271638" indent="-271638">
              <a:buSzPct val="75000"/>
              <a:buChar char="•"/>
            </a:pPr>
            <a:r>
              <a:t>Using Atlassian’s cloud savings calculator, we can estimate that our server operations cost an estimated [insert cost] per year, compared with the cloud subscription cost of [insert cost] per year.</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08" name="Shape 1808"/>
          <p:cNvSpPr/>
          <p:nvPr>
            <p:ph type="sldImg"/>
          </p:nvPr>
        </p:nvSpPr>
        <p:spPr>
          <a:prstGeom prst="rect">
            <a:avLst/>
          </a:prstGeom>
        </p:spPr>
        <p:txBody>
          <a:bodyPr/>
          <a:lstStyle/>
          <a:p>
            <a:pPr/>
          </a:p>
        </p:txBody>
      </p:sp>
      <p:sp>
        <p:nvSpPr>
          <p:cNvPr id="1809" name="Shape 1809"/>
          <p:cNvSpPr/>
          <p:nvPr>
            <p:ph type="body" sz="quarter" idx="1"/>
          </p:nvPr>
        </p:nvSpPr>
        <p:spPr>
          <a:prstGeom prst="rect">
            <a:avLst/>
          </a:prstGeom>
        </p:spPr>
        <p:txBody>
          <a:bodyPr/>
          <a:lstStyle/>
          <a:p>
            <a:pPr>
              <a:defRPr b="1"/>
            </a:pPr>
            <a:r>
              <a:t>This slide can be customized.</a:t>
            </a:r>
          </a:p>
          <a:p>
            <a:pPr marL="228600" indent="-228600">
              <a:buSzPct val="100000"/>
              <a:buChar char="•"/>
            </a:pPr>
            <a:r>
              <a:t>Update slide to include your current server products and the costs associated with them (including licensing and infrastructure).</a:t>
            </a:r>
          </a:p>
          <a:p>
            <a:pPr marL="228600" indent="-228600">
              <a:buSzPct val="100000"/>
              <a:buChar char="•"/>
            </a:pPr>
            <a:r>
              <a:t>Include the cost of your Atlassian products if you were to migrate to cloud. You can also use our </a:t>
            </a:r>
            <a:r>
              <a:rPr u="sng">
                <a:solidFill>
                  <a:schemeClr val="accent6"/>
                </a:solidFill>
                <a:hlinkClick r:id="rId3" invalidUrl="" action="" tgtFrame="" tooltip="" history="1" highlightClick="0" endSnd="0"/>
              </a:rPr>
              <a:t>price comparison tool</a:t>
            </a:r>
            <a:r>
              <a:t> for a more accurate depiction of your server and cloud costs.</a:t>
            </a:r>
          </a:p>
          <a:p>
            <a:pPr marL="228600" indent="-228600">
              <a:buSzPct val="100000"/>
              <a:buChar char="•"/>
            </a:pPr>
            <a:r>
              <a:t>Feel free to add (ie discounts, ticket reduction, admin tasks, efficiency improvements) or remove any line  items from the table.</a:t>
            </a:r>
          </a:p>
          <a:p>
            <a:pPr marL="228600" indent="-228600">
              <a:buSzPct val="100000"/>
              <a:buChar char="•"/>
            </a:pPr>
            <a:r>
              <a:t>Use the </a:t>
            </a:r>
            <a:r>
              <a:rPr u="sng">
                <a:solidFill>
                  <a:schemeClr val="accent6"/>
                </a:solidFill>
                <a:hlinkClick r:id="rId4" invalidUrl="" action="" tgtFrame="" tooltip="" history="1" highlightClick="0" endSnd="0"/>
              </a:rPr>
              <a:t>Cloud savings calculator</a:t>
            </a:r>
            <a:r>
              <a:t> to understand and communicate potential operational savings based on factors such as downtime, security, and user management. </a:t>
            </a:r>
          </a:p>
          <a:p>
            <a:pPr/>
          </a:p>
          <a:p>
            <a:pPr/>
          </a:p>
          <a:p>
            <a:pPr>
              <a:defRPr b="1"/>
            </a:pPr>
            <a:r>
              <a:t>Speaker Notes:</a:t>
            </a:r>
          </a:p>
          <a:p>
            <a:pPr marL="228600" indent="-228600">
              <a:buSzPct val="100000"/>
              <a:buChar char="•"/>
            </a:pPr>
            <a:r>
              <a:t>Now let’s jump into a breakdown of the cost of cloud relative to our current server costs.</a:t>
            </a:r>
          </a:p>
          <a:p>
            <a:pPr marL="228600" indent="-228600">
              <a:buSzPct val="100000"/>
              <a:buChar char="•"/>
            </a:pPr>
            <a:r>
              <a:t>It’s also important to mention, the quantifiable value that we will receive from cloud and the associated ROI.</a:t>
            </a:r>
          </a:p>
          <a:p>
            <a:pPr marL="228600" indent="-228600">
              <a:buSzPct val="100000"/>
              <a:buChar char="•"/>
            </a:pPr>
            <a:r>
              <a:t>We're making an ongoing investment to meet our company needs as we continue  to mature, and we expect Atlassian to deliver additional benefits for cloud customers over the next few years.</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27" name="Shape 1827"/>
          <p:cNvSpPr/>
          <p:nvPr>
            <p:ph type="sldImg"/>
          </p:nvPr>
        </p:nvSpPr>
        <p:spPr>
          <a:prstGeom prst="rect">
            <a:avLst/>
          </a:prstGeom>
        </p:spPr>
        <p:txBody>
          <a:bodyPr/>
          <a:lstStyle/>
          <a:p>
            <a:pPr/>
          </a:p>
        </p:txBody>
      </p:sp>
      <p:sp>
        <p:nvSpPr>
          <p:cNvPr id="1828" name="Shape 1828"/>
          <p:cNvSpPr/>
          <p:nvPr>
            <p:ph type="body" sz="quarter" idx="1"/>
          </p:nvPr>
        </p:nvSpPr>
        <p:spPr>
          <a:prstGeom prst="rect">
            <a:avLst/>
          </a:prstGeom>
        </p:spPr>
        <p:txBody>
          <a:bodyPr/>
          <a:lstStyle/>
          <a:p>
            <a:pPr>
              <a:defRPr b="1"/>
            </a:pPr>
            <a:r>
              <a:t>There are more customer proof slides in the appendix. Feel free to include the slides that cater to your company’s requirements.</a:t>
            </a:r>
          </a:p>
          <a:p>
            <a:pPr>
              <a:defRPr b="1"/>
            </a:pPr>
          </a:p>
          <a:p>
            <a:pPr/>
            <a:r>
              <a:t>Lucid Motors is on a mission to inspire the adoption of sustainable energy by creating the most captivating electric vehicles, centered around the human experience. Lucid chose Atlassian cloud products for ease of use, customization, reliability, and scalability.</a:t>
            </a:r>
          </a:p>
          <a:p>
            <a:pPr/>
          </a:p>
          <a:p>
            <a:pPr marL="228600" indent="-228600">
              <a:buSzPct val="100000"/>
              <a:buChar char="•"/>
            </a:pPr>
            <a:r>
              <a:t>Key Cloud Value: Guaranteed Uptime</a:t>
            </a:r>
          </a:p>
          <a:p>
            <a:pPr marL="228600" indent="-228600">
              <a:buSzPct val="100000"/>
              <a:buChar char="•"/>
            </a:pPr>
            <a:r>
              <a:t>Industry: Automotive</a:t>
            </a:r>
          </a:p>
          <a:p>
            <a:pPr marL="228600" indent="-228600">
              <a:buSzPct val="100000"/>
              <a:buChar char="•"/>
            </a:pPr>
            <a:r>
              <a:t>Products:[Access][Confluence][Jira Software][Jira Service Desk]</a:t>
            </a:r>
          </a:p>
          <a:p>
            <a:pPr marL="228600" indent="-228600">
              <a:buSzPct val="100000"/>
              <a:buChar char="•"/>
            </a:pPr>
            <a:r>
              <a:t>Link: https://www.atlassian.com/customers/lucid-motors</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52" name="Shape 1852"/>
          <p:cNvSpPr/>
          <p:nvPr>
            <p:ph type="sldImg"/>
          </p:nvPr>
        </p:nvSpPr>
        <p:spPr>
          <a:prstGeom prst="rect">
            <a:avLst/>
          </a:prstGeom>
        </p:spPr>
        <p:txBody>
          <a:bodyPr/>
          <a:lstStyle/>
          <a:p>
            <a:pPr/>
          </a:p>
        </p:txBody>
      </p:sp>
      <p:sp>
        <p:nvSpPr>
          <p:cNvPr id="1853" name="Shape 1853"/>
          <p:cNvSpPr/>
          <p:nvPr>
            <p:ph type="body" sz="quarter" idx="1"/>
          </p:nvPr>
        </p:nvSpPr>
        <p:spPr>
          <a:prstGeom prst="rect">
            <a:avLst/>
          </a:prstGeom>
        </p:spPr>
        <p:txBody>
          <a:bodyPr/>
          <a:lstStyle/>
          <a:p>
            <a:pPr>
              <a:defRPr b="1"/>
            </a:pPr>
            <a:r>
              <a:t>There are more customer proof slides in the appendix. Feel free to include the slides that cater to your company’s requirements.</a:t>
            </a:r>
          </a:p>
          <a:p>
            <a:pPr>
              <a:defRPr b="1"/>
            </a:pPr>
          </a:p>
          <a:p>
            <a:pPr marL="228600" indent="-228600">
              <a:buSzPct val="100000"/>
              <a:buChar char="•"/>
            </a:pPr>
            <a:r>
              <a:t>Key Cloud Value: Enterprise-grade Security, Reduced Administrative Overhead</a:t>
            </a:r>
          </a:p>
          <a:p>
            <a:pPr marL="228600" indent="-228600">
              <a:buSzPct val="100000"/>
              <a:buChar char="•"/>
            </a:pPr>
            <a:r>
              <a:t>Industry: Telecommunications</a:t>
            </a:r>
          </a:p>
          <a:p>
            <a:pPr marL="228600" indent="-228600">
              <a:buSzPct val="100000"/>
              <a:buChar char="•"/>
            </a:pPr>
            <a:r>
              <a:t>Products:[Atlassian Access][Jira SW][Confluence][Jira Service Desk][Bitbucket]</a:t>
            </a:r>
          </a:p>
          <a:p>
            <a:pPr marL="228600" indent="-228600">
              <a:buSzPct val="100000"/>
              <a:buChar char="•"/>
            </a:pPr>
            <a:r>
              <a:t>Link: https://www.atlassian.com/customers/nextiva</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76" name="Shape 1876"/>
          <p:cNvSpPr/>
          <p:nvPr>
            <p:ph type="sldImg"/>
          </p:nvPr>
        </p:nvSpPr>
        <p:spPr>
          <a:prstGeom prst="rect">
            <a:avLst/>
          </a:prstGeom>
        </p:spPr>
        <p:txBody>
          <a:bodyPr/>
          <a:lstStyle/>
          <a:p>
            <a:pPr/>
          </a:p>
        </p:txBody>
      </p:sp>
      <p:sp>
        <p:nvSpPr>
          <p:cNvPr id="1877" name="Shape 1877"/>
          <p:cNvSpPr/>
          <p:nvPr>
            <p:ph type="body" sz="quarter" idx="1"/>
          </p:nvPr>
        </p:nvSpPr>
        <p:spPr>
          <a:prstGeom prst="rect">
            <a:avLst/>
          </a:prstGeom>
        </p:spPr>
        <p:txBody>
          <a:bodyPr/>
          <a:lstStyle/>
          <a:p>
            <a:pPr marL="271638" indent="-271638">
              <a:buSzPct val="75000"/>
              <a:buChar char="•"/>
            </a:pPr>
            <a:r>
              <a:t>If we were to migrate to Atlassian’s cloud, here’s a look at the key migration phases. </a:t>
            </a:r>
          </a:p>
          <a:p>
            <a:pPr marL="271638" indent="-271638">
              <a:buSzPct val="75000"/>
              <a:buChar char="•"/>
            </a:pPr>
            <a:r>
              <a:t>It involves 6 total phases that range from taking stock of our current landscape and evaluate whether cloud is the right fit, planning  and  prepping our data and  environments for the migration, running test migrations to ensure a smooth outcome, and finally operating in cloud.</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82" name="Shape 1882"/>
          <p:cNvSpPr/>
          <p:nvPr>
            <p:ph type="sldImg"/>
          </p:nvPr>
        </p:nvSpPr>
        <p:spPr>
          <a:prstGeom prst="rect">
            <a:avLst/>
          </a:prstGeom>
        </p:spPr>
        <p:txBody>
          <a:bodyPr/>
          <a:lstStyle/>
          <a:p>
            <a:pPr/>
          </a:p>
        </p:txBody>
      </p:sp>
      <p:sp>
        <p:nvSpPr>
          <p:cNvPr id="1883" name="Shape 1883"/>
          <p:cNvSpPr/>
          <p:nvPr>
            <p:ph type="body" sz="quarter" idx="1"/>
          </p:nvPr>
        </p:nvSpPr>
        <p:spPr>
          <a:prstGeom prst="rect">
            <a:avLst/>
          </a:prstGeom>
        </p:spPr>
        <p:txBody>
          <a:bodyPr/>
          <a:lstStyle/>
          <a:p>
            <a:pPr>
              <a:defRPr b="1"/>
            </a:pPr>
            <a:r>
              <a:t>This slide can be customized.</a:t>
            </a:r>
          </a:p>
          <a:p>
            <a:pPr marL="228600" indent="-228600">
              <a:buSzPct val="100000"/>
              <a:buChar char="•"/>
            </a:pPr>
            <a:r>
              <a:t>Feel free to add, change, or delete steps on this timeline.</a:t>
            </a:r>
          </a:p>
          <a:p>
            <a:pPr marL="228600" indent="-228600">
              <a:buSzPct val="100000"/>
              <a:buChar char="•"/>
            </a:pPr>
            <a:r>
              <a:t>Modify the corresponding timeframes as needed. </a:t>
            </a:r>
          </a:p>
          <a:p>
            <a:pPr/>
          </a:p>
          <a:p>
            <a:pPr>
              <a:defRPr b="1"/>
            </a:pPr>
            <a:r>
              <a:t>Speaker Notes:</a:t>
            </a:r>
          </a:p>
          <a:p>
            <a:pPr marL="228600" indent="-228600">
              <a:buSzPct val="100000"/>
              <a:buChar char="•"/>
            </a:pPr>
            <a:r>
              <a:t>I’ve put together a rough timeline for migrating (insert products) server to cloud.</a:t>
            </a:r>
          </a:p>
          <a:p>
            <a:pPr marL="228600" indent="-228600">
              <a:buSzPct val="100000"/>
              <a:buChar char="•"/>
            </a:pPr>
            <a:r>
              <a:t>I’d recommend we take the following steps:</a:t>
            </a:r>
          </a:p>
          <a:p>
            <a:pPr marL="228600" indent="-228600">
              <a:buSzPct val="100000"/>
              <a:buChar char="•"/>
            </a:pPr>
            <a:r>
              <a:t>List out included steps and timeline.</a:t>
            </a:r>
          </a:p>
          <a:p>
            <a:pPr marL="228600" indent="-228600">
              <a:buSzPct val="100000"/>
              <a:buChar char="•"/>
            </a:pPr>
            <a:r>
              <a:t>With these plans, we’ll have a proactive strategy for migrating Atlassian products  to cloud with minimal downtime so they can continue to support the work of so many teams across our company.</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90" name="Shape 1890"/>
          <p:cNvSpPr/>
          <p:nvPr>
            <p:ph type="sldImg"/>
          </p:nvPr>
        </p:nvSpPr>
        <p:spPr>
          <a:prstGeom prst="rect">
            <a:avLst/>
          </a:prstGeom>
        </p:spPr>
        <p:txBody>
          <a:bodyPr/>
          <a:lstStyle/>
          <a:p>
            <a:pPr/>
          </a:p>
        </p:txBody>
      </p:sp>
      <p:sp>
        <p:nvSpPr>
          <p:cNvPr id="1891" name="Shape 1891"/>
          <p:cNvSpPr/>
          <p:nvPr>
            <p:ph type="body" sz="quarter" idx="1"/>
          </p:nvPr>
        </p:nvSpPr>
        <p:spPr>
          <a:prstGeom prst="rect">
            <a:avLst/>
          </a:prstGeom>
        </p:spPr>
        <p:txBody>
          <a:bodyPr/>
          <a:lstStyle/>
          <a:p>
            <a:pPr>
              <a:defRPr b="1"/>
            </a:pPr>
            <a:r>
              <a:t>This slide can be customized.</a:t>
            </a:r>
          </a:p>
          <a:p>
            <a:pPr marL="228600" indent="-228600">
              <a:buSzPct val="100000"/>
              <a:buChar char="•"/>
            </a:pPr>
            <a:r>
              <a:t>Customize this slide to reflect recommended next steps that your team or organization can take on your journey to cloud.</a:t>
            </a:r>
          </a:p>
          <a:p>
            <a:pPr/>
          </a:p>
          <a:p>
            <a:pPr>
              <a:defRPr b="1"/>
            </a:pPr>
            <a:r>
              <a:t>Speaker Notes:</a:t>
            </a:r>
          </a:p>
          <a:p>
            <a:pPr marL="228600" indent="-228600">
              <a:buSzPct val="100000"/>
              <a:buChar char="•"/>
            </a:pPr>
            <a:r>
              <a:t>Now that we’ve spoken about our current state and the opportunity that is available with Atlassian cloud, let’s move on to actionable next steps.</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99" name="Shape 1899"/>
          <p:cNvSpPr/>
          <p:nvPr>
            <p:ph type="sldImg"/>
          </p:nvPr>
        </p:nvSpPr>
        <p:spPr>
          <a:prstGeom prst="rect">
            <a:avLst/>
          </a:prstGeom>
        </p:spPr>
        <p:txBody>
          <a:bodyPr/>
          <a:lstStyle/>
          <a:p>
            <a:pPr/>
          </a:p>
        </p:txBody>
      </p:sp>
      <p:sp>
        <p:nvSpPr>
          <p:cNvPr id="1900" name="Shape 1900"/>
          <p:cNvSpPr/>
          <p:nvPr>
            <p:ph type="body" sz="quarter" idx="1"/>
          </p:nvPr>
        </p:nvSpPr>
        <p:spPr>
          <a:prstGeom prst="rect">
            <a:avLst/>
          </a:prstGeom>
        </p:spPr>
        <p:txBody>
          <a:bodyPr/>
          <a:lstStyle/>
          <a:p>
            <a:pPr/>
            <a:r>
              <a:t>In this appendix, we’ve included optional slides to discuss specific cloud products and features based on your organization adoption, as well as customer proof slides.</a:t>
            </a:r>
          </a:p>
          <a:p>
            <a:pPr/>
          </a:p>
          <a:p>
            <a:pPr/>
            <a:r>
              <a:t>Feel free to include them in this presentation (based on your organizations adoption) or leave them in the appendix and navigate to them if the discussion goes into product-specific value as you present.</a:t>
            </a:r>
          </a:p>
          <a:p>
            <a:pPr/>
          </a:p>
          <a:p>
            <a:pPr/>
            <a:r>
              <a:t>Include product slides in presentation following cloud value slides and prior to timeline.</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18" name="Shape 1918"/>
          <p:cNvSpPr/>
          <p:nvPr>
            <p:ph type="sldImg"/>
          </p:nvPr>
        </p:nvSpPr>
        <p:spPr>
          <a:prstGeom prst="rect">
            <a:avLst/>
          </a:prstGeom>
        </p:spPr>
        <p:txBody>
          <a:bodyPr/>
          <a:lstStyle/>
          <a:p>
            <a:pPr/>
          </a:p>
        </p:txBody>
      </p:sp>
      <p:sp>
        <p:nvSpPr>
          <p:cNvPr id="1919" name="Shape 1919"/>
          <p:cNvSpPr/>
          <p:nvPr>
            <p:ph type="body" sz="quarter" idx="1"/>
          </p:nvPr>
        </p:nvSpPr>
        <p:spPr>
          <a:prstGeom prst="rect">
            <a:avLst/>
          </a:prstGeom>
        </p:spPr>
        <p:txBody>
          <a:bodyPr/>
          <a:lstStyle/>
          <a:p>
            <a:pPr>
              <a:defRPr b="1"/>
            </a:pPr>
            <a:r>
              <a:t>Use  this slide if governance is important to your organization, and if you  plan on migrating to our  Premium or Enterprise cloud plans.</a:t>
            </a:r>
          </a:p>
          <a:p>
            <a:pPr>
              <a:defRPr b="1"/>
            </a:pPr>
          </a:p>
          <a:p>
            <a:pPr>
              <a:defRPr b="1"/>
            </a:pPr>
            <a:r>
              <a:t>Speaker notes: </a:t>
            </a:r>
          </a:p>
          <a:p>
            <a:pPr/>
            <a:r>
              <a:t>As I’ve said, one of the biggest advantages of moving to cloud is that Atlassian takes over maintaining  our products for us. We do, however, still need to have some controls in place to ensure that our teams are supported.  Atlassian supports  this in a few ways:</a:t>
            </a:r>
          </a:p>
          <a:p>
            <a:pPr/>
          </a:p>
          <a:p>
            <a:pPr/>
            <a:r>
              <a:t>1) Visibility into the products. With the admin console, admins can look at the user activity of their teams and make data driven around licensing and budgeting. </a:t>
            </a:r>
          </a:p>
          <a:p>
            <a:pPr/>
          </a:p>
          <a:p>
            <a:pPr/>
            <a:r>
              <a:t>2) Testing new releases is important, so admins have the control of when and plan how we deploy new Jira and Confluence features to users with the Cloud Sandbox and Release Tracks.</a:t>
            </a:r>
          </a:p>
          <a:p>
            <a:pPr/>
          </a:p>
          <a:p>
            <a:pPr/>
            <a:r>
              <a:t>3) Data management is important for any organization at scale. Atlassian has added controls, such as archiving in Jira Software and bulk page management in Confluence, so that we can keep the data the matters most.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72" name="Shape 1472"/>
          <p:cNvSpPr/>
          <p:nvPr>
            <p:ph type="sldImg"/>
          </p:nvPr>
        </p:nvSpPr>
        <p:spPr>
          <a:prstGeom prst="rect">
            <a:avLst/>
          </a:prstGeom>
        </p:spPr>
        <p:txBody>
          <a:bodyPr/>
          <a:lstStyle/>
          <a:p>
            <a:pPr/>
          </a:p>
        </p:txBody>
      </p:sp>
      <p:sp>
        <p:nvSpPr>
          <p:cNvPr id="1473" name="Shape 1473"/>
          <p:cNvSpPr/>
          <p:nvPr>
            <p:ph type="body" sz="quarter" idx="1"/>
          </p:nvPr>
        </p:nvSpPr>
        <p:spPr>
          <a:prstGeom prst="rect">
            <a:avLst/>
          </a:prstGeom>
        </p:spPr>
        <p:txBody>
          <a:bodyPr/>
          <a:lstStyle/>
          <a:p>
            <a:pPr>
              <a:spcBef>
                <a:spcPts val="400"/>
              </a:spcBef>
              <a:defRPr sz="2400">
                <a:solidFill>
                  <a:schemeClr val="accent5">
                    <a:hueOff val="63380"/>
                    <a:satOff val="-9054"/>
                    <a:lumOff val="-13740"/>
                  </a:schemeClr>
                </a:solidFill>
              </a:defRPr>
            </a:pPr>
            <a:r>
              <a:t>[</a:t>
            </a:r>
            <a:r>
              <a:rPr b="1"/>
              <a:t>Enter your Atlasian investments on this slide and adjust product names depending on which products your organization is using]</a:t>
            </a:r>
          </a:p>
          <a:p>
            <a:pPr>
              <a:spcBef>
                <a:spcPts val="400"/>
              </a:spcBef>
              <a:defRPr sz="2400"/>
            </a:pPr>
          </a:p>
          <a:p>
            <a:pPr>
              <a:spcBef>
                <a:spcPts val="400"/>
              </a:spcBef>
              <a:defRPr sz="2400"/>
            </a:pPr>
            <a:r>
              <a:t>We made the investment in Atlassian products [insert timeframe] ago for a reason. We are using:</a:t>
            </a:r>
          </a:p>
          <a:p>
            <a:pPr marL="296333" indent="-296333">
              <a:spcBef>
                <a:spcPts val="400"/>
              </a:spcBef>
              <a:buSzPct val="75000"/>
              <a:buChar char="•"/>
              <a:defRPr sz="2400"/>
            </a:pPr>
            <a:r>
              <a:t>Jira Software to [track and manage our software development and drive more agile ways of work]</a:t>
            </a:r>
          </a:p>
          <a:p>
            <a:pPr marL="296333" indent="-296333">
              <a:spcBef>
                <a:spcPts val="400"/>
              </a:spcBef>
              <a:buSzPct val="75000"/>
              <a:buChar char="•"/>
              <a:defRPr sz="2400"/>
            </a:pPr>
            <a:r>
              <a:t>Confluence to [collaborate amongst cross-functional teams and create a knowledge-base]</a:t>
            </a:r>
          </a:p>
          <a:p>
            <a:pPr marL="296333" indent="-296333">
              <a:spcBef>
                <a:spcPts val="400"/>
              </a:spcBef>
              <a:buSzPct val="75000"/>
              <a:buChar char="•"/>
              <a:defRPr sz="2400"/>
            </a:pPr>
            <a:r>
              <a:t>Bitbucket to [manage our Git repositories]</a:t>
            </a:r>
          </a:p>
          <a:p>
            <a:pPr marL="296333" indent="-296333">
              <a:spcBef>
                <a:spcPts val="400"/>
              </a:spcBef>
              <a:buSzPct val="75000"/>
              <a:buChar char="•"/>
              <a:defRPr sz="2400"/>
            </a:pPr>
            <a:r>
              <a:t>and Jira Service Management as [our organization’s service desk]</a:t>
            </a:r>
          </a:p>
          <a:p>
            <a:pPr>
              <a:spcBef>
                <a:spcPts val="400"/>
              </a:spcBef>
              <a:defRPr sz="2400"/>
            </a:pPr>
          </a:p>
          <a:p>
            <a:pPr>
              <a:spcBef>
                <a:spcPts val="400"/>
              </a:spcBef>
              <a:defRPr sz="2400"/>
            </a:pPr>
            <a:r>
              <a:t>But if we’re going to continue [delivering value to our customers faster, achieving x company goal], we need more modern and innovative ways of working and managing  our software.</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29" name="Shape 1929"/>
          <p:cNvSpPr/>
          <p:nvPr>
            <p:ph type="sldImg"/>
          </p:nvPr>
        </p:nvSpPr>
        <p:spPr>
          <a:prstGeom prst="rect">
            <a:avLst/>
          </a:prstGeom>
        </p:spPr>
        <p:txBody>
          <a:bodyPr/>
          <a:lstStyle/>
          <a:p>
            <a:pPr/>
          </a:p>
        </p:txBody>
      </p:sp>
      <p:sp>
        <p:nvSpPr>
          <p:cNvPr id="1930" name="Shape 1930"/>
          <p:cNvSpPr/>
          <p:nvPr>
            <p:ph type="body" sz="quarter" idx="1"/>
          </p:nvPr>
        </p:nvSpPr>
        <p:spPr>
          <a:prstGeom prst="rect">
            <a:avLst/>
          </a:prstGeom>
        </p:spPr>
        <p:txBody>
          <a:bodyPr/>
          <a:lstStyle/>
          <a:p>
            <a:pPr/>
            <a:r>
              <a:t>Access delivers enhanced security and unified user management across Atlassian’s cloud products.</a:t>
            </a:r>
          </a:p>
          <a:p>
            <a:pPr/>
          </a:p>
          <a:p>
            <a:pPr>
              <a:defRPr>
                <a:latin typeface="Helvetica Neue"/>
                <a:ea typeface="Helvetica Neue"/>
                <a:cs typeface="Helvetica Neue"/>
                <a:sym typeface="Helvetica Neue"/>
              </a:defRPr>
            </a:pPr>
            <a:r>
              <a:t>Access is ONE license across multiple Atlassian cloud products.</a:t>
            </a:r>
          </a:p>
          <a:p>
            <a:pPr>
              <a:defRPr>
                <a:latin typeface="Helvetica Neue"/>
                <a:ea typeface="Helvetica Neue"/>
                <a:cs typeface="Helvetica Neue"/>
                <a:sym typeface="Helvetica Neue"/>
              </a:defRPr>
            </a:pPr>
            <a:r>
              <a:t>If we already have has Jira + Confluence + Access,  and want to purchase Jira Service Management, it’s possible that our Access bill will not change, or if there are new unique users on JSM, our Access bill will automatically expand to cover the new JSM agents.</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58" name="Shape 1958"/>
          <p:cNvSpPr/>
          <p:nvPr>
            <p:ph type="sldImg"/>
          </p:nvPr>
        </p:nvSpPr>
        <p:spPr>
          <a:prstGeom prst="rect">
            <a:avLst/>
          </a:prstGeom>
        </p:spPr>
        <p:txBody>
          <a:bodyPr/>
          <a:lstStyle/>
          <a:p>
            <a:pPr/>
          </a:p>
        </p:txBody>
      </p:sp>
      <p:sp>
        <p:nvSpPr>
          <p:cNvPr id="1959" name="Shape 1959"/>
          <p:cNvSpPr/>
          <p:nvPr>
            <p:ph type="body" sz="quarter" idx="1"/>
          </p:nvPr>
        </p:nvSpPr>
        <p:spPr>
          <a:prstGeom prst="rect">
            <a:avLst/>
          </a:prstGeom>
        </p:spPr>
        <p:txBody>
          <a:bodyPr/>
          <a:lstStyle/>
          <a:p>
            <a:pPr>
              <a:defRPr>
                <a:latin typeface="Helvetica Neue"/>
                <a:ea typeface="Helvetica Neue"/>
                <a:cs typeface="Helvetica Neue"/>
                <a:sym typeface="Helvetica Neue"/>
              </a:defRPr>
            </a:pPr>
            <a:r>
              <a:t>There are several security and compliance features with Access. The main two are to enforce SAML SSO for our entire organization and automate SCIM user lifecycle management.</a:t>
            </a:r>
          </a:p>
          <a:p>
            <a:pPr>
              <a:defRPr>
                <a:latin typeface="Helvetica Neue"/>
                <a:ea typeface="Helvetica Neue"/>
                <a:cs typeface="Helvetica Neue"/>
                <a:sym typeface="Helvetica Neue"/>
              </a:defRPr>
            </a:pPr>
          </a:p>
          <a:p>
            <a:pPr>
              <a:defRPr>
                <a:latin typeface="Helvetica Neue"/>
                <a:ea typeface="Helvetica Neue"/>
                <a:cs typeface="Helvetica Neue"/>
                <a:sym typeface="Helvetica Neue"/>
              </a:defRPr>
            </a:pPr>
            <a:r>
              <a:t>You can also configure multiple authentication policies, enforce two-step verification, have visibility into your organization’s activity through audit log and insights, and more.</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72" name="Shape 1972"/>
          <p:cNvSpPr/>
          <p:nvPr>
            <p:ph type="sldImg"/>
          </p:nvPr>
        </p:nvSpPr>
        <p:spPr>
          <a:prstGeom prst="rect">
            <a:avLst/>
          </a:prstGeom>
        </p:spPr>
        <p:txBody>
          <a:bodyPr/>
          <a:lstStyle/>
          <a:p>
            <a:pPr/>
          </a:p>
        </p:txBody>
      </p:sp>
      <p:sp>
        <p:nvSpPr>
          <p:cNvPr id="1973" name="Shape 1973"/>
          <p:cNvSpPr/>
          <p:nvPr>
            <p:ph type="body" sz="quarter" idx="1"/>
          </p:nvPr>
        </p:nvSpPr>
        <p:spPr>
          <a:prstGeom prst="rect">
            <a:avLst/>
          </a:prstGeom>
        </p:spPr>
        <p:txBody>
          <a:bodyPr/>
          <a:lstStyle/>
          <a:p>
            <a:pPr marL="271638" indent="-271638">
              <a:buSzPct val="75000"/>
              <a:buChar char="•"/>
            </a:pPr>
            <a:r>
              <a:t>Here are cloud-only features available with Jira Software Cloud. All automation is seamlessly embedded within our product. That means we don’t need to spend extra time buying, installing, or administering automation add-ons, or creating custom scripts, like we do in server. </a:t>
            </a:r>
          </a:p>
          <a:p>
            <a:pPr marL="271638" indent="-271638">
              <a:buSzPct val="75000"/>
              <a:buChar char="•"/>
            </a:pPr>
            <a:r>
              <a:t>With JSW Cloud, we get the best of both worlds with delegated and centralized administration that empowers teams to design their own way of working without burdening administrators.</a:t>
            </a:r>
          </a:p>
          <a:p>
            <a:pPr marL="271638" indent="-271638">
              <a:buSzPct val="75000"/>
              <a:buChar char="•"/>
            </a:pPr>
            <a:r>
              <a:t>Next-gen projects are independant and administration can be delegated to employees without any risk to the broader Jira instance.</a:t>
            </a:r>
          </a:p>
          <a:p>
            <a:pPr marL="271638" indent="-271638">
              <a:buSzPct val="75000"/>
              <a:buChar char="•"/>
            </a:pPr>
            <a:r>
              <a:t>Atlassian has also launched native project level roadmaps in cloud to get everyone in sync with quick and easy planning, communications, and dependency management practices across your organization. </a:t>
            </a:r>
          </a:p>
          <a:p>
            <a:pPr marL="271638" indent="-271638">
              <a:buSzPct val="75000"/>
              <a:buChar char="•"/>
            </a:pPr>
            <a:r>
              <a:t>Build smarter plans across multiple teams and projects that account for team capacity and dependencies with Advanced Roadmaps available natively in Jira Software Cloud Premium</a:t>
            </a:r>
          </a:p>
          <a:p>
            <a:pPr marL="271638" indent="-271638">
              <a:buSzPct val="75000"/>
              <a:buChar char="•"/>
            </a:pPr>
          </a:p>
          <a:p>
            <a:p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86" name="Shape 1986"/>
          <p:cNvSpPr/>
          <p:nvPr>
            <p:ph type="sldImg"/>
          </p:nvPr>
        </p:nvSpPr>
        <p:spPr>
          <a:prstGeom prst="rect">
            <a:avLst/>
          </a:prstGeom>
        </p:spPr>
        <p:txBody>
          <a:bodyPr/>
          <a:lstStyle/>
          <a:p>
            <a:pPr/>
          </a:p>
        </p:txBody>
      </p:sp>
      <p:sp>
        <p:nvSpPr>
          <p:cNvPr id="1987" name="Shape 1987"/>
          <p:cNvSpPr/>
          <p:nvPr>
            <p:ph type="body" sz="quarter" idx="1"/>
          </p:nvPr>
        </p:nvSpPr>
        <p:spPr>
          <a:prstGeom prst="rect">
            <a:avLst/>
          </a:prstGeom>
        </p:spPr>
        <p:txBody>
          <a:bodyPr/>
          <a:lstStyle/>
          <a:p>
            <a:pPr marL="271638" indent="-271638">
              <a:buSzPct val="75000"/>
              <a:buChar char="•"/>
            </a:pPr>
            <a:r>
              <a:t>And when it comes to Confluence, the Confluence Cloud editor comes with more features, shortcuts, and templates that make it a breeze to create content quickly. You can choose from a wide range of macros and insert them inline as you type – no clicking required.  There are also more than 80 new easily accessible templates that shorten the time from idea to execution even further.</a:t>
            </a:r>
          </a:p>
          <a:p>
            <a:pPr marL="271638" indent="-271638">
              <a:buSzPct val="75000"/>
              <a:buChar char="•"/>
            </a:pPr>
            <a:r>
              <a:t>And collaboration is even easier on cloud thanks to improved commenting functionality – now you can insert macros into comments and create inline comments in edit mode, with support for external collaboration coming soon.</a:t>
            </a:r>
          </a:p>
          <a:p>
            <a:pPr marL="271638" indent="-271638">
              <a:buSzPct val="75000"/>
              <a:buChar char="•"/>
            </a:pPr>
            <a:r>
              <a:t>The admin experience is even more efficient and productive in cloud. Confluence Cloud admin gives you total control over your instance with troubleshooting options, bulk actions, and advanced space permissions not available in Server. Plus, space and page analytics in cloud mean admins have a better understanding of product adoption and usage. </a:t>
            </a:r>
            <a:br/>
          </a:p>
          <a:p>
            <a:pPr/>
            <a:r>
              <a:rPr>
                <a:solidFill>
                  <a:schemeClr val="accent5">
                    <a:hueOff val="63380"/>
                    <a:satOff val="-9054"/>
                    <a:lumOff val="-13740"/>
                  </a:schemeClr>
                </a:solidFill>
              </a:rPr>
              <a:t>{Note: some admin control features are premium-only features, such as admin key, copy space permissions, bulk management, bulk archive and IP allowlisting}</a:t>
            </a:r>
          </a:p>
          <a:p>
            <a:pPr marL="271638" indent="-271638">
              <a:buSzPct val="75000"/>
              <a:buChar char="•"/>
            </a:pPr>
          </a:p>
          <a:p>
            <a:pPr marL="271638" indent="-271638">
              <a:buSzPct val="75000"/>
              <a:buChar char="•"/>
            </a:pPr>
          </a:p>
          <a:p>
            <a:pPr/>
          </a:p>
          <a:p>
            <a:pPr/>
          </a:p>
          <a:p>
            <a:p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00" name="Shape 2000"/>
          <p:cNvSpPr/>
          <p:nvPr>
            <p:ph type="sldImg"/>
          </p:nvPr>
        </p:nvSpPr>
        <p:spPr>
          <a:prstGeom prst="rect">
            <a:avLst/>
          </a:prstGeom>
        </p:spPr>
        <p:txBody>
          <a:bodyPr/>
          <a:lstStyle/>
          <a:p>
            <a:pPr/>
          </a:p>
        </p:txBody>
      </p:sp>
      <p:sp>
        <p:nvSpPr>
          <p:cNvPr id="2001" name="Shape 2001"/>
          <p:cNvSpPr/>
          <p:nvPr>
            <p:ph type="body" sz="quarter" idx="1"/>
          </p:nvPr>
        </p:nvSpPr>
        <p:spPr>
          <a:prstGeom prst="rect">
            <a:avLst/>
          </a:prstGeom>
        </p:spPr>
        <p:txBody>
          <a:bodyPr/>
          <a:lstStyle/>
          <a:p>
            <a:pPr marL="271638" indent="-271638">
              <a:buSzPct val="75000"/>
              <a:buChar char="•"/>
            </a:pPr>
            <a:r>
              <a:t>We’ve redesigned the agent experience in Cloud to better categorize your service requests, incidents, problems and changes. Leverage new features like bulk ticket actions and machine learning capabilities to intelligently categorize similar tickets, and take action quickly.</a:t>
            </a:r>
          </a:p>
          <a:p>
            <a:pPr marL="271638" indent="-271638">
              <a:buSzPct val="75000"/>
              <a:buChar char="•"/>
            </a:pPr>
            <a:r>
              <a:t>Resolve incidents and respond to business changes fast. We’ve included on-call scheduling, alerting, incident swarming, and more from our popular Opsgenie product in all cloud plans of Jira Service Management. And we’ve built deeper integrations with Jira Software, Bitbucket, and Confluence, so you can seamlessly orchestrate incident resolution processes that span development and IT operations teams.</a:t>
            </a:r>
          </a:p>
          <a:p>
            <a:pPr marL="271638" indent="-271638">
              <a:buSzPct val="75000"/>
              <a:buChar char="•"/>
            </a:pPr>
            <a:r>
              <a:t>With Insight in Jira Service Management Premium and Enterprise (coming end of March 2021), teams can track their IT resources and gain visibility into the relationships between critical applications, services, and the underlying infrastructure. IT teams can better respond to service requests by gaining greater context of issues. They can minimize IT risk by understanding the downstream impact of changes. Insight allows them to troubleshoot and resolve major incidents and problems at high velocity. And finally, discover and track assets which aids with planning, audits, and compliance</a:t>
            </a:r>
          </a:p>
          <a:p>
            <a:pPr marL="271638" indent="-271638">
              <a:buSzPct val="75000"/>
              <a:buChar char="•"/>
            </a:pPr>
          </a:p>
          <a:p>
            <a:pPr marL="271638" indent="-271638">
              <a:buSzPct val="75000"/>
              <a:buChar char="•"/>
            </a:pPr>
          </a:p>
          <a:p>
            <a:pPr marL="271638" indent="-271638">
              <a:buSzPct val="75000"/>
              <a:buChar char="•"/>
            </a:pPr>
          </a:p>
          <a:p>
            <a:pPr marL="271638" indent="-271638">
              <a:buSzPct val="75000"/>
              <a:buChar char="•"/>
            </a:pPr>
          </a:p>
          <a:p>
            <a:pPr/>
          </a:p>
          <a:p>
            <a:pPr/>
          </a:p>
          <a:p>
            <a:p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13" name="Shape 2013"/>
          <p:cNvSpPr/>
          <p:nvPr>
            <p:ph type="sldImg"/>
          </p:nvPr>
        </p:nvSpPr>
        <p:spPr>
          <a:prstGeom prst="rect">
            <a:avLst/>
          </a:prstGeom>
        </p:spPr>
        <p:txBody>
          <a:bodyPr/>
          <a:lstStyle/>
          <a:p>
            <a:pPr/>
          </a:p>
        </p:txBody>
      </p:sp>
      <p:sp>
        <p:nvSpPr>
          <p:cNvPr id="2014" name="Shape 2014"/>
          <p:cNvSpPr/>
          <p:nvPr>
            <p:ph type="body" sz="quarter" idx="1"/>
          </p:nvPr>
        </p:nvSpPr>
        <p:spPr>
          <a:prstGeom prst="rect">
            <a:avLst/>
          </a:prstGeom>
        </p:spPr>
        <p:txBody>
          <a:bodyPr/>
          <a:lstStyle/>
          <a:p>
            <a:pPr marL="271638" indent="-271638">
              <a:buSzPct val="75000"/>
              <a:buChar char="•"/>
            </a:pPr>
            <a:r>
              <a:t>Innovation delivered in Bitbucket Cloud also keeps end users moving quickly. </a:t>
            </a:r>
          </a:p>
          <a:p>
            <a:pPr marL="271638" indent="-271638">
              <a:buSzPct val="75000"/>
              <a:buChar char="•"/>
            </a:pPr>
            <a:r>
              <a:t>In Bitbucket cloud, you get automation that works across your entire DevOps suite, meaning you can use PRs, deployments and more to trigger actions in Jira or third-party tools like Slack.</a:t>
            </a:r>
          </a:p>
          <a:p>
            <a:pPr marL="271638" indent="-271638">
              <a:buSzPct val="75000"/>
              <a:buChar char="•"/>
            </a:pPr>
            <a:r>
              <a:t>Additionally, Bitbucket Pipelines puts CI/CD where it belongs, right next to your code. With no servers to manage, repositories to synchronize, or user management to configure.</a:t>
            </a:r>
          </a:p>
          <a:p>
            <a:pPr marL="271638" indent="-271638">
              <a:buSzPct val="75000"/>
              <a:buChar char="•"/>
            </a:pPr>
            <a:r>
              <a:t>Because CI/CD is native, you won’t have to manage build and deploy scripts or plugins. Teams familiar with setting up their own CI servers will appreciate how easy it is to get started with Pipelines. It’s a 2-step process to configure a pipeline and there’s a number of templates for languages available to get started.</a:t>
            </a:r>
          </a:p>
          <a:p>
            <a:pPr marL="271638" indent="-271638">
              <a:buSzPct val="75000"/>
              <a:buChar char="•"/>
            </a:pPr>
            <a:r>
              <a:t>And even if your team uses Jenkins or Bamboo - Bitbucket Cloud works with all Ci/CD providers, even on-prem ones. </a:t>
            </a:r>
          </a:p>
          <a:p>
            <a:pPr marL="271638" indent="-271638">
              <a:buSzPct val="75000"/>
              <a:buChar char="•"/>
            </a:pPr>
            <a:r>
              <a:t>It’s worth mentioning that some of the cloud platform characteristics available in Jira and Confluence can look different on Bitbucket and that migration tooling for Bitbucket doesn’t yet exist but is scoped on the roadmap </a:t>
            </a:r>
          </a:p>
          <a:p>
            <a:pPr/>
          </a:p>
          <a:p>
            <a:pPr>
              <a:defRPr>
                <a:solidFill>
                  <a:schemeClr val="accent5">
                    <a:hueOff val="63380"/>
                    <a:satOff val="-9054"/>
                    <a:lumOff val="-13740"/>
                  </a:schemeClr>
                </a:solidFill>
              </a:defRPr>
            </a:pPr>
            <a:r>
              <a:t>{Note: Use this slide if  you have fewer than 250 Bitbucket users or o are already in Bitbucket cloud. For customers &gt;250 Bitbucket users, we recommend looking at the cloud roadmap and use Bitbucket Data Center in the interim if needed}</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20" name="Shape 2020"/>
          <p:cNvSpPr/>
          <p:nvPr>
            <p:ph type="sldImg"/>
          </p:nvPr>
        </p:nvSpPr>
        <p:spPr>
          <a:prstGeom prst="rect">
            <a:avLst/>
          </a:prstGeom>
        </p:spPr>
        <p:txBody>
          <a:bodyPr/>
          <a:lstStyle/>
          <a:p>
            <a:pPr/>
          </a:p>
        </p:txBody>
      </p:sp>
      <p:sp>
        <p:nvSpPr>
          <p:cNvPr id="2021" name="Shape 2021"/>
          <p:cNvSpPr/>
          <p:nvPr>
            <p:ph type="body" sz="quarter" idx="1"/>
          </p:nvPr>
        </p:nvSpPr>
        <p:spPr>
          <a:prstGeom prst="rect">
            <a:avLst/>
          </a:prstGeom>
        </p:spPr>
        <p:txBody>
          <a:bodyPr/>
          <a:lstStyle/>
          <a:p>
            <a:pPr marL="228600" indent="-228600">
              <a:buSzPct val="100000"/>
              <a:buChar char="•"/>
            </a:pPr>
            <a:r>
              <a:t>Only  include this slide if you’re eligible for Academic or Community discounts. Learn more here </a:t>
            </a:r>
            <a:r>
              <a:rPr u="sng">
                <a:solidFill>
                  <a:schemeClr val="accent6"/>
                </a:solidFill>
                <a:hlinkClick r:id="rId3" invalidUrl="" action="" tgtFrame="" tooltip="" history="1" highlightClick="0" endSnd="0"/>
              </a:rPr>
              <a:t>https://www.atlassian.com/licensing/purchase-licensing#pricing-discounts</a:t>
            </a:r>
          </a:p>
          <a:p>
            <a:pPr/>
          </a:p>
          <a:p>
            <a:pPr>
              <a:defRPr b="1"/>
            </a:pPr>
            <a:r>
              <a:t>Speaker Notes:</a:t>
            </a:r>
          </a:p>
          <a:p>
            <a:pPr marL="228600" indent="-228600">
              <a:buSzPct val="100000"/>
              <a:buChar char="•"/>
            </a:pPr>
            <a:r>
              <a:t>To help ease costs to moving to cloud, Atlassian also offers these discounts for migrating customers.</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27" name="Shape 2027"/>
          <p:cNvSpPr/>
          <p:nvPr>
            <p:ph type="sldImg"/>
          </p:nvPr>
        </p:nvSpPr>
        <p:spPr>
          <a:prstGeom prst="rect">
            <a:avLst/>
          </a:prstGeom>
        </p:spPr>
        <p:txBody>
          <a:bodyPr/>
          <a:lstStyle/>
          <a:p>
            <a:pPr/>
          </a:p>
        </p:txBody>
      </p:sp>
      <p:sp>
        <p:nvSpPr>
          <p:cNvPr id="2028" name="Shape 2028"/>
          <p:cNvSpPr/>
          <p:nvPr>
            <p:ph type="body" sz="quarter" idx="1"/>
          </p:nvPr>
        </p:nvSpPr>
        <p:spPr>
          <a:prstGeom prst="rect">
            <a:avLst/>
          </a:prstGeom>
        </p:spPr>
        <p:txBody>
          <a:bodyPr/>
          <a:lstStyle/>
          <a:p>
            <a:pPr marL="228600" indent="-228600">
              <a:buSzPct val="100000"/>
              <a:buChar char="•"/>
            </a:pPr>
            <a:r>
              <a:t>Only  include this slide if you have </a:t>
            </a:r>
            <a:r>
              <a:rPr b="1" u="sng"/>
              <a:t>1,000 or more users migrating to cloud</a:t>
            </a:r>
            <a:r>
              <a:t>. Loyalty discounts and dual licensing are only available for companies with 1k+ users moving to cloud.</a:t>
            </a:r>
          </a:p>
          <a:p>
            <a:pPr marL="228600" indent="-228600">
              <a:buSzPct val="100000"/>
              <a:buChar char="•"/>
            </a:pPr>
            <a:r>
              <a:t>Loyalty discounts - </a:t>
            </a:r>
            <a:r>
              <a:rPr u="sng">
                <a:solidFill>
                  <a:schemeClr val="accent6"/>
                </a:solidFill>
                <a:hlinkClick r:id="rId3" invalidUrl="" action="" tgtFrame="" tooltip="" history="1" highlightClick="0" endSnd="0"/>
              </a:rPr>
              <a:t>https://www.atlassian.com/licensing/cloud-loyalty-discounts</a:t>
            </a:r>
          </a:p>
          <a:p>
            <a:pPr marL="228600" indent="-228600">
              <a:buSzPct val="100000"/>
              <a:buChar char="•"/>
            </a:pPr>
            <a:r>
              <a:t>Dual licensing - https://www.atlassian.com/licensing/dual-licensing </a:t>
            </a:r>
          </a:p>
          <a:p>
            <a:pPr/>
          </a:p>
          <a:p>
            <a:pPr/>
          </a:p>
          <a:p>
            <a:pPr>
              <a:defRPr b="1"/>
            </a:pPr>
            <a:r>
              <a:t>Speaker Notes:</a:t>
            </a:r>
          </a:p>
          <a:p>
            <a:pPr marL="228600" indent="-228600">
              <a:buSzPct val="100000"/>
              <a:buChar char="•"/>
            </a:pPr>
            <a:r>
              <a:t>To help ease costs to moving to cloud, Atlassian also offers these discounts for migrating customers.</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63" name="Shape 2063"/>
          <p:cNvSpPr/>
          <p:nvPr>
            <p:ph type="sldImg"/>
          </p:nvPr>
        </p:nvSpPr>
        <p:spPr>
          <a:prstGeom prst="rect">
            <a:avLst/>
          </a:prstGeom>
        </p:spPr>
        <p:txBody>
          <a:bodyPr/>
          <a:lstStyle/>
          <a:p>
            <a:pPr/>
          </a:p>
        </p:txBody>
      </p:sp>
      <p:sp>
        <p:nvSpPr>
          <p:cNvPr id="2064" name="Shape 2064"/>
          <p:cNvSpPr/>
          <p:nvPr>
            <p:ph type="body" sz="quarter" idx="1"/>
          </p:nvPr>
        </p:nvSpPr>
        <p:spPr>
          <a:prstGeom prst="rect">
            <a:avLst/>
          </a:prstGeom>
        </p:spPr>
        <p:txBody>
          <a:bodyPr/>
          <a:lstStyle/>
          <a:p>
            <a:pPr marL="228600" indent="-228600">
              <a:buSzPct val="100000"/>
              <a:buChar char="•"/>
            </a:pPr>
            <a:r>
              <a:t>Key Cloud Value: Enterprise-grade Security, Reduced Administrative Overhead</a:t>
            </a:r>
          </a:p>
          <a:p>
            <a:pPr marL="228600" indent="-228600">
              <a:buSzPct val="100000"/>
              <a:buChar char="•"/>
            </a:pPr>
            <a:r>
              <a:t>Industry: Telecommunications</a:t>
            </a:r>
          </a:p>
          <a:p>
            <a:pPr marL="228600" indent="-228600">
              <a:buSzPct val="100000"/>
              <a:buChar char="•"/>
            </a:pPr>
            <a:r>
              <a:t>Products:[Atlassian Access][Jira SW][Confluence][Jira Service Desk][Bitbucket]</a:t>
            </a:r>
          </a:p>
          <a:p>
            <a:pPr marL="228600" indent="-228600">
              <a:buSzPct val="100000"/>
              <a:buChar char="•"/>
            </a:pPr>
            <a:r>
              <a:t>Link: https://www.atlassian.com/customers/nextiva</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87" name="Shape 2087"/>
          <p:cNvSpPr/>
          <p:nvPr>
            <p:ph type="sldImg"/>
          </p:nvPr>
        </p:nvSpPr>
        <p:spPr>
          <a:prstGeom prst="rect">
            <a:avLst/>
          </a:prstGeom>
        </p:spPr>
        <p:txBody>
          <a:bodyPr/>
          <a:lstStyle/>
          <a:p>
            <a:pPr/>
          </a:p>
        </p:txBody>
      </p:sp>
      <p:sp>
        <p:nvSpPr>
          <p:cNvPr id="2088" name="Shape 2088"/>
          <p:cNvSpPr/>
          <p:nvPr>
            <p:ph type="body" sz="quarter" idx="1"/>
          </p:nvPr>
        </p:nvSpPr>
        <p:spPr>
          <a:prstGeom prst="rect">
            <a:avLst/>
          </a:prstGeom>
        </p:spPr>
        <p:txBody>
          <a:bodyPr/>
          <a:lstStyle/>
          <a:p>
            <a:pPr/>
            <a:r>
              <a:t>America’s top brokerage site adopted agile practices with Jira Software, Bitbucket, and Confluence and migrated to Atlassian cloud to lower costs, boost efficiency, and dedicate more resources to innovation.</a:t>
            </a:r>
          </a:p>
          <a:p>
            <a:pPr/>
          </a:p>
          <a:p>
            <a:pPr marL="228600" indent="-228600">
              <a:buSzPct val="100000"/>
              <a:buChar char="•"/>
            </a:pPr>
            <a:r>
              <a:t>Key Cloud Value: Reduced Administrative Overhead</a:t>
            </a:r>
          </a:p>
          <a:p>
            <a:pPr marL="228600" indent="-228600">
              <a:buSzPct val="100000"/>
              <a:buChar char="•"/>
            </a:pPr>
            <a:r>
              <a:t>Industry: Internet / Real Estate</a:t>
            </a:r>
          </a:p>
          <a:p>
            <a:pPr marL="228600" indent="-228600">
              <a:buSzPct val="100000"/>
              <a:buChar char="•"/>
            </a:pPr>
            <a:r>
              <a:t>Products: [Atlassian Access] [Bitbucket][Confluence][Jira Software][Opsgenie]</a:t>
            </a:r>
          </a:p>
          <a:p>
            <a:pPr marL="228600" indent="-228600">
              <a:buSzPct val="100000"/>
              <a:buChar char="•"/>
            </a:pPr>
            <a:r>
              <a:t>Link: atlassian.com/customers/redfin</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81" name="Shape 1481"/>
          <p:cNvSpPr/>
          <p:nvPr>
            <p:ph type="sldImg"/>
          </p:nvPr>
        </p:nvSpPr>
        <p:spPr>
          <a:prstGeom prst="rect">
            <a:avLst/>
          </a:prstGeom>
        </p:spPr>
        <p:txBody>
          <a:bodyPr/>
          <a:lstStyle/>
          <a:p>
            <a:pPr/>
          </a:p>
        </p:txBody>
      </p:sp>
      <p:sp>
        <p:nvSpPr>
          <p:cNvPr id="1482" name="Shape 1482"/>
          <p:cNvSpPr/>
          <p:nvPr>
            <p:ph type="body" sz="quarter" idx="1"/>
          </p:nvPr>
        </p:nvSpPr>
        <p:spPr>
          <a:prstGeom prst="rect">
            <a:avLst/>
          </a:prstGeom>
        </p:spPr>
        <p:txBody>
          <a:bodyPr/>
          <a:lstStyle/>
          <a:p>
            <a:pPr>
              <a:spcBef>
                <a:spcPts val="400"/>
              </a:spcBef>
              <a:defRPr b="1" sz="2400">
                <a:solidFill>
                  <a:schemeClr val="accent5">
                    <a:hueOff val="63380"/>
                    <a:satOff val="-9054"/>
                    <a:lumOff val="-13740"/>
                  </a:schemeClr>
                </a:solidFill>
              </a:defRPr>
            </a:pPr>
            <a:r>
              <a:t>[Use this slide if you have more than two products and adjust product names depending on which products your organization is using]</a:t>
            </a:r>
          </a:p>
          <a:p>
            <a:pPr>
              <a:spcBef>
                <a:spcPts val="400"/>
              </a:spcBef>
              <a:defRPr sz="2400"/>
            </a:pPr>
          </a:p>
          <a:p>
            <a:pPr>
              <a:spcBef>
                <a:spcPts val="400"/>
              </a:spcBef>
              <a:defRPr sz="2400"/>
            </a:pPr>
            <a:r>
              <a:t>We made the investment in Atlassian products [insert timeframe] ago for a reason. We are using:</a:t>
            </a:r>
          </a:p>
          <a:p>
            <a:pPr marL="296333" indent="-296333">
              <a:spcBef>
                <a:spcPts val="400"/>
              </a:spcBef>
              <a:buSzPct val="75000"/>
              <a:buChar char="•"/>
              <a:defRPr sz="2400"/>
            </a:pPr>
            <a:r>
              <a:t>Jira Software to [track and manage our software development and drive more agile ways of work]</a:t>
            </a:r>
          </a:p>
          <a:p>
            <a:pPr marL="296333" indent="-296333">
              <a:spcBef>
                <a:spcPts val="400"/>
              </a:spcBef>
              <a:buSzPct val="75000"/>
              <a:buChar char="•"/>
              <a:defRPr sz="2400"/>
            </a:pPr>
            <a:r>
              <a:t>Confluence to [collaborate amongst cross-functional teams and create a knowledge-base]</a:t>
            </a:r>
          </a:p>
          <a:p>
            <a:pPr marL="296333" indent="-296333">
              <a:spcBef>
                <a:spcPts val="400"/>
              </a:spcBef>
              <a:buSzPct val="75000"/>
              <a:buChar char="•"/>
              <a:defRPr sz="2400"/>
            </a:pPr>
            <a:r>
              <a:t>Bitbucket to [manage our Git repositories]</a:t>
            </a:r>
          </a:p>
          <a:p>
            <a:pPr marL="296333" indent="-296333">
              <a:spcBef>
                <a:spcPts val="400"/>
              </a:spcBef>
              <a:buSzPct val="75000"/>
              <a:buChar char="•"/>
              <a:defRPr sz="2400"/>
            </a:pPr>
            <a:r>
              <a:t>and Jira Service Management as [our organization’s service desk]</a:t>
            </a:r>
          </a:p>
          <a:p>
            <a:pPr>
              <a:spcBef>
                <a:spcPts val="400"/>
              </a:spcBef>
              <a:defRPr sz="2400"/>
            </a:pPr>
          </a:p>
          <a:p>
            <a:pPr>
              <a:spcBef>
                <a:spcPts val="400"/>
              </a:spcBef>
              <a:defRPr sz="2400"/>
            </a:pPr>
            <a:r>
              <a:t>But if we’re going to continue [delivering value to our customers faster, achieving x company goal], we need more modern and innovative ways of working and managing  our software.</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13" name="Shape 2113"/>
          <p:cNvSpPr/>
          <p:nvPr>
            <p:ph type="sldImg"/>
          </p:nvPr>
        </p:nvSpPr>
        <p:spPr>
          <a:prstGeom prst="rect">
            <a:avLst/>
          </a:prstGeom>
        </p:spPr>
        <p:txBody>
          <a:bodyPr/>
          <a:lstStyle/>
          <a:p>
            <a:pPr/>
          </a:p>
        </p:txBody>
      </p:sp>
      <p:sp>
        <p:nvSpPr>
          <p:cNvPr id="2114" name="Shape 2114"/>
          <p:cNvSpPr/>
          <p:nvPr>
            <p:ph type="body" sz="quarter" idx="1"/>
          </p:nvPr>
        </p:nvSpPr>
        <p:spPr>
          <a:prstGeom prst="rect">
            <a:avLst/>
          </a:prstGeom>
        </p:spPr>
        <p:txBody>
          <a:bodyPr/>
          <a:lstStyle/>
          <a:p>
            <a:pPr/>
            <a:r>
              <a:t>“Before, I had six people that spent 90% of time on “care and feeding” for the app. Now we can do it with one person, part time. It’s night-and-day better” - Jim Tompkins, Program Manager</a:t>
            </a:r>
          </a:p>
          <a:p>
            <a:pPr/>
          </a:p>
          <a:p>
            <a:pPr marL="228600" indent="-228600">
              <a:buSzPct val="100000"/>
              <a:buChar char="•"/>
            </a:pPr>
            <a:r>
              <a:t>Key Cloud Value: Reduced Administrative Overhead, Guaranteed Uptime</a:t>
            </a:r>
          </a:p>
          <a:p>
            <a:pPr marL="228600" indent="-228600">
              <a:buSzPct val="100000"/>
              <a:buChar char="•"/>
            </a:pPr>
            <a:r>
              <a:t>Industry: Manufacturing</a:t>
            </a:r>
          </a:p>
          <a:p>
            <a:pPr marL="228600" indent="-228600">
              <a:buSzPct val="100000"/>
              <a:buChar char="•"/>
            </a:pPr>
            <a:r>
              <a:t>Products:[Atlassian Access][Confluence][Jira Software]</a:t>
            </a:r>
          </a:p>
          <a:p>
            <a:pPr marL="228600" indent="-228600">
              <a:buSzPct val="100000"/>
              <a:buChar char="•"/>
            </a:pPr>
            <a:r>
              <a:t>Solution Partner: [E7]</a:t>
            </a:r>
          </a:p>
          <a:p>
            <a:pPr marL="228600" indent="-228600">
              <a:buSzPct val="100000"/>
              <a:buChar char="•"/>
            </a:pPr>
            <a:r>
              <a:t>Link: https://www.atlassian.com/customers/rockwell-automation</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91" name="Shape 1491"/>
          <p:cNvSpPr/>
          <p:nvPr>
            <p:ph type="sldImg"/>
          </p:nvPr>
        </p:nvSpPr>
        <p:spPr>
          <a:prstGeom prst="rect">
            <a:avLst/>
          </a:prstGeom>
        </p:spPr>
        <p:txBody>
          <a:bodyPr/>
          <a:lstStyle/>
          <a:p>
            <a:pPr/>
          </a:p>
        </p:txBody>
      </p:sp>
      <p:sp>
        <p:nvSpPr>
          <p:cNvPr id="1492" name="Shape 1492"/>
          <p:cNvSpPr/>
          <p:nvPr>
            <p:ph type="body" sz="quarter" idx="1"/>
          </p:nvPr>
        </p:nvSpPr>
        <p:spPr>
          <a:prstGeom prst="rect">
            <a:avLst/>
          </a:prstGeom>
        </p:spPr>
        <p:txBody>
          <a:bodyPr/>
          <a:lstStyle/>
          <a:p>
            <a:pPr>
              <a:defRPr b="1"/>
            </a:pPr>
            <a:r>
              <a:t>This slide can be customized.</a:t>
            </a:r>
          </a:p>
          <a:p>
            <a:pPr marL="228600" indent="-228600">
              <a:buSzPct val="100000"/>
              <a:buChar char="•"/>
            </a:pPr>
            <a:r>
              <a:t>This slide can be customized to reflect the agenda items you want to include in this presentation.</a:t>
            </a:r>
          </a:p>
          <a:p>
            <a:pPr marL="228600" indent="-228600">
              <a:buSzPct val="100000"/>
              <a:buChar char="•"/>
            </a:pPr>
            <a:r>
              <a:t>Agenda items currently included reflect the presentation deck as is.</a:t>
            </a:r>
          </a:p>
          <a:p>
            <a:pPr marL="228600" indent="-228600">
              <a:buSzPct val="100000"/>
              <a:buChar char="•"/>
            </a:pPr>
            <a:r>
              <a:t>Click through to animate.</a:t>
            </a:r>
          </a:p>
          <a:p>
            <a:pPr marL="228600" indent="-228600">
              <a:buSzPct val="100000"/>
              <a:buChar char="•"/>
            </a:pPr>
            <a:r>
              <a:t>Remember, if you remove slides from the presentation, check to make sure the agenda is still accurate.</a:t>
            </a:r>
          </a:p>
          <a:p>
            <a:pPr/>
          </a:p>
          <a:p>
            <a:pPr>
              <a:defRPr b="1"/>
            </a:pPr>
            <a:r>
              <a:t>Speaker Notes:</a:t>
            </a:r>
          </a:p>
          <a:p>
            <a:pPr marL="228600" indent="-228600">
              <a:buSzPct val="100000"/>
              <a:buChar char="•"/>
            </a:pPr>
            <a:r>
              <a:t>We're here to discuss the state of our investment with Atlassian’s products.</a:t>
            </a:r>
          </a:p>
          <a:p>
            <a:pPr marL="228600" indent="-228600">
              <a:buSzPct val="100000"/>
              <a:buChar char="•"/>
            </a:pPr>
            <a:r>
              <a:t>I'll review our goals and some of the biggest questions/concerns we're facing today, and talk about how a move to Atlassian’s cloud products can set us up for longterm success  and modernization.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07" name="Shape 1507"/>
          <p:cNvSpPr/>
          <p:nvPr>
            <p:ph type="sldImg"/>
          </p:nvPr>
        </p:nvSpPr>
        <p:spPr>
          <a:prstGeom prst="rect">
            <a:avLst/>
          </a:prstGeom>
        </p:spPr>
        <p:txBody>
          <a:bodyPr/>
          <a:lstStyle/>
          <a:p>
            <a:pPr/>
          </a:p>
        </p:txBody>
      </p:sp>
      <p:sp>
        <p:nvSpPr>
          <p:cNvPr id="1508" name="Shape 1508"/>
          <p:cNvSpPr/>
          <p:nvPr>
            <p:ph type="body" sz="quarter" idx="1"/>
          </p:nvPr>
        </p:nvSpPr>
        <p:spPr>
          <a:prstGeom prst="rect">
            <a:avLst/>
          </a:prstGeom>
        </p:spPr>
        <p:txBody>
          <a:bodyPr/>
          <a:lstStyle/>
          <a:p>
            <a:pPr>
              <a:defRPr b="1">
                <a:latin typeface="Helvetica Neue"/>
                <a:ea typeface="Helvetica Neue"/>
                <a:cs typeface="Helvetica Neue"/>
                <a:sym typeface="Helvetica Neue"/>
              </a:defRPr>
            </a:pPr>
            <a:r>
              <a:t>This slide can be customized.</a:t>
            </a:r>
          </a:p>
          <a:p>
            <a:pPr>
              <a:defRPr b="1">
                <a:latin typeface="Helvetica Neue"/>
                <a:ea typeface="Helvetica Neue"/>
                <a:cs typeface="Helvetica Neue"/>
                <a:sym typeface="Helvetica Neue"/>
              </a:defRPr>
            </a:pPr>
          </a:p>
          <a:p>
            <a:pPr marL="228600" indent="-228600">
              <a:buSzPct val="100000"/>
              <a:buChar char="•"/>
              <a:defRPr>
                <a:latin typeface="Helvetica Neue"/>
                <a:ea typeface="Helvetica Neue"/>
                <a:cs typeface="Helvetica Neue"/>
                <a:sym typeface="Helvetica Neue"/>
              </a:defRPr>
            </a:pPr>
            <a:r>
              <a:t>Use this slide to outline your organization's main goals.</a:t>
            </a:r>
          </a:p>
          <a:p>
            <a:pPr marL="228600" indent="-228600">
              <a:buSzPct val="100000"/>
              <a:buChar char="•"/>
              <a:defRPr>
                <a:latin typeface="Helvetica Neue"/>
                <a:ea typeface="Helvetica Neue"/>
                <a:cs typeface="Helvetica Neue"/>
                <a:sym typeface="Helvetica Neue"/>
              </a:defRPr>
            </a:pPr>
            <a:r>
              <a:t>Add, delete, and modify the questions on the slide.</a:t>
            </a:r>
          </a:p>
          <a:p>
            <a:pPr marL="228600" indent="-228600">
              <a:buSzPct val="100000"/>
              <a:buChar char="•"/>
              <a:defRPr>
                <a:latin typeface="Helvetica Neue"/>
                <a:ea typeface="Helvetica Neue"/>
                <a:cs typeface="Helvetica Neue"/>
                <a:sym typeface="Helvetica Neue"/>
              </a:defRPr>
            </a:pPr>
            <a:r>
              <a:t>Incorporate business needs that you feel are the best at showing the impact and scale of Atlassian products at your organization.</a:t>
            </a:r>
          </a:p>
          <a:p>
            <a:pPr marL="228600" indent="-228600">
              <a:buSzPct val="100000"/>
              <a:buChar char="•"/>
              <a:defRPr>
                <a:latin typeface="Helvetica Neue"/>
                <a:ea typeface="Helvetica Neue"/>
                <a:cs typeface="Helvetica Neue"/>
                <a:sym typeface="Helvetica Neue"/>
              </a:defRPr>
            </a:pPr>
            <a:r>
              <a:t>Click through each goal that you’ve included - one click per goal.</a:t>
            </a:r>
          </a:p>
          <a:p>
            <a:pPr>
              <a:defRPr b="1">
                <a:latin typeface="Helvetica Neue"/>
                <a:ea typeface="Helvetica Neue"/>
                <a:cs typeface="Helvetica Neue"/>
                <a:sym typeface="Helvetica Neue"/>
              </a:defRPr>
            </a:pPr>
          </a:p>
          <a:p>
            <a:pPr>
              <a:defRPr b="1">
                <a:latin typeface="Helvetica Neue"/>
                <a:ea typeface="Helvetica Neue"/>
                <a:cs typeface="Helvetica Neue"/>
                <a:sym typeface="Helvetica Neue"/>
              </a:defRPr>
            </a:pPr>
            <a:r>
              <a:t>Speaker Notes:</a:t>
            </a:r>
          </a:p>
          <a:p>
            <a:pPr>
              <a:defRPr b="1">
                <a:latin typeface="Helvetica Neue"/>
                <a:ea typeface="Helvetica Neue"/>
                <a:cs typeface="Helvetica Neue"/>
                <a:sym typeface="Helvetica Neue"/>
              </a:defRPr>
            </a:pPr>
          </a:p>
          <a:p>
            <a:pPr marL="228600" indent="-228600">
              <a:buSzPct val="100000"/>
              <a:buChar char="•"/>
              <a:defRPr>
                <a:latin typeface="Helvetica Neue"/>
                <a:ea typeface="Helvetica Neue"/>
                <a:cs typeface="Helvetica Neue"/>
                <a:sym typeface="Helvetica Neue"/>
              </a:defRPr>
            </a:pPr>
            <a:r>
              <a:t>Here are the goals we’ve set for our organization, and for us to consider when thinking about future-proofing and how Atlassian products are essential for teams to get their work done.</a:t>
            </a:r>
          </a:p>
          <a:p>
            <a:pPr marL="228600" indent="-228600">
              <a:buSzPct val="100000"/>
              <a:buChar char="•"/>
              <a:defRPr>
                <a:latin typeface="Helvetica Neue"/>
                <a:ea typeface="Helvetica Neue"/>
                <a:cs typeface="Helvetica Neue"/>
                <a:sym typeface="Helvetica Neue"/>
              </a:defRPr>
            </a:pPr>
            <a:r>
              <a:t>Based on our business needs, we know that we need a modern, future-looking solution with features and capabilities that will accelerate team productivity and efficiency.</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33" name="Shape 1533"/>
          <p:cNvSpPr/>
          <p:nvPr>
            <p:ph type="sldImg"/>
          </p:nvPr>
        </p:nvSpPr>
        <p:spPr>
          <a:prstGeom prst="rect">
            <a:avLst/>
          </a:prstGeom>
        </p:spPr>
        <p:txBody>
          <a:bodyPr/>
          <a:lstStyle/>
          <a:p>
            <a:pPr/>
          </a:p>
        </p:txBody>
      </p:sp>
      <p:sp>
        <p:nvSpPr>
          <p:cNvPr id="1534" name="Shape 1534"/>
          <p:cNvSpPr/>
          <p:nvPr>
            <p:ph type="body" sz="quarter" idx="1"/>
          </p:nvPr>
        </p:nvSpPr>
        <p:spPr>
          <a:prstGeom prst="rect">
            <a:avLst/>
          </a:prstGeom>
        </p:spPr>
        <p:txBody>
          <a:bodyPr/>
          <a:lstStyle/>
          <a:p>
            <a:pPr>
              <a:defRPr b="1">
                <a:latin typeface="Helvetica Neue"/>
                <a:ea typeface="Helvetica Neue"/>
                <a:cs typeface="Helvetica Neue"/>
                <a:sym typeface="Helvetica Neue"/>
              </a:defRPr>
            </a:pPr>
            <a:r>
              <a:t>This slide can be customized.</a:t>
            </a:r>
          </a:p>
          <a:p>
            <a:pPr marL="228600" indent="-228600">
              <a:buSzPct val="100000"/>
              <a:buChar char="•"/>
              <a:defRPr>
                <a:latin typeface="Helvetica Neue"/>
                <a:ea typeface="Helvetica Neue"/>
                <a:cs typeface="Helvetica Neue"/>
                <a:sym typeface="Helvetica Neue"/>
              </a:defRPr>
            </a:pPr>
            <a:r>
              <a:t>Use this slide to pose questions to your stakeholders that challenge the ability to reach your org’s goals, and that Atlassian cloud can help solve for.</a:t>
            </a:r>
          </a:p>
          <a:p>
            <a:pPr marL="228600" indent="-228600">
              <a:buSzPct val="100000"/>
              <a:buChar char="•"/>
              <a:defRPr>
                <a:latin typeface="Helvetica Neue"/>
                <a:ea typeface="Helvetica Neue"/>
                <a:cs typeface="Helvetica Neue"/>
                <a:sym typeface="Helvetica Neue"/>
              </a:defRPr>
            </a:pPr>
            <a:r>
              <a:t>Add, delete, or modify the questions on the slide.</a:t>
            </a:r>
          </a:p>
          <a:p>
            <a:pPr marL="228600" indent="-228600">
              <a:buSzPct val="100000"/>
              <a:buChar char="•"/>
              <a:defRPr>
                <a:latin typeface="Helvetica Neue"/>
                <a:ea typeface="Helvetica Neue"/>
                <a:cs typeface="Helvetica Neue"/>
                <a:sym typeface="Helvetica Neue"/>
              </a:defRPr>
            </a:pPr>
            <a:r>
              <a:t>Include questions that you would answer “Yes” to internally.</a:t>
            </a:r>
          </a:p>
          <a:p>
            <a:pPr marL="228600" indent="-228600">
              <a:buSzPct val="100000"/>
              <a:buChar char="•"/>
              <a:defRPr>
                <a:latin typeface="Helvetica Neue"/>
                <a:ea typeface="Helvetica Neue"/>
                <a:cs typeface="Helvetica Neue"/>
                <a:sym typeface="Helvetica Neue"/>
              </a:defRPr>
            </a:pPr>
            <a:r>
              <a:t>Incorporate requirements that you feel are the best at showing the impact and scale of Atlassian products at your organization.</a:t>
            </a:r>
          </a:p>
          <a:p>
            <a:pPr marL="228600" indent="-228600">
              <a:buSzPct val="100000"/>
              <a:buChar char="•"/>
              <a:defRPr>
                <a:latin typeface="Helvetica Neue"/>
                <a:ea typeface="Helvetica Neue"/>
                <a:cs typeface="Helvetica Neue"/>
                <a:sym typeface="Helvetica Neue"/>
              </a:defRPr>
            </a:pPr>
            <a:r>
              <a:t>Click through each question that you’ve included - one click per question.</a:t>
            </a:r>
          </a:p>
          <a:p>
            <a:pPr>
              <a:defRPr b="1">
                <a:latin typeface="Helvetica Neue"/>
                <a:ea typeface="Helvetica Neue"/>
                <a:cs typeface="Helvetica Neue"/>
                <a:sym typeface="Helvetica Neue"/>
              </a:defRPr>
            </a:pPr>
          </a:p>
          <a:p>
            <a:pPr>
              <a:defRPr b="1">
                <a:latin typeface="Helvetica Neue"/>
                <a:ea typeface="Helvetica Neue"/>
                <a:cs typeface="Helvetica Neue"/>
                <a:sym typeface="Helvetica Neue"/>
              </a:defRPr>
            </a:pPr>
            <a:r>
              <a:t>Speaker Notes:</a:t>
            </a:r>
          </a:p>
          <a:p>
            <a:pPr marL="228600" indent="-228600">
              <a:buSzPct val="100000"/>
              <a:buChar char="•"/>
              <a:defRPr>
                <a:latin typeface="Helvetica Neue"/>
                <a:ea typeface="Helvetica Neue"/>
                <a:cs typeface="Helvetica Neue"/>
                <a:sym typeface="Helvetica Neue"/>
              </a:defRPr>
            </a:pPr>
            <a:r>
              <a:t>Here are some questions for us to consider when thinking about how Atlassian products are essential for our teams to get their work done and to hit our goals by [insert timeframe].</a:t>
            </a:r>
          </a:p>
          <a:p>
            <a:pPr marL="228600" indent="-228600">
              <a:buSzPct val="100000"/>
              <a:buChar char="•"/>
              <a:defRPr>
                <a:latin typeface="Helvetica Neue"/>
                <a:ea typeface="Helvetica Neue"/>
                <a:cs typeface="Helvetica Neue"/>
                <a:sym typeface="Helvetica Neue"/>
              </a:defRPr>
            </a:pPr>
            <a:r>
              <a:t>Based on our usage of Atlassian products, and Atlassian’s recent announcement to end support for their server products, we know that we’re at a critical point where we need to start thinking about and treating these products differently.</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41" name="Shape 1541"/>
          <p:cNvSpPr/>
          <p:nvPr>
            <p:ph type="sldImg"/>
          </p:nvPr>
        </p:nvSpPr>
        <p:spPr>
          <a:prstGeom prst="rect">
            <a:avLst/>
          </a:prstGeom>
        </p:spPr>
        <p:txBody>
          <a:bodyPr/>
          <a:lstStyle/>
          <a:p>
            <a:pPr/>
          </a:p>
        </p:txBody>
      </p:sp>
      <p:sp>
        <p:nvSpPr>
          <p:cNvPr id="1542" name="Shape 1542"/>
          <p:cNvSpPr/>
          <p:nvPr>
            <p:ph type="body" sz="quarter" idx="1"/>
          </p:nvPr>
        </p:nvSpPr>
        <p:spPr>
          <a:prstGeom prst="rect">
            <a:avLst/>
          </a:prstGeom>
        </p:spPr>
        <p:txBody>
          <a:bodyPr/>
          <a:lstStyle/>
          <a:p>
            <a:pPr/>
            <a:r>
              <a:t>To set some context, the majority of Atlassian’s customer base operates on their cloud  platform.</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59" name="Shape 1559"/>
          <p:cNvSpPr/>
          <p:nvPr>
            <p:ph type="sldImg"/>
          </p:nvPr>
        </p:nvSpPr>
        <p:spPr>
          <a:prstGeom prst="rect">
            <a:avLst/>
          </a:prstGeom>
        </p:spPr>
        <p:txBody>
          <a:bodyPr/>
          <a:lstStyle/>
          <a:p>
            <a:pPr/>
          </a:p>
        </p:txBody>
      </p:sp>
      <p:sp>
        <p:nvSpPr>
          <p:cNvPr id="1560" name="Shape 1560"/>
          <p:cNvSpPr/>
          <p:nvPr>
            <p:ph type="body" sz="quarter" idx="1"/>
          </p:nvPr>
        </p:nvSpPr>
        <p:spPr>
          <a:prstGeom prst="rect">
            <a:avLst/>
          </a:prstGeom>
        </p:spPr>
        <p:txBody>
          <a:bodyPr/>
          <a:lstStyle/>
          <a:p>
            <a:pPr>
              <a:defRPr b="1">
                <a:latin typeface="Helvetica Neue"/>
                <a:ea typeface="Helvetica Neue"/>
                <a:cs typeface="Helvetica Neue"/>
                <a:sym typeface="Helvetica Neue"/>
              </a:defRPr>
            </a:pPr>
            <a:r>
              <a:t>These speaker notes can be customized.</a:t>
            </a:r>
          </a:p>
          <a:p>
            <a:pPr>
              <a:defRPr>
                <a:latin typeface="Helvetica Neue"/>
                <a:ea typeface="Helvetica Neue"/>
                <a:cs typeface="Helvetica Neue"/>
                <a:sym typeface="Helvetica Neue"/>
              </a:defRPr>
            </a:pPr>
          </a:p>
          <a:p>
            <a:pPr marL="271638" indent="-271638">
              <a:buSzPct val="75000"/>
              <a:buChar char="•"/>
            </a:pPr>
            <a:r>
              <a:t>But why? Why is a move to cloud a good thing for us and our customers? And how does cloud help address some of the key pain points we face?</a:t>
            </a:r>
          </a:p>
          <a:p>
            <a:pPr marL="271638" indent="-271638">
              <a:buSzPct val="75000"/>
              <a:buChar char="•"/>
            </a:pPr>
            <a:r>
              <a:t>The value of SaaS offerings is pretty clear: cloud is faster to set-up, is easier to manage, delivers continuous innovation, and scales with our needs. Not to mention, the majority of Atlassian’s R&amp;D goes into improvements and innovations across their cloud platform and products (think faster bug fixes, customer requested features), so we can expect them to continue to meet our needs (and beyond) over time.</a:t>
            </a:r>
          </a:p>
          <a:p>
            <a:pPr marL="271638" indent="-271638">
              <a:buSzPct val="75000"/>
              <a:buChar char="•"/>
            </a:pPr>
            <a:r>
              <a:t>With cloud we can flex capacity, ramp up  new projects or business units and onboard teams with little to  no downtime (time to value)</a:t>
            </a:r>
          </a:p>
          <a:p>
            <a:pPr marL="271638" indent="-271638">
              <a:buSzPct val="75000"/>
              <a:buChar char="•"/>
            </a:pPr>
            <a:r>
              <a:t>We will be able to  take the time and resources we spent  on maintenance and put  it  towards building vendor relationships and integrating our tech stack into our overall business strategy (ROI)</a:t>
            </a:r>
          </a:p>
          <a:p>
            <a:pPr marL="271638" indent="-271638">
              <a:buSzPct val="75000"/>
              <a:buChar char="•"/>
            </a:pPr>
            <a:r>
              <a:t>and lastly, our admins and end users will have access to new features and integrations to keep them productive and  efficient (innovation)</a:t>
            </a:r>
          </a:p>
          <a:p>
            <a:pPr marL="271638" indent="-271638">
              <a:buSzPct val="75000"/>
              <a:buChar char="•"/>
            </a:pPr>
            <a:r>
              <a:t>The adoption of cloud is a business strategy that we have already made with [insert SaaS vendors]. </a:t>
            </a:r>
            <a:r>
              <a:rPr i="1">
                <a:solidFill>
                  <a:schemeClr val="accent5">
                    <a:hueOff val="63380"/>
                    <a:satOff val="-9054"/>
                    <a:lumOff val="-13740"/>
                  </a:schemeClr>
                </a:solidFill>
              </a:rPr>
              <a:t>{Note: add your own evidence on why your org has already opted for SaaS vendors in other areas of the business, or use  some of these common benefits below….}</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0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09.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5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example.flickr.com" TargetMode="External"/></Relationships>

</file>

<file path=ppt/slideLayouts/_rels/slideLayout5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5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59.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6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6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s>

</file>

<file path=ppt/slideLayouts/_rels/slideLayout6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6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6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6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67.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s>

</file>

<file path=ppt/slideLayouts/_rels/slideLayout6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 Id="rId3" Type="http://schemas.openxmlformats.org/officeDocument/2006/relationships/image" Target="../media/image17.png"/></Relationships>

</file>

<file path=ppt/slideLayouts/_rels/slideLayout69.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9.png"/><Relationship Id="rId3" Type="http://schemas.openxmlformats.org/officeDocument/2006/relationships/image" Target="../media/image20.png"/><Relationship Id="rId4" Type="http://schemas.openxmlformats.org/officeDocument/2006/relationships/image" Target="../media/image21.png"/></Relationships>

</file>

<file path=ppt/slideLayouts/_rels/slideLayout7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2.png"/><Relationship Id="rId3" Type="http://schemas.openxmlformats.org/officeDocument/2006/relationships/image" Target="../media/image23.png"/></Relationships>

</file>

<file path=ppt/slideLayouts/_rels/slideLayout7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4.png"/></Relationships>

</file>

<file path=ppt/slideLayouts/_rels/slideLayout7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4.png"/></Relationships>

</file>

<file path=ppt/slideLayouts/_rels/slideLayout7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25.png"/></Relationships>

</file>

<file path=ppt/slideLayouts/_rels/slideLayout7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7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s>

</file>

<file path=ppt/slideLayouts/_rels/slideLayout77.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25.png"/></Relationships>

</file>

<file path=ppt/slideLayouts/_rels/slideLayout7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 Id="rId3" Type="http://schemas.openxmlformats.org/officeDocument/2006/relationships/image" Target="../media/image25.png"/></Relationships>

</file>

<file path=ppt/slideLayouts/_rels/slideLayout79.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25.png"/></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 Id="rId3" Type="http://schemas.openxmlformats.org/officeDocument/2006/relationships/image" Target="../media/image25.png"/></Relationships>

</file>

<file path=ppt/slideLayouts/_rels/slideLayout8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5.png"/></Relationships>

</file>

<file path=ppt/slideLayouts/_rels/slideLayout8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5.png"/></Relationships>

</file>

<file path=ppt/slideLayouts/_rels/slideLayout8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5.png"/></Relationships>

</file>

<file path=ppt/slideLayouts/_rels/slideLayout8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6.png"/></Relationships>

</file>

<file path=ppt/slideLayouts/_rels/slideLayout8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7.png"/></Relationships>

</file>

<file path=ppt/slideLayouts/_rels/slideLayout8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6.png"/></Relationships>

</file>

<file path=ppt/slideLayouts/_rels/slideLayout87.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7.png"/></Relationships>

</file>

<file path=ppt/slideLayouts/_rels/slideLayout8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7.png"/></Relationships>

</file>

<file path=ppt/slideLayouts/_rels/slideLayout89.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6.png"/></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2.png"/></Relationships>

</file>

<file path=ppt/slideLayouts/_rels/slideLayout9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8.png"/><Relationship Id="rId3" Type="http://schemas.openxmlformats.org/officeDocument/2006/relationships/image" Target="../media/image26.png"/></Relationships>

</file>

<file path=ppt/slideLayouts/_rels/slideLayout9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tlassian Logo">
    <p:spTree>
      <p:nvGrpSpPr>
        <p:cNvPr id="1" name=""/>
        <p:cNvGrpSpPr/>
        <p:nvPr/>
      </p:nvGrpSpPr>
      <p:grpSpPr>
        <a:xfrm>
          <a:off x="0" y="0"/>
          <a:ext cx="0" cy="0"/>
          <a:chOff x="0" y="0"/>
          <a:chExt cx="0" cy="0"/>
        </a:xfrm>
      </p:grpSpPr>
      <p:sp>
        <p:nvSpPr>
          <p:cNvPr id="12"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Big Stat">
    <p:spTree>
      <p:nvGrpSpPr>
        <p:cNvPr id="1" name=""/>
        <p:cNvGrpSpPr/>
        <p:nvPr/>
      </p:nvGrpSpPr>
      <p:grpSpPr>
        <a:xfrm>
          <a:off x="0" y="0"/>
          <a:ext cx="0" cy="0"/>
          <a:chOff x="0" y="0"/>
          <a:chExt cx="0" cy="0"/>
        </a:xfrm>
      </p:grpSpPr>
      <p:sp>
        <p:nvSpPr>
          <p:cNvPr id="112" name="2659"/>
          <p:cNvSpPr/>
          <p:nvPr>
            <p:ph type="body" idx="21"/>
          </p:nvPr>
        </p:nvSpPr>
        <p:spPr>
          <a:xfrm>
            <a:off x="1778000" y="2100610"/>
            <a:ext cx="20828000" cy="7620001"/>
          </a:xfrm>
          <a:prstGeom prst="rect">
            <a:avLst/>
          </a:prstGeom>
        </p:spPr>
        <p:txBody>
          <a:bodyPr lIns="0" tIns="0" rIns="0" bIns="0" anchor="t">
            <a:spAutoFit/>
          </a:bodyPr>
          <a:lstStyle>
            <a:lvl1pPr marL="0" indent="0">
              <a:spcBef>
                <a:spcPts val="0"/>
              </a:spcBef>
              <a:buSzTx/>
              <a:buNone/>
            </a:lvl1pPr>
          </a:lstStyle>
          <a:p>
            <a:pPr/>
            <a:r>
              <a:t>2659</a:t>
            </a:r>
          </a:p>
        </p:txBody>
      </p:sp>
      <p:sp>
        <p:nvSpPr>
          <p:cNvPr id="113" name="super awesome things"/>
          <p:cNvSpPr/>
          <p:nvPr>
            <p:ph type="body" sz="quarter" idx="22"/>
          </p:nvPr>
        </p:nvSpPr>
        <p:spPr>
          <a:xfrm>
            <a:off x="1778000" y="11045677"/>
            <a:ext cx="20828000" cy="1057276"/>
          </a:xfrm>
          <a:prstGeom prst="rect">
            <a:avLst/>
          </a:prstGeom>
        </p:spPr>
        <p:txBody>
          <a:bodyPr lIns="71437" tIns="71437" rIns="71437" bIns="71437" anchor="t">
            <a:spAutoFit/>
          </a:bodyPr>
          <a:lstStyle>
            <a:lvl1pPr marL="0" indent="0" defTabSz="825500">
              <a:spcBef>
                <a:spcPts val="500"/>
              </a:spcBef>
              <a:buSzTx/>
              <a:buNone/>
              <a:defRPr sz="6000">
                <a:latin typeface="+mj-lt"/>
                <a:ea typeface="+mj-ea"/>
                <a:cs typeface="+mj-cs"/>
                <a:sym typeface="Charlie Display Semibold"/>
              </a:defRPr>
            </a:lvl1pPr>
          </a:lstStyle>
          <a:p>
            <a:pPr/>
            <a:r>
              <a:t>super awesome things</a:t>
            </a:r>
          </a:p>
        </p:txBody>
      </p:sp>
      <p:sp>
        <p:nvSpPr>
          <p:cNvPr id="114"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lide Doc_Bullets_N900">
    <p:bg>
      <p:bgPr>
        <a:solidFill>
          <a:srgbClr val="091E42"/>
        </a:solidFill>
      </p:bgPr>
    </p:bg>
    <p:spTree>
      <p:nvGrpSpPr>
        <p:cNvPr id="1" name=""/>
        <p:cNvGrpSpPr/>
        <p:nvPr/>
      </p:nvGrpSpPr>
      <p:grpSpPr>
        <a:xfrm>
          <a:off x="0" y="0"/>
          <a:ext cx="0" cy="0"/>
          <a:chOff x="0" y="0"/>
          <a:chExt cx="0" cy="0"/>
        </a:xfrm>
      </p:grpSpPr>
      <p:sp>
        <p:nvSpPr>
          <p:cNvPr id="1227" name="Bullet point…"/>
          <p:cNvSpPr/>
          <p:nvPr>
            <p:ph type="body" sz="quarter" idx="21"/>
          </p:nvPr>
        </p:nvSpPr>
        <p:spPr>
          <a:xfrm>
            <a:off x="1783672" y="5786639"/>
            <a:ext cx="4313824" cy="5216526"/>
          </a:xfrm>
          <a:prstGeom prst="rect">
            <a:avLst/>
          </a:prstGeom>
        </p:spPr>
        <p:txBody>
          <a:bodyPr lIns="71437" tIns="71437" rIns="71437" bIns="71437" anchor="t">
            <a:spAutoFit/>
          </a:bodyPr>
          <a:lstStyle/>
          <a:p>
            <a:pPr marL="444500" indent="-444500" algn="l">
              <a:lnSpc>
                <a:spcPct val="110000"/>
              </a:lnSpc>
              <a:spcBef>
                <a:spcPts val="4000"/>
              </a:spcBef>
              <a:defRPr sz="3600">
                <a:latin typeface="Charlie Display"/>
                <a:ea typeface="Charlie Display"/>
                <a:cs typeface="Charlie Display"/>
                <a:sym typeface="Charlie Display"/>
              </a:defRPr>
            </a:pPr>
            <a:r>
              <a:t>Bullet point</a:t>
            </a:r>
          </a:p>
          <a:p>
            <a:pPr marL="444500" indent="-444500" algn="l">
              <a:lnSpc>
                <a:spcPct val="110000"/>
              </a:lnSpc>
              <a:spcBef>
                <a:spcPts val="4000"/>
              </a:spcBef>
              <a:defRPr sz="3600">
                <a:latin typeface="Charlie Display"/>
                <a:ea typeface="Charlie Display"/>
                <a:cs typeface="Charlie Display"/>
                <a:sym typeface="Charlie Display"/>
              </a:defRPr>
            </a:pPr>
            <a:r>
              <a:t>Bullet point that </a:t>
            </a:r>
            <a:br/>
            <a:r>
              <a:t>is a bit longer</a:t>
            </a:r>
          </a:p>
          <a:p>
            <a:pPr marL="444500" indent="-444500" algn="l">
              <a:lnSpc>
                <a:spcPct val="110000"/>
              </a:lnSpc>
              <a:spcBef>
                <a:spcPts val="4000"/>
              </a:spcBef>
              <a:defRPr sz="3600">
                <a:latin typeface="Charlie Display"/>
                <a:ea typeface="Charlie Display"/>
                <a:cs typeface="Charlie Display"/>
                <a:sym typeface="Charlie Display"/>
              </a:defRPr>
            </a:pPr>
            <a:r>
              <a:t>Bullet point</a:t>
            </a:r>
          </a:p>
          <a:p>
            <a:pPr marL="444500" indent="-444500" algn="l">
              <a:lnSpc>
                <a:spcPct val="110000"/>
              </a:lnSpc>
              <a:spcBef>
                <a:spcPts val="4000"/>
              </a:spcBef>
              <a:defRPr sz="3600">
                <a:latin typeface="Charlie Display"/>
                <a:ea typeface="Charlie Display"/>
                <a:cs typeface="Charlie Display"/>
                <a:sym typeface="Charlie Display"/>
              </a:defRPr>
            </a:pPr>
            <a:r>
              <a:t>A longer </a:t>
            </a:r>
            <a:br/>
            <a:r>
              <a:t>bullet point</a:t>
            </a:r>
          </a:p>
        </p:txBody>
      </p:sp>
      <p:sp>
        <p:nvSpPr>
          <p:cNvPr id="1228" name="Bullet point Supporting text for the bullet.…"/>
          <p:cNvSpPr/>
          <p:nvPr>
            <p:ph type="body" sz="quarter" idx="22"/>
          </p:nvPr>
        </p:nvSpPr>
        <p:spPr>
          <a:xfrm>
            <a:off x="7874600" y="5786639"/>
            <a:ext cx="8343901" cy="2999106"/>
          </a:xfrm>
          <a:prstGeom prst="rect">
            <a:avLst/>
          </a:prstGeom>
        </p:spPr>
        <p:txBody>
          <a:bodyPr lIns="71437" tIns="71437" rIns="71437" bIns="71437" anchor="t">
            <a:spAutoFit/>
          </a:bodyPr>
          <a:lstStyle/>
          <a:p>
            <a:pPr marL="444500" indent="-444500" algn="l">
              <a:lnSpc>
                <a:spcPct val="110000"/>
              </a:lnSpc>
              <a:spcBef>
                <a:spcPts val="4000"/>
              </a:spcBef>
              <a:defRPr sz="3600">
                <a:latin typeface="Charlie Display"/>
                <a:ea typeface="Charlie Display"/>
                <a:cs typeface="Charlie Display"/>
                <a:sym typeface="Charlie Display"/>
              </a:defRPr>
            </a:pPr>
            <a:r>
              <a:t>Bullet point</a:t>
            </a:r>
            <a:br/>
            <a:r>
              <a:t>Supporting text for the bullet. </a:t>
            </a:r>
          </a:p>
          <a:p>
            <a:pPr marL="444500" indent="-444500" algn="l">
              <a:lnSpc>
                <a:spcPct val="110000"/>
              </a:lnSpc>
              <a:spcBef>
                <a:spcPts val="4000"/>
              </a:spcBef>
              <a:defRPr sz="3600">
                <a:latin typeface="Charlie Display"/>
                <a:ea typeface="Charlie Display"/>
                <a:cs typeface="Charlie Display"/>
                <a:sym typeface="Charlie Display"/>
              </a:defRPr>
            </a:pPr>
            <a:r>
              <a:t>Bullet point that is a bit longer</a:t>
            </a:r>
            <a:br/>
            <a:r>
              <a:t>Supporting text for the bullet. </a:t>
            </a:r>
          </a:p>
        </p:txBody>
      </p:sp>
      <p:sp>
        <p:nvSpPr>
          <p:cNvPr id="1229" name="Line"/>
          <p:cNvSpPr/>
          <p:nvPr/>
        </p:nvSpPr>
        <p:spPr>
          <a:xfrm>
            <a:off x="1775024" y="4327305"/>
            <a:ext cx="2541599" cy="1"/>
          </a:xfrm>
          <a:prstGeom prst="line">
            <a:avLst/>
          </a:prstGeom>
          <a:ln w="101600">
            <a:solidFill>
              <a:srgbClr val="00C4E1"/>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230" name="Headline 1 white…"/>
          <p:cNvSpPr/>
          <p:nvPr>
            <p:ph type="body" sz="quarter" idx="23"/>
          </p:nvPr>
        </p:nvSpPr>
        <p:spPr>
          <a:xfrm>
            <a:off x="1784165" y="1014427"/>
            <a:ext cx="20561117" cy="2138681"/>
          </a:xfrm>
          <a:prstGeom prst="rect">
            <a:avLst/>
          </a:prstGeom>
        </p:spPr>
        <p:txBody>
          <a:bodyPr lIns="0" tIns="0" rIns="0" bIns="0" anchor="t">
            <a:spAutoFit/>
          </a:bodyPr>
          <a:lstStyle/>
          <a:p>
            <a:pPr marL="0" indent="0" algn="l" defTabSz="825500">
              <a:lnSpc>
                <a:spcPct val="90000"/>
              </a:lnSpc>
              <a:spcBef>
                <a:spcPts val="2500"/>
              </a:spcBef>
              <a:buSzTx/>
              <a:buNone/>
              <a:defRPr sz="8000">
                <a:latin typeface="+mj-lt"/>
                <a:ea typeface="+mj-ea"/>
                <a:cs typeface="+mj-cs"/>
                <a:sym typeface="Charlie Display Semibold"/>
              </a:defRPr>
            </a:pPr>
            <a:r>
              <a:t>Headline 1 white</a:t>
            </a:r>
          </a:p>
          <a:p>
            <a:pPr marL="0" indent="0" algn="l" defTabSz="825500">
              <a:lnSpc>
                <a:spcPct val="110000"/>
              </a:lnSpc>
              <a:spcBef>
                <a:spcPts val="0"/>
              </a:spcBef>
              <a:buSzTx/>
              <a:buNone/>
              <a:defRPr sz="4800">
                <a:latin typeface="Charlie Display"/>
                <a:ea typeface="Charlie Display"/>
                <a:cs typeface="Charlie Display"/>
                <a:sym typeface="Charlie Display"/>
              </a:defRPr>
            </a:pPr>
            <a:r>
              <a:t>‘Sub-headlines; Oversized Paragraph White’ paragraph style</a:t>
            </a:r>
          </a:p>
        </p:txBody>
      </p:sp>
      <p:sp>
        <p:nvSpPr>
          <p:cNvPr id="1231"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lide Doc_6 icons_White">
    <p:bg>
      <p:bgPr>
        <a:solidFill>
          <a:srgbClr val="FFFFFF"/>
        </a:solidFill>
      </p:bgPr>
    </p:bg>
    <p:spTree>
      <p:nvGrpSpPr>
        <p:cNvPr id="1" name=""/>
        <p:cNvGrpSpPr/>
        <p:nvPr/>
      </p:nvGrpSpPr>
      <p:grpSpPr>
        <a:xfrm>
          <a:off x="0" y="0"/>
          <a:ext cx="0" cy="0"/>
          <a:chOff x="0" y="0"/>
          <a:chExt cx="0" cy="0"/>
        </a:xfrm>
      </p:grpSpPr>
      <p:sp>
        <p:nvSpPr>
          <p:cNvPr id="1238" name="Icons with text"/>
          <p:cNvSpPr/>
          <p:nvPr>
            <p:ph type="body" sz="quarter" idx="21"/>
          </p:nvPr>
        </p:nvSpPr>
        <p:spPr>
          <a:xfrm>
            <a:off x="1778000" y="1771650"/>
            <a:ext cx="20828000" cy="1320801"/>
          </a:xfrm>
          <a:prstGeom prst="rect">
            <a:avLst/>
          </a:prstGeom>
        </p:spPr>
        <p:txBody>
          <a:bodyPr>
            <a:spAutoFit/>
          </a:bodyPr>
          <a:lstStyle>
            <a:lvl1pPr marL="0" indent="0" defTabSz="825500">
              <a:lnSpc>
                <a:spcPct val="90000"/>
              </a:lnSpc>
              <a:spcBef>
                <a:spcPts val="2500"/>
              </a:spcBef>
              <a:buSzTx/>
              <a:buNone/>
              <a:defRPr sz="8000">
                <a:solidFill>
                  <a:srgbClr val="253858"/>
                </a:solidFill>
                <a:latin typeface="+mj-lt"/>
                <a:ea typeface="+mj-ea"/>
                <a:cs typeface="+mj-cs"/>
                <a:sym typeface="Charlie Display Semibold"/>
              </a:defRPr>
            </a:lvl1pPr>
          </a:lstStyle>
          <a:p>
            <a:pPr/>
            <a:r>
              <a:t>Icons with text</a:t>
            </a:r>
          </a:p>
        </p:txBody>
      </p:sp>
      <p:sp>
        <p:nvSpPr>
          <p:cNvPr id="1239" name="Point 1…"/>
          <p:cNvSpPr/>
          <p:nvPr>
            <p:ph type="body" sz="quarter" idx="22"/>
          </p:nvPr>
        </p:nvSpPr>
        <p:spPr>
          <a:xfrm>
            <a:off x="1774411" y="5203605"/>
            <a:ext cx="6032501" cy="1663701"/>
          </a:xfrm>
          <a:prstGeom prst="rect">
            <a:avLst/>
          </a:prstGeom>
        </p:spPr>
        <p:txBody>
          <a:bodyPr anchor="t">
            <a:spAutoFit/>
          </a:bodyPr>
          <a:lstStyle/>
          <a:p>
            <a:pPr marL="0" indent="0" algn="l" defTabSz="825500">
              <a:spcBef>
                <a:spcPts val="0"/>
              </a:spcBef>
              <a:buSzTx/>
              <a:buNone/>
              <a:defRPr sz="4800">
                <a:solidFill>
                  <a:srgbClr val="253858"/>
                </a:solidFill>
                <a:latin typeface="+mj-lt"/>
                <a:ea typeface="+mj-ea"/>
                <a:cs typeface="+mj-cs"/>
                <a:sym typeface="Charlie Display Semibold"/>
              </a:defRPr>
            </a:pPr>
            <a:r>
              <a:t>Point 1</a:t>
            </a:r>
          </a:p>
          <a:p>
            <a:pPr marL="0" indent="0" algn="l" defTabSz="825500">
              <a:spcBef>
                <a:spcPts val="0"/>
              </a:spcBef>
              <a:buSzTx/>
              <a:buNone/>
              <a:defRPr spc="28" sz="2800">
                <a:solidFill>
                  <a:srgbClr val="091E42"/>
                </a:solidFill>
                <a:latin typeface="Charlie Display"/>
                <a:ea typeface="Charlie Display"/>
                <a:cs typeface="Charlie Display"/>
                <a:sym typeface="Charlie Display"/>
              </a:defRPr>
            </a:pPr>
            <a:r>
              <a:t>Only use these icon slide </a:t>
            </a:r>
            <a:br/>
            <a:r>
              <a:t>options for slide documents.</a:t>
            </a:r>
          </a:p>
        </p:txBody>
      </p:sp>
      <p:sp>
        <p:nvSpPr>
          <p:cNvPr id="1240" name="Point 4…"/>
          <p:cNvSpPr/>
          <p:nvPr>
            <p:ph type="body" sz="quarter" idx="23"/>
          </p:nvPr>
        </p:nvSpPr>
        <p:spPr>
          <a:xfrm>
            <a:off x="1774411" y="9474043"/>
            <a:ext cx="6032501" cy="2082801"/>
          </a:xfrm>
          <a:prstGeom prst="rect">
            <a:avLst/>
          </a:prstGeom>
        </p:spPr>
        <p:txBody>
          <a:bodyPr anchor="t">
            <a:spAutoFit/>
          </a:bodyPr>
          <a:lstStyle/>
          <a:p>
            <a:pPr marL="0" indent="0" algn="l" defTabSz="825500">
              <a:spcBef>
                <a:spcPts val="0"/>
              </a:spcBef>
              <a:buSzTx/>
              <a:buNone/>
              <a:defRPr sz="4800">
                <a:solidFill>
                  <a:srgbClr val="253858"/>
                </a:solidFill>
                <a:latin typeface="+mj-lt"/>
                <a:ea typeface="+mj-ea"/>
                <a:cs typeface="+mj-cs"/>
                <a:sym typeface="Charlie Display Semibold"/>
              </a:defRPr>
            </a:pPr>
            <a:r>
              <a:t>Point 4</a:t>
            </a:r>
          </a:p>
          <a:p>
            <a:pPr marL="0" indent="0" algn="l" defTabSz="825500">
              <a:spcBef>
                <a:spcPts val="0"/>
              </a:spcBef>
              <a:buSzTx/>
              <a:buNone/>
              <a:defRPr spc="28" sz="2800">
                <a:solidFill>
                  <a:srgbClr val="091E42"/>
                </a:solidFill>
                <a:latin typeface="Charlie Display"/>
                <a:ea typeface="Charlie Display"/>
                <a:cs typeface="Charlie Display"/>
                <a:sym typeface="Charlie Display"/>
              </a:defRPr>
            </a:pPr>
            <a:r>
              <a:t>Like illustrations and meeples, </a:t>
            </a:r>
            <a:br/>
            <a:r>
              <a:t>you can copy and paste them between Keynote files.</a:t>
            </a:r>
          </a:p>
        </p:txBody>
      </p:sp>
      <p:sp>
        <p:nvSpPr>
          <p:cNvPr id="1241" name="Point 2…"/>
          <p:cNvSpPr/>
          <p:nvPr>
            <p:ph type="body" sz="quarter" idx="24"/>
          </p:nvPr>
        </p:nvSpPr>
        <p:spPr>
          <a:xfrm>
            <a:off x="8704569" y="5203605"/>
            <a:ext cx="6032501" cy="1663701"/>
          </a:xfrm>
          <a:prstGeom prst="rect">
            <a:avLst/>
          </a:prstGeom>
        </p:spPr>
        <p:txBody>
          <a:bodyPr anchor="t">
            <a:spAutoFit/>
          </a:bodyPr>
          <a:lstStyle/>
          <a:p>
            <a:pPr marL="0" indent="0" algn="l" defTabSz="825500">
              <a:spcBef>
                <a:spcPts val="0"/>
              </a:spcBef>
              <a:buSzTx/>
              <a:buNone/>
              <a:defRPr sz="4800">
                <a:solidFill>
                  <a:srgbClr val="253858"/>
                </a:solidFill>
                <a:latin typeface="+mj-lt"/>
                <a:ea typeface="+mj-ea"/>
                <a:cs typeface="+mj-cs"/>
                <a:sym typeface="Charlie Display Semibold"/>
              </a:defRPr>
            </a:pPr>
            <a:r>
              <a:t>Point 2</a:t>
            </a:r>
          </a:p>
          <a:p>
            <a:pPr marL="0" indent="0" algn="l" defTabSz="825500">
              <a:spcBef>
                <a:spcPts val="0"/>
              </a:spcBef>
              <a:buSzTx/>
              <a:buNone/>
              <a:defRPr spc="28" sz="2800">
                <a:solidFill>
                  <a:srgbClr val="091E42"/>
                </a:solidFill>
                <a:latin typeface="Charlie Display"/>
                <a:ea typeface="Charlie Display"/>
                <a:cs typeface="Charlie Display"/>
                <a:sym typeface="Charlie Display"/>
              </a:defRPr>
            </a:pPr>
            <a:r>
              <a:t>This type is too small </a:t>
            </a:r>
            <a:br/>
            <a:r>
              <a:t>for presentations.</a:t>
            </a:r>
          </a:p>
        </p:txBody>
      </p:sp>
      <p:sp>
        <p:nvSpPr>
          <p:cNvPr id="1242" name="Point 5…"/>
          <p:cNvSpPr/>
          <p:nvPr>
            <p:ph type="body" sz="quarter" idx="25"/>
          </p:nvPr>
        </p:nvSpPr>
        <p:spPr>
          <a:xfrm>
            <a:off x="8704569" y="9474043"/>
            <a:ext cx="6032501" cy="1663701"/>
          </a:xfrm>
          <a:prstGeom prst="rect">
            <a:avLst/>
          </a:prstGeom>
        </p:spPr>
        <p:txBody>
          <a:bodyPr anchor="t">
            <a:spAutoFit/>
          </a:bodyPr>
          <a:lstStyle/>
          <a:p>
            <a:pPr marL="0" indent="0" algn="l" defTabSz="825500">
              <a:spcBef>
                <a:spcPts val="0"/>
              </a:spcBef>
              <a:buSzTx/>
              <a:buNone/>
              <a:defRPr sz="4800">
                <a:solidFill>
                  <a:srgbClr val="253858"/>
                </a:solidFill>
                <a:latin typeface="+mj-lt"/>
                <a:ea typeface="+mj-ea"/>
                <a:cs typeface="+mj-cs"/>
                <a:sym typeface="Charlie Display Semibold"/>
              </a:defRPr>
            </a:pPr>
            <a:r>
              <a:t>Point 5</a:t>
            </a:r>
          </a:p>
          <a:p>
            <a:pPr marL="0" indent="0" algn="l" defTabSz="825500">
              <a:spcBef>
                <a:spcPts val="0"/>
              </a:spcBef>
              <a:buSzTx/>
              <a:buNone/>
              <a:defRPr spc="28" sz="2800">
                <a:solidFill>
                  <a:srgbClr val="091E42"/>
                </a:solidFill>
                <a:latin typeface="Charlie Display"/>
                <a:ea typeface="Charlie Display"/>
                <a:cs typeface="Charlie Display"/>
                <a:sym typeface="Charlie Display"/>
              </a:defRPr>
            </a:pPr>
            <a:r>
              <a:t>Do not pull in icons from </a:t>
            </a:r>
            <a:br/>
            <a:r>
              <a:t>random online resources. </a:t>
            </a:r>
          </a:p>
        </p:txBody>
      </p:sp>
      <p:sp>
        <p:nvSpPr>
          <p:cNvPr id="1243" name="Point 3…"/>
          <p:cNvSpPr/>
          <p:nvPr>
            <p:ph type="body" sz="quarter" idx="26"/>
          </p:nvPr>
        </p:nvSpPr>
        <p:spPr>
          <a:xfrm>
            <a:off x="15660127" y="5203605"/>
            <a:ext cx="6032501" cy="1663701"/>
          </a:xfrm>
          <a:prstGeom prst="rect">
            <a:avLst/>
          </a:prstGeom>
        </p:spPr>
        <p:txBody>
          <a:bodyPr anchor="t">
            <a:spAutoFit/>
          </a:bodyPr>
          <a:lstStyle/>
          <a:p>
            <a:pPr marL="0" indent="0" algn="l" defTabSz="825500">
              <a:spcBef>
                <a:spcPts val="0"/>
              </a:spcBef>
              <a:buSzTx/>
              <a:buNone/>
              <a:defRPr sz="4800">
                <a:solidFill>
                  <a:srgbClr val="253858"/>
                </a:solidFill>
                <a:latin typeface="+mj-lt"/>
                <a:ea typeface="+mj-ea"/>
                <a:cs typeface="+mj-cs"/>
                <a:sym typeface="Charlie Display Semibold"/>
              </a:defRPr>
            </a:pPr>
            <a:r>
              <a:t>Point 3</a:t>
            </a:r>
          </a:p>
          <a:p>
            <a:pPr marL="0" indent="0" algn="l" defTabSz="825500">
              <a:spcBef>
                <a:spcPts val="0"/>
              </a:spcBef>
              <a:buSzTx/>
              <a:buNone/>
              <a:defRPr spc="28" sz="2800">
                <a:solidFill>
                  <a:srgbClr val="091E42"/>
                </a:solidFill>
                <a:latin typeface="Charlie Display"/>
                <a:ea typeface="Charlie Display"/>
                <a:cs typeface="Charlie Display"/>
                <a:sym typeface="Charlie Display"/>
              </a:defRPr>
            </a:pPr>
            <a:r>
              <a:t>The Graphic Assets Deck is packed with custom Atlassian icons.</a:t>
            </a:r>
          </a:p>
        </p:txBody>
      </p:sp>
      <p:sp>
        <p:nvSpPr>
          <p:cNvPr id="1244" name="Point 6…"/>
          <p:cNvSpPr/>
          <p:nvPr>
            <p:ph type="body" sz="quarter" idx="27"/>
          </p:nvPr>
        </p:nvSpPr>
        <p:spPr>
          <a:xfrm>
            <a:off x="15660127" y="9474043"/>
            <a:ext cx="6032501" cy="1663701"/>
          </a:xfrm>
          <a:prstGeom prst="rect">
            <a:avLst/>
          </a:prstGeom>
        </p:spPr>
        <p:txBody>
          <a:bodyPr anchor="t">
            <a:spAutoFit/>
          </a:bodyPr>
          <a:lstStyle/>
          <a:p>
            <a:pPr marL="0" indent="0" algn="l" defTabSz="825500">
              <a:spcBef>
                <a:spcPts val="0"/>
              </a:spcBef>
              <a:buSzTx/>
              <a:buNone/>
              <a:defRPr sz="4800">
                <a:solidFill>
                  <a:srgbClr val="253858"/>
                </a:solidFill>
                <a:latin typeface="+mj-lt"/>
                <a:ea typeface="+mj-ea"/>
                <a:cs typeface="+mj-cs"/>
                <a:sym typeface="Charlie Display Semibold"/>
              </a:defRPr>
            </a:pPr>
            <a:r>
              <a:t>Point 6</a:t>
            </a:r>
          </a:p>
          <a:p>
            <a:pPr marL="0" indent="0" algn="l" defTabSz="825500">
              <a:spcBef>
                <a:spcPts val="0"/>
              </a:spcBef>
              <a:buSzTx/>
              <a:buNone/>
              <a:defRPr spc="28" sz="2800">
                <a:solidFill>
                  <a:srgbClr val="091E42"/>
                </a:solidFill>
                <a:latin typeface="Charlie Display"/>
                <a:ea typeface="Charlie Display"/>
                <a:cs typeface="Charlie Display"/>
                <a:sym typeface="Charlie Display"/>
              </a:defRPr>
            </a:pPr>
            <a:r>
              <a:t>We will be adding more icons </a:t>
            </a:r>
            <a:br/>
            <a:r>
              <a:t>as need arises. Speak up if in need!</a:t>
            </a:r>
          </a:p>
        </p:txBody>
      </p:sp>
      <p:sp>
        <p:nvSpPr>
          <p:cNvPr id="1245" name="measure-hourglass.pdf"/>
          <p:cNvSpPr/>
          <p:nvPr>
            <p:ph type="pic" sz="quarter" idx="28"/>
          </p:nvPr>
        </p:nvSpPr>
        <p:spPr>
          <a:xfrm>
            <a:off x="8768069" y="8705353"/>
            <a:ext cx="406401" cy="609601"/>
          </a:xfrm>
          <a:prstGeom prst="rect">
            <a:avLst/>
          </a:prstGeom>
          <a:ln w="25400"/>
        </p:spPr>
        <p:txBody>
          <a:bodyPr lIns="91439" tIns="45719" rIns="91439" bIns="45719" anchor="t">
            <a:noAutofit/>
          </a:bodyPr>
          <a:lstStyle/>
          <a:p>
            <a:pPr/>
          </a:p>
        </p:txBody>
      </p:sp>
      <p:sp>
        <p:nvSpPr>
          <p:cNvPr id="1246" name="content-search plus.pdf"/>
          <p:cNvSpPr/>
          <p:nvPr>
            <p:ph type="pic" sz="quarter" idx="29"/>
          </p:nvPr>
        </p:nvSpPr>
        <p:spPr>
          <a:xfrm>
            <a:off x="1837911" y="4375832"/>
            <a:ext cx="609601" cy="609601"/>
          </a:xfrm>
          <a:prstGeom prst="rect">
            <a:avLst/>
          </a:prstGeom>
          <a:ln w="25400"/>
        </p:spPr>
        <p:txBody>
          <a:bodyPr lIns="91439" tIns="45719" rIns="91439" bIns="45719" anchor="t">
            <a:noAutofit/>
          </a:bodyPr>
          <a:lstStyle/>
          <a:p>
            <a:pPr/>
          </a:p>
        </p:txBody>
      </p:sp>
      <p:sp>
        <p:nvSpPr>
          <p:cNvPr id="1247" name="object-dumbell.pdf"/>
          <p:cNvSpPr/>
          <p:nvPr>
            <p:ph type="pic" sz="quarter" idx="30"/>
          </p:nvPr>
        </p:nvSpPr>
        <p:spPr>
          <a:xfrm>
            <a:off x="8768069" y="4377061"/>
            <a:ext cx="609601" cy="609600"/>
          </a:xfrm>
          <a:prstGeom prst="rect">
            <a:avLst/>
          </a:prstGeom>
          <a:ln w="25400"/>
        </p:spPr>
        <p:txBody>
          <a:bodyPr lIns="91439" tIns="45719" rIns="91439" bIns="45719" anchor="t">
            <a:noAutofit/>
          </a:bodyPr>
          <a:lstStyle/>
          <a:p>
            <a:pPr/>
          </a:p>
        </p:txBody>
      </p:sp>
      <p:sp>
        <p:nvSpPr>
          <p:cNvPr id="1248" name="admin-settings.pdf"/>
          <p:cNvSpPr/>
          <p:nvPr>
            <p:ph type="pic" sz="quarter" idx="31"/>
          </p:nvPr>
        </p:nvSpPr>
        <p:spPr>
          <a:xfrm>
            <a:off x="15660127" y="4512526"/>
            <a:ext cx="609601" cy="474134"/>
          </a:xfrm>
          <a:prstGeom prst="rect">
            <a:avLst/>
          </a:prstGeom>
          <a:ln w="25400"/>
        </p:spPr>
        <p:txBody>
          <a:bodyPr lIns="91439" tIns="45719" rIns="91439" bIns="45719" anchor="t">
            <a:noAutofit/>
          </a:bodyPr>
          <a:lstStyle/>
          <a:p>
            <a:pPr/>
          </a:p>
        </p:txBody>
      </p:sp>
      <p:sp>
        <p:nvSpPr>
          <p:cNvPr id="1249" name="admin-tools.pdf"/>
          <p:cNvSpPr/>
          <p:nvPr>
            <p:ph type="pic" sz="quarter" idx="32"/>
          </p:nvPr>
        </p:nvSpPr>
        <p:spPr>
          <a:xfrm>
            <a:off x="15723627" y="8703307"/>
            <a:ext cx="609601" cy="609603"/>
          </a:xfrm>
          <a:prstGeom prst="rect">
            <a:avLst/>
          </a:prstGeom>
          <a:ln w="25400"/>
        </p:spPr>
        <p:txBody>
          <a:bodyPr lIns="91439" tIns="45719" rIns="91439" bIns="45719" anchor="t">
            <a:noAutofit/>
          </a:bodyPr>
          <a:lstStyle/>
          <a:p>
            <a:pPr/>
          </a:p>
        </p:txBody>
      </p:sp>
      <p:sp>
        <p:nvSpPr>
          <p:cNvPr id="1250" name="object-mental heart.pdf"/>
          <p:cNvSpPr/>
          <p:nvPr>
            <p:ph type="pic" sz="quarter" idx="33"/>
          </p:nvPr>
        </p:nvSpPr>
        <p:spPr>
          <a:xfrm>
            <a:off x="1837911" y="8641853"/>
            <a:ext cx="609601" cy="676902"/>
          </a:xfrm>
          <a:prstGeom prst="rect">
            <a:avLst/>
          </a:prstGeom>
          <a:ln w="25400"/>
        </p:spPr>
        <p:txBody>
          <a:bodyPr lIns="91439" tIns="45719" rIns="91439" bIns="45719" anchor="t">
            <a:noAutofit/>
          </a:bodyPr>
          <a:lstStyle/>
          <a:p>
            <a:pPr/>
          </a:p>
        </p:txBody>
      </p:sp>
      <p:sp>
        <p:nvSpPr>
          <p:cNvPr id="1251"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lide Doc_6 icons_N900">
    <p:bg>
      <p:bgPr>
        <a:solidFill>
          <a:srgbClr val="091E42"/>
        </a:solidFill>
      </p:bgPr>
    </p:bg>
    <p:spTree>
      <p:nvGrpSpPr>
        <p:cNvPr id="1" name=""/>
        <p:cNvGrpSpPr/>
        <p:nvPr/>
      </p:nvGrpSpPr>
      <p:grpSpPr>
        <a:xfrm>
          <a:off x="0" y="0"/>
          <a:ext cx="0" cy="0"/>
          <a:chOff x="0" y="0"/>
          <a:chExt cx="0" cy="0"/>
        </a:xfrm>
      </p:grpSpPr>
      <p:sp>
        <p:nvSpPr>
          <p:cNvPr id="1258" name="Icons with text"/>
          <p:cNvSpPr/>
          <p:nvPr>
            <p:ph type="body" sz="quarter" idx="21"/>
          </p:nvPr>
        </p:nvSpPr>
        <p:spPr>
          <a:xfrm>
            <a:off x="1778000" y="1771650"/>
            <a:ext cx="20828000" cy="1320801"/>
          </a:xfrm>
          <a:prstGeom prst="rect">
            <a:avLst/>
          </a:prstGeom>
        </p:spPr>
        <p:txBody>
          <a:bodyPr>
            <a:spAutoFit/>
          </a:bodyPr>
          <a:lstStyle>
            <a:lvl1pPr marL="0" indent="0" defTabSz="825500">
              <a:lnSpc>
                <a:spcPct val="90000"/>
              </a:lnSpc>
              <a:spcBef>
                <a:spcPts val="2500"/>
              </a:spcBef>
              <a:buSzTx/>
              <a:buNone/>
              <a:defRPr sz="8000">
                <a:latin typeface="+mj-lt"/>
                <a:ea typeface="+mj-ea"/>
                <a:cs typeface="+mj-cs"/>
                <a:sym typeface="Charlie Display Semibold"/>
              </a:defRPr>
            </a:lvl1pPr>
          </a:lstStyle>
          <a:p>
            <a:pPr/>
            <a:r>
              <a:t>Icons with text</a:t>
            </a:r>
          </a:p>
        </p:txBody>
      </p:sp>
      <p:sp>
        <p:nvSpPr>
          <p:cNvPr id="1259" name="Point 1…"/>
          <p:cNvSpPr/>
          <p:nvPr>
            <p:ph type="body" sz="quarter" idx="22"/>
          </p:nvPr>
        </p:nvSpPr>
        <p:spPr>
          <a:xfrm>
            <a:off x="1774411" y="5203605"/>
            <a:ext cx="6032501" cy="1663701"/>
          </a:xfrm>
          <a:prstGeom prst="rect">
            <a:avLst/>
          </a:prstGeom>
        </p:spPr>
        <p:txBody>
          <a:bodyPr anchor="t">
            <a:spAutoFit/>
          </a:bodyPr>
          <a:lstStyle/>
          <a:p>
            <a:pPr marL="0" indent="0" algn="l" defTabSz="825500">
              <a:spcBef>
                <a:spcPts val="0"/>
              </a:spcBef>
              <a:buSzTx/>
              <a:buNone/>
              <a:defRPr sz="4800">
                <a:latin typeface="+mj-lt"/>
                <a:ea typeface="+mj-ea"/>
                <a:cs typeface="+mj-cs"/>
                <a:sym typeface="Charlie Display Semibold"/>
              </a:defRPr>
            </a:pPr>
            <a:r>
              <a:t>Point 1</a:t>
            </a:r>
          </a:p>
          <a:p>
            <a:pPr marL="0" indent="0" algn="l" defTabSz="825500">
              <a:spcBef>
                <a:spcPts val="0"/>
              </a:spcBef>
              <a:buSzTx/>
              <a:buNone/>
              <a:defRPr spc="28" sz="2800">
                <a:latin typeface="Charlie Display"/>
                <a:ea typeface="Charlie Display"/>
                <a:cs typeface="Charlie Display"/>
                <a:sym typeface="Charlie Display"/>
              </a:defRPr>
            </a:pPr>
            <a:r>
              <a:t>Only use these icon slide </a:t>
            </a:r>
            <a:br/>
            <a:r>
              <a:t>options for slide documents.</a:t>
            </a:r>
          </a:p>
        </p:txBody>
      </p:sp>
      <p:sp>
        <p:nvSpPr>
          <p:cNvPr id="1260" name="Point 4…"/>
          <p:cNvSpPr/>
          <p:nvPr>
            <p:ph type="body" sz="quarter" idx="23"/>
          </p:nvPr>
        </p:nvSpPr>
        <p:spPr>
          <a:xfrm>
            <a:off x="1774411" y="9474043"/>
            <a:ext cx="6032501" cy="2082801"/>
          </a:xfrm>
          <a:prstGeom prst="rect">
            <a:avLst/>
          </a:prstGeom>
        </p:spPr>
        <p:txBody>
          <a:bodyPr anchor="t">
            <a:spAutoFit/>
          </a:bodyPr>
          <a:lstStyle/>
          <a:p>
            <a:pPr marL="0" indent="0" algn="l" defTabSz="825500">
              <a:spcBef>
                <a:spcPts val="0"/>
              </a:spcBef>
              <a:buSzTx/>
              <a:buNone/>
              <a:defRPr sz="4800">
                <a:latin typeface="+mj-lt"/>
                <a:ea typeface="+mj-ea"/>
                <a:cs typeface="+mj-cs"/>
                <a:sym typeface="Charlie Display Semibold"/>
              </a:defRPr>
            </a:pPr>
            <a:r>
              <a:t>Point 4</a:t>
            </a:r>
          </a:p>
          <a:p>
            <a:pPr marL="0" indent="0" algn="l" defTabSz="825500">
              <a:spcBef>
                <a:spcPts val="0"/>
              </a:spcBef>
              <a:buSzTx/>
              <a:buNone/>
              <a:defRPr spc="28" sz="2800">
                <a:latin typeface="Charlie Display"/>
                <a:ea typeface="Charlie Display"/>
                <a:cs typeface="Charlie Display"/>
                <a:sym typeface="Charlie Display"/>
              </a:defRPr>
            </a:pPr>
            <a:r>
              <a:t>Like illustrations and meeples, </a:t>
            </a:r>
            <a:br/>
            <a:r>
              <a:t>you can copy and paste them between Keynote files.</a:t>
            </a:r>
          </a:p>
        </p:txBody>
      </p:sp>
      <p:sp>
        <p:nvSpPr>
          <p:cNvPr id="1261" name="Point 2…"/>
          <p:cNvSpPr/>
          <p:nvPr>
            <p:ph type="body" sz="quarter" idx="24"/>
          </p:nvPr>
        </p:nvSpPr>
        <p:spPr>
          <a:xfrm>
            <a:off x="8704569" y="5203605"/>
            <a:ext cx="6032501" cy="1663701"/>
          </a:xfrm>
          <a:prstGeom prst="rect">
            <a:avLst/>
          </a:prstGeom>
        </p:spPr>
        <p:txBody>
          <a:bodyPr anchor="t">
            <a:spAutoFit/>
          </a:bodyPr>
          <a:lstStyle/>
          <a:p>
            <a:pPr marL="0" indent="0" algn="l" defTabSz="825500">
              <a:spcBef>
                <a:spcPts val="0"/>
              </a:spcBef>
              <a:buSzTx/>
              <a:buNone/>
              <a:defRPr sz="4800">
                <a:latin typeface="+mj-lt"/>
                <a:ea typeface="+mj-ea"/>
                <a:cs typeface="+mj-cs"/>
                <a:sym typeface="Charlie Display Semibold"/>
              </a:defRPr>
            </a:pPr>
            <a:r>
              <a:t>Point 2</a:t>
            </a:r>
          </a:p>
          <a:p>
            <a:pPr marL="0" indent="0" algn="l" defTabSz="825500">
              <a:spcBef>
                <a:spcPts val="0"/>
              </a:spcBef>
              <a:buSzTx/>
              <a:buNone/>
              <a:defRPr spc="28" sz="2800">
                <a:latin typeface="Charlie Display"/>
                <a:ea typeface="Charlie Display"/>
                <a:cs typeface="Charlie Display"/>
                <a:sym typeface="Charlie Display"/>
              </a:defRPr>
            </a:pPr>
            <a:r>
              <a:t>This type is too small </a:t>
            </a:r>
            <a:br/>
            <a:r>
              <a:t>for presentations.</a:t>
            </a:r>
          </a:p>
        </p:txBody>
      </p:sp>
      <p:sp>
        <p:nvSpPr>
          <p:cNvPr id="1262" name="Point 5…"/>
          <p:cNvSpPr/>
          <p:nvPr>
            <p:ph type="body" sz="quarter" idx="25"/>
          </p:nvPr>
        </p:nvSpPr>
        <p:spPr>
          <a:xfrm>
            <a:off x="8704569" y="9474043"/>
            <a:ext cx="6032501" cy="1663701"/>
          </a:xfrm>
          <a:prstGeom prst="rect">
            <a:avLst/>
          </a:prstGeom>
        </p:spPr>
        <p:txBody>
          <a:bodyPr anchor="t">
            <a:spAutoFit/>
          </a:bodyPr>
          <a:lstStyle/>
          <a:p>
            <a:pPr marL="0" indent="0" algn="l" defTabSz="825500">
              <a:spcBef>
                <a:spcPts val="0"/>
              </a:spcBef>
              <a:buSzTx/>
              <a:buNone/>
              <a:defRPr sz="4800">
                <a:latin typeface="+mj-lt"/>
                <a:ea typeface="+mj-ea"/>
                <a:cs typeface="+mj-cs"/>
                <a:sym typeface="Charlie Display Semibold"/>
              </a:defRPr>
            </a:pPr>
            <a:r>
              <a:t>Point 5</a:t>
            </a:r>
          </a:p>
          <a:p>
            <a:pPr marL="0" indent="0" algn="l" defTabSz="825500">
              <a:spcBef>
                <a:spcPts val="0"/>
              </a:spcBef>
              <a:buSzTx/>
              <a:buNone/>
              <a:defRPr spc="28" sz="2800">
                <a:latin typeface="Charlie Display"/>
                <a:ea typeface="Charlie Display"/>
                <a:cs typeface="Charlie Display"/>
                <a:sym typeface="Charlie Display"/>
              </a:defRPr>
            </a:pPr>
            <a:r>
              <a:t>Do not pull in icons from </a:t>
            </a:r>
            <a:br/>
            <a:r>
              <a:t>random online resources. </a:t>
            </a:r>
          </a:p>
        </p:txBody>
      </p:sp>
      <p:sp>
        <p:nvSpPr>
          <p:cNvPr id="1263" name="Point 3…"/>
          <p:cNvSpPr/>
          <p:nvPr>
            <p:ph type="body" sz="quarter" idx="26"/>
          </p:nvPr>
        </p:nvSpPr>
        <p:spPr>
          <a:xfrm>
            <a:off x="15660127" y="5203605"/>
            <a:ext cx="6032501" cy="1663701"/>
          </a:xfrm>
          <a:prstGeom prst="rect">
            <a:avLst/>
          </a:prstGeom>
        </p:spPr>
        <p:txBody>
          <a:bodyPr anchor="t">
            <a:spAutoFit/>
          </a:bodyPr>
          <a:lstStyle/>
          <a:p>
            <a:pPr marL="0" indent="0" algn="l" defTabSz="825500">
              <a:spcBef>
                <a:spcPts val="0"/>
              </a:spcBef>
              <a:buSzTx/>
              <a:buNone/>
              <a:defRPr sz="4800">
                <a:latin typeface="+mj-lt"/>
                <a:ea typeface="+mj-ea"/>
                <a:cs typeface="+mj-cs"/>
                <a:sym typeface="Charlie Display Semibold"/>
              </a:defRPr>
            </a:pPr>
            <a:r>
              <a:t>Point 3</a:t>
            </a:r>
          </a:p>
          <a:p>
            <a:pPr marL="0" indent="0" algn="l" defTabSz="825500">
              <a:spcBef>
                <a:spcPts val="0"/>
              </a:spcBef>
              <a:buSzTx/>
              <a:buNone/>
              <a:defRPr spc="28" sz="2800">
                <a:latin typeface="Charlie Display"/>
                <a:ea typeface="Charlie Display"/>
                <a:cs typeface="Charlie Display"/>
                <a:sym typeface="Charlie Display"/>
              </a:defRPr>
            </a:pPr>
            <a:r>
              <a:t>The Graphic Assets Deck is packed with custom Atlassian icons.</a:t>
            </a:r>
          </a:p>
        </p:txBody>
      </p:sp>
      <p:sp>
        <p:nvSpPr>
          <p:cNvPr id="1264" name="Point 6…"/>
          <p:cNvSpPr/>
          <p:nvPr>
            <p:ph type="body" sz="quarter" idx="27"/>
          </p:nvPr>
        </p:nvSpPr>
        <p:spPr>
          <a:xfrm>
            <a:off x="15660127" y="9474043"/>
            <a:ext cx="6032501" cy="1663701"/>
          </a:xfrm>
          <a:prstGeom prst="rect">
            <a:avLst/>
          </a:prstGeom>
        </p:spPr>
        <p:txBody>
          <a:bodyPr anchor="t">
            <a:spAutoFit/>
          </a:bodyPr>
          <a:lstStyle/>
          <a:p>
            <a:pPr marL="0" indent="0" algn="l" defTabSz="825500">
              <a:spcBef>
                <a:spcPts val="0"/>
              </a:spcBef>
              <a:buSzTx/>
              <a:buNone/>
              <a:defRPr sz="4800">
                <a:latin typeface="+mj-lt"/>
                <a:ea typeface="+mj-ea"/>
                <a:cs typeface="+mj-cs"/>
                <a:sym typeface="Charlie Display Semibold"/>
              </a:defRPr>
            </a:pPr>
            <a:r>
              <a:t>Point 6</a:t>
            </a:r>
          </a:p>
          <a:p>
            <a:pPr marL="0" indent="0" algn="l" defTabSz="825500">
              <a:spcBef>
                <a:spcPts val="0"/>
              </a:spcBef>
              <a:buSzTx/>
              <a:buNone/>
              <a:defRPr spc="28" sz="2800">
                <a:latin typeface="Charlie Display"/>
                <a:ea typeface="Charlie Display"/>
                <a:cs typeface="Charlie Display"/>
                <a:sym typeface="Charlie Display"/>
              </a:defRPr>
            </a:pPr>
            <a:r>
              <a:t>We will be adding more icons </a:t>
            </a:r>
            <a:br/>
            <a:r>
              <a:t>as need arises. Speak up if in need!</a:t>
            </a:r>
          </a:p>
        </p:txBody>
      </p:sp>
      <p:sp>
        <p:nvSpPr>
          <p:cNvPr id="1265" name="object-dumbell.pdf"/>
          <p:cNvSpPr/>
          <p:nvPr>
            <p:ph type="pic" sz="quarter" idx="28"/>
          </p:nvPr>
        </p:nvSpPr>
        <p:spPr>
          <a:xfrm>
            <a:off x="8768069" y="4381500"/>
            <a:ext cx="609601" cy="609599"/>
          </a:xfrm>
          <a:prstGeom prst="rect">
            <a:avLst/>
          </a:prstGeom>
        </p:spPr>
        <p:txBody>
          <a:bodyPr lIns="91439" tIns="45719" rIns="91439" bIns="45719" anchor="t">
            <a:noAutofit/>
          </a:bodyPr>
          <a:lstStyle/>
          <a:p>
            <a:pPr/>
          </a:p>
        </p:txBody>
      </p:sp>
      <p:sp>
        <p:nvSpPr>
          <p:cNvPr id="1266" name="measure-hourglass.pdf"/>
          <p:cNvSpPr/>
          <p:nvPr>
            <p:ph type="pic" sz="quarter" idx="29"/>
          </p:nvPr>
        </p:nvSpPr>
        <p:spPr>
          <a:xfrm>
            <a:off x="8763000" y="8699500"/>
            <a:ext cx="406400" cy="609600"/>
          </a:xfrm>
          <a:prstGeom prst="rect">
            <a:avLst/>
          </a:prstGeom>
        </p:spPr>
        <p:txBody>
          <a:bodyPr lIns="91439" tIns="45719" rIns="91439" bIns="45719" anchor="t">
            <a:noAutofit/>
          </a:bodyPr>
          <a:lstStyle/>
          <a:p>
            <a:pPr/>
          </a:p>
        </p:txBody>
      </p:sp>
      <p:sp>
        <p:nvSpPr>
          <p:cNvPr id="1267" name="object-mental heart.pdf"/>
          <p:cNvSpPr/>
          <p:nvPr>
            <p:ph type="pic" sz="quarter" idx="30"/>
          </p:nvPr>
        </p:nvSpPr>
        <p:spPr>
          <a:xfrm>
            <a:off x="1841500" y="8636000"/>
            <a:ext cx="609600" cy="676901"/>
          </a:xfrm>
          <a:prstGeom prst="rect">
            <a:avLst/>
          </a:prstGeom>
        </p:spPr>
        <p:txBody>
          <a:bodyPr lIns="91439" tIns="45719" rIns="91439" bIns="45719" anchor="t">
            <a:noAutofit/>
          </a:bodyPr>
          <a:lstStyle/>
          <a:p>
            <a:pPr/>
          </a:p>
        </p:txBody>
      </p:sp>
      <p:sp>
        <p:nvSpPr>
          <p:cNvPr id="1268" name="admin-settings.pdf"/>
          <p:cNvSpPr/>
          <p:nvPr>
            <p:ph type="pic" sz="quarter" idx="31"/>
          </p:nvPr>
        </p:nvSpPr>
        <p:spPr>
          <a:xfrm>
            <a:off x="15660127" y="4512460"/>
            <a:ext cx="609601" cy="474134"/>
          </a:xfrm>
          <a:prstGeom prst="rect">
            <a:avLst/>
          </a:prstGeom>
        </p:spPr>
        <p:txBody>
          <a:bodyPr lIns="91439" tIns="45719" rIns="91439" bIns="45719" anchor="t">
            <a:noAutofit/>
          </a:bodyPr>
          <a:lstStyle/>
          <a:p>
            <a:pPr/>
          </a:p>
        </p:txBody>
      </p:sp>
      <p:sp>
        <p:nvSpPr>
          <p:cNvPr id="1269" name="admin-tools.pdf"/>
          <p:cNvSpPr/>
          <p:nvPr>
            <p:ph type="pic" sz="quarter" idx="32"/>
          </p:nvPr>
        </p:nvSpPr>
        <p:spPr>
          <a:xfrm>
            <a:off x="15725361" y="8699500"/>
            <a:ext cx="609601" cy="609602"/>
          </a:xfrm>
          <a:prstGeom prst="rect">
            <a:avLst/>
          </a:prstGeom>
        </p:spPr>
        <p:txBody>
          <a:bodyPr lIns="91439" tIns="45719" rIns="91439" bIns="45719" anchor="t">
            <a:noAutofit/>
          </a:bodyPr>
          <a:lstStyle/>
          <a:p>
            <a:pPr/>
          </a:p>
        </p:txBody>
      </p:sp>
      <p:sp>
        <p:nvSpPr>
          <p:cNvPr id="1270" name="content-search plus.pdf"/>
          <p:cNvSpPr/>
          <p:nvPr>
            <p:ph type="pic" sz="quarter" idx="33"/>
          </p:nvPr>
        </p:nvSpPr>
        <p:spPr>
          <a:xfrm>
            <a:off x="1841500" y="4381500"/>
            <a:ext cx="609600" cy="609600"/>
          </a:xfrm>
          <a:prstGeom prst="rect">
            <a:avLst/>
          </a:prstGeom>
        </p:spPr>
        <p:txBody>
          <a:bodyPr lIns="91439" tIns="45719" rIns="91439" bIns="45719" anchor="t">
            <a:noAutofit/>
          </a:bodyPr>
          <a:lstStyle/>
          <a:p>
            <a:pPr/>
          </a:p>
        </p:txBody>
      </p:sp>
      <p:sp>
        <p:nvSpPr>
          <p:cNvPr id="1271"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lide Doc_8 icons_White">
    <p:bg>
      <p:bgPr>
        <a:solidFill>
          <a:srgbClr val="FFFFFF"/>
        </a:solidFill>
      </p:bgPr>
    </p:bg>
    <p:spTree>
      <p:nvGrpSpPr>
        <p:cNvPr id="1" name=""/>
        <p:cNvGrpSpPr/>
        <p:nvPr/>
      </p:nvGrpSpPr>
      <p:grpSpPr>
        <a:xfrm>
          <a:off x="0" y="0"/>
          <a:ext cx="0" cy="0"/>
          <a:chOff x="0" y="0"/>
          <a:chExt cx="0" cy="0"/>
        </a:xfrm>
      </p:grpSpPr>
      <p:sp>
        <p:nvSpPr>
          <p:cNvPr id="1278" name="Icons with text"/>
          <p:cNvSpPr/>
          <p:nvPr>
            <p:ph type="body" sz="quarter" idx="21"/>
          </p:nvPr>
        </p:nvSpPr>
        <p:spPr>
          <a:xfrm>
            <a:off x="1778000" y="1771650"/>
            <a:ext cx="20828000" cy="1320801"/>
          </a:xfrm>
          <a:prstGeom prst="rect">
            <a:avLst/>
          </a:prstGeom>
        </p:spPr>
        <p:txBody>
          <a:bodyPr>
            <a:spAutoFit/>
          </a:bodyPr>
          <a:lstStyle>
            <a:lvl1pPr marL="0" indent="0" defTabSz="825500">
              <a:lnSpc>
                <a:spcPct val="90000"/>
              </a:lnSpc>
              <a:spcBef>
                <a:spcPts val="2500"/>
              </a:spcBef>
              <a:buSzTx/>
              <a:buNone/>
              <a:defRPr sz="8000">
                <a:solidFill>
                  <a:srgbClr val="253858"/>
                </a:solidFill>
                <a:latin typeface="+mj-lt"/>
                <a:ea typeface="+mj-ea"/>
                <a:cs typeface="+mj-cs"/>
                <a:sym typeface="Charlie Display Semibold"/>
              </a:defRPr>
            </a:lvl1pPr>
          </a:lstStyle>
          <a:p>
            <a:pPr/>
            <a:r>
              <a:t>Icons with text</a:t>
            </a:r>
          </a:p>
        </p:txBody>
      </p:sp>
      <p:sp>
        <p:nvSpPr>
          <p:cNvPr id="1279" name="Point 1…"/>
          <p:cNvSpPr/>
          <p:nvPr>
            <p:ph type="body" sz="quarter" idx="22"/>
          </p:nvPr>
        </p:nvSpPr>
        <p:spPr>
          <a:xfrm>
            <a:off x="1774411" y="5298855"/>
            <a:ext cx="4445001" cy="1540511"/>
          </a:xfrm>
          <a:prstGeom prst="rect">
            <a:avLst/>
          </a:prstGeom>
        </p:spPr>
        <p:txBody>
          <a:bodyPr anchor="t">
            <a:spAutoFit/>
          </a:bodyPr>
          <a:lstStyle/>
          <a:p>
            <a:pPr marL="0" indent="0" algn="l" defTabSz="825500">
              <a:lnSpc>
                <a:spcPct val="110000"/>
              </a:lnSpc>
              <a:spcBef>
                <a:spcPts val="0"/>
              </a:spcBef>
              <a:buSzTx/>
              <a:buNone/>
              <a:defRPr spc="36" sz="3600">
                <a:solidFill>
                  <a:srgbClr val="091E42"/>
                </a:solidFill>
                <a:latin typeface="+mj-lt"/>
                <a:ea typeface="+mj-ea"/>
                <a:cs typeface="+mj-cs"/>
                <a:sym typeface="Charlie Display Semibold"/>
              </a:defRPr>
            </a:pPr>
            <a:r>
              <a:t>Point 1</a:t>
            </a:r>
          </a:p>
          <a:p>
            <a:pPr marL="0" indent="0" algn="l" defTabSz="825500">
              <a:spcBef>
                <a:spcPts val="0"/>
              </a:spcBef>
              <a:buSzTx/>
              <a:buNone/>
              <a:defRPr spc="28" sz="2800">
                <a:solidFill>
                  <a:srgbClr val="091E42"/>
                </a:solidFill>
                <a:latin typeface="Charlie Display"/>
                <a:ea typeface="Charlie Display"/>
                <a:cs typeface="Charlie Display"/>
                <a:sym typeface="Charlie Display"/>
              </a:defRPr>
            </a:pPr>
            <a:r>
              <a:t>Only use these icon slide options for slide documents.</a:t>
            </a:r>
          </a:p>
        </p:txBody>
      </p:sp>
      <p:sp>
        <p:nvSpPr>
          <p:cNvPr id="1280" name="Point 5…"/>
          <p:cNvSpPr/>
          <p:nvPr>
            <p:ph type="body" sz="quarter" idx="23"/>
          </p:nvPr>
        </p:nvSpPr>
        <p:spPr>
          <a:xfrm>
            <a:off x="1774411" y="9747093"/>
            <a:ext cx="4445001" cy="1540511"/>
          </a:xfrm>
          <a:prstGeom prst="rect">
            <a:avLst/>
          </a:prstGeom>
        </p:spPr>
        <p:txBody>
          <a:bodyPr anchor="t">
            <a:spAutoFit/>
          </a:bodyPr>
          <a:lstStyle/>
          <a:p>
            <a:pPr marL="0" indent="0" algn="l" defTabSz="825500">
              <a:lnSpc>
                <a:spcPct val="110000"/>
              </a:lnSpc>
              <a:spcBef>
                <a:spcPts val="0"/>
              </a:spcBef>
              <a:buSzTx/>
              <a:buNone/>
              <a:defRPr spc="36" sz="3600">
                <a:solidFill>
                  <a:srgbClr val="091E42"/>
                </a:solidFill>
                <a:latin typeface="+mj-lt"/>
                <a:ea typeface="+mj-ea"/>
                <a:cs typeface="+mj-cs"/>
                <a:sym typeface="Charlie Display Semibold"/>
              </a:defRPr>
            </a:pPr>
            <a:r>
              <a:t>Point 5</a:t>
            </a:r>
          </a:p>
          <a:p>
            <a:pPr marL="0" indent="0" algn="l" defTabSz="825500">
              <a:spcBef>
                <a:spcPts val="0"/>
              </a:spcBef>
              <a:buSzTx/>
              <a:buNone/>
              <a:defRPr spc="28" sz="2800">
                <a:solidFill>
                  <a:srgbClr val="091E42"/>
                </a:solidFill>
                <a:latin typeface="Charlie Display"/>
                <a:ea typeface="Charlie Display"/>
                <a:cs typeface="Charlie Display"/>
                <a:sym typeface="Charlie Display"/>
              </a:defRPr>
            </a:pPr>
            <a:r>
              <a:t>Do not pull in icons from random online resources. </a:t>
            </a:r>
          </a:p>
        </p:txBody>
      </p:sp>
      <p:sp>
        <p:nvSpPr>
          <p:cNvPr id="1281" name="Point 2…"/>
          <p:cNvSpPr/>
          <p:nvPr>
            <p:ph type="body" sz="quarter" idx="24"/>
          </p:nvPr>
        </p:nvSpPr>
        <p:spPr>
          <a:xfrm>
            <a:off x="7239835" y="5298855"/>
            <a:ext cx="4445001" cy="1540511"/>
          </a:xfrm>
          <a:prstGeom prst="rect">
            <a:avLst/>
          </a:prstGeom>
        </p:spPr>
        <p:txBody>
          <a:bodyPr anchor="t">
            <a:spAutoFit/>
          </a:bodyPr>
          <a:lstStyle/>
          <a:p>
            <a:pPr marL="0" indent="0" algn="l" defTabSz="825500">
              <a:lnSpc>
                <a:spcPct val="110000"/>
              </a:lnSpc>
              <a:spcBef>
                <a:spcPts val="0"/>
              </a:spcBef>
              <a:buSzTx/>
              <a:buNone/>
              <a:defRPr spc="36" sz="3600">
                <a:solidFill>
                  <a:srgbClr val="091E42"/>
                </a:solidFill>
                <a:latin typeface="+mj-lt"/>
                <a:ea typeface="+mj-ea"/>
                <a:cs typeface="+mj-cs"/>
                <a:sym typeface="Charlie Display Semibold"/>
              </a:defRPr>
            </a:pPr>
            <a:r>
              <a:t>Point 2</a:t>
            </a:r>
          </a:p>
          <a:p>
            <a:pPr marL="0" indent="0" algn="l" defTabSz="825500">
              <a:spcBef>
                <a:spcPts val="0"/>
              </a:spcBef>
              <a:buSzTx/>
              <a:buNone/>
              <a:defRPr spc="28" sz="2800">
                <a:solidFill>
                  <a:srgbClr val="091E42"/>
                </a:solidFill>
                <a:latin typeface="Charlie Display"/>
                <a:ea typeface="Charlie Display"/>
                <a:cs typeface="Charlie Display"/>
                <a:sym typeface="Charlie Display"/>
              </a:defRPr>
            </a:pPr>
            <a:r>
              <a:t>This type is too small </a:t>
            </a:r>
            <a:br/>
            <a:r>
              <a:t>for presentations.</a:t>
            </a:r>
          </a:p>
        </p:txBody>
      </p:sp>
      <p:sp>
        <p:nvSpPr>
          <p:cNvPr id="1282" name="Point 6…"/>
          <p:cNvSpPr/>
          <p:nvPr>
            <p:ph type="body" sz="quarter" idx="25"/>
          </p:nvPr>
        </p:nvSpPr>
        <p:spPr>
          <a:xfrm>
            <a:off x="7234012" y="9747093"/>
            <a:ext cx="4445001" cy="1959611"/>
          </a:xfrm>
          <a:prstGeom prst="rect">
            <a:avLst/>
          </a:prstGeom>
        </p:spPr>
        <p:txBody>
          <a:bodyPr anchor="t">
            <a:spAutoFit/>
          </a:bodyPr>
          <a:lstStyle/>
          <a:p>
            <a:pPr marL="0" indent="0" algn="l" defTabSz="825500">
              <a:lnSpc>
                <a:spcPct val="110000"/>
              </a:lnSpc>
              <a:spcBef>
                <a:spcPts val="0"/>
              </a:spcBef>
              <a:buSzTx/>
              <a:buNone/>
              <a:defRPr spc="36" sz="3600">
                <a:solidFill>
                  <a:srgbClr val="091E42"/>
                </a:solidFill>
                <a:latin typeface="+mj-lt"/>
                <a:ea typeface="+mj-ea"/>
                <a:cs typeface="+mj-cs"/>
                <a:sym typeface="Charlie Display Semibold"/>
              </a:defRPr>
            </a:pPr>
            <a:r>
              <a:t>Point 6</a:t>
            </a:r>
          </a:p>
          <a:p>
            <a:pPr marL="0" indent="0" algn="l" defTabSz="825500">
              <a:spcBef>
                <a:spcPts val="0"/>
              </a:spcBef>
              <a:buSzTx/>
              <a:buNone/>
              <a:defRPr spc="28" sz="2800">
                <a:solidFill>
                  <a:srgbClr val="091E42"/>
                </a:solidFill>
                <a:latin typeface="Charlie Display"/>
                <a:ea typeface="Charlie Display"/>
                <a:cs typeface="Charlie Display"/>
                <a:sym typeface="Charlie Display"/>
              </a:defRPr>
            </a:pPr>
            <a:r>
              <a:t>We will be adding more icons as need arises. </a:t>
            </a:r>
            <a:br/>
            <a:r>
              <a:t>Speak up if in need!</a:t>
            </a:r>
          </a:p>
        </p:txBody>
      </p:sp>
      <p:sp>
        <p:nvSpPr>
          <p:cNvPr id="1283" name="Point 3…"/>
          <p:cNvSpPr/>
          <p:nvPr>
            <p:ph type="body" sz="quarter" idx="26"/>
          </p:nvPr>
        </p:nvSpPr>
        <p:spPr>
          <a:xfrm>
            <a:off x="12705260" y="5313574"/>
            <a:ext cx="4445001" cy="1959611"/>
          </a:xfrm>
          <a:prstGeom prst="rect">
            <a:avLst/>
          </a:prstGeom>
        </p:spPr>
        <p:txBody>
          <a:bodyPr anchor="t">
            <a:spAutoFit/>
          </a:bodyPr>
          <a:lstStyle/>
          <a:p>
            <a:pPr marL="0" indent="0" algn="l" defTabSz="825500">
              <a:lnSpc>
                <a:spcPct val="110000"/>
              </a:lnSpc>
              <a:spcBef>
                <a:spcPts val="0"/>
              </a:spcBef>
              <a:buSzTx/>
              <a:buNone/>
              <a:defRPr spc="36" sz="3600">
                <a:solidFill>
                  <a:srgbClr val="091E42"/>
                </a:solidFill>
                <a:latin typeface="+mj-lt"/>
                <a:ea typeface="+mj-ea"/>
                <a:cs typeface="+mj-cs"/>
                <a:sym typeface="Charlie Display Semibold"/>
              </a:defRPr>
            </a:pPr>
            <a:r>
              <a:t>Point 3</a:t>
            </a:r>
          </a:p>
          <a:p>
            <a:pPr marL="0" indent="0" algn="l" defTabSz="825500">
              <a:spcBef>
                <a:spcPts val="0"/>
              </a:spcBef>
              <a:buSzTx/>
              <a:buNone/>
              <a:defRPr spc="28" sz="2800">
                <a:solidFill>
                  <a:srgbClr val="091E42"/>
                </a:solidFill>
                <a:latin typeface="Charlie Display"/>
                <a:ea typeface="Charlie Display"/>
                <a:cs typeface="Charlie Display"/>
                <a:sym typeface="Charlie Display"/>
              </a:defRPr>
            </a:pPr>
            <a:r>
              <a:t>The Graphic Assets Deck </a:t>
            </a:r>
            <a:br/>
            <a:r>
              <a:t>is packed with custom Atlassian icons.</a:t>
            </a:r>
          </a:p>
        </p:txBody>
      </p:sp>
      <p:sp>
        <p:nvSpPr>
          <p:cNvPr id="1284" name="Point 7…"/>
          <p:cNvSpPr/>
          <p:nvPr>
            <p:ph type="body" sz="quarter" idx="27"/>
          </p:nvPr>
        </p:nvSpPr>
        <p:spPr>
          <a:xfrm>
            <a:off x="12703524" y="9761812"/>
            <a:ext cx="4445001" cy="1540511"/>
          </a:xfrm>
          <a:prstGeom prst="rect">
            <a:avLst/>
          </a:prstGeom>
        </p:spPr>
        <p:txBody>
          <a:bodyPr anchor="t">
            <a:spAutoFit/>
          </a:bodyPr>
          <a:lstStyle/>
          <a:p>
            <a:pPr marL="0" indent="0" algn="l" defTabSz="825500">
              <a:lnSpc>
                <a:spcPct val="110000"/>
              </a:lnSpc>
              <a:spcBef>
                <a:spcPts val="0"/>
              </a:spcBef>
              <a:buSzTx/>
              <a:buNone/>
              <a:defRPr spc="36" sz="3600">
                <a:solidFill>
                  <a:srgbClr val="091E42"/>
                </a:solidFill>
                <a:latin typeface="+mj-lt"/>
                <a:ea typeface="+mj-ea"/>
                <a:cs typeface="+mj-cs"/>
                <a:sym typeface="Charlie Display Semibold"/>
              </a:defRPr>
            </a:pPr>
            <a:r>
              <a:t>Point 7</a:t>
            </a:r>
          </a:p>
          <a:p>
            <a:pPr marL="0" indent="0" algn="l" defTabSz="825500">
              <a:spcBef>
                <a:spcPts val="0"/>
              </a:spcBef>
              <a:buSzTx/>
              <a:buNone/>
              <a:defRPr spc="28" sz="2800">
                <a:solidFill>
                  <a:srgbClr val="091E42"/>
                </a:solidFill>
                <a:latin typeface="Charlie Display"/>
                <a:ea typeface="Charlie Display"/>
                <a:cs typeface="Charlie Display"/>
                <a:sym typeface="Charlie Display"/>
              </a:defRPr>
            </a:pPr>
            <a:r>
              <a:t>Be concise with text, </a:t>
            </a:r>
            <a:br/>
            <a:r>
              <a:t>even in slide documents.</a:t>
            </a:r>
          </a:p>
        </p:txBody>
      </p:sp>
      <p:sp>
        <p:nvSpPr>
          <p:cNvPr id="1285" name="Point 4…"/>
          <p:cNvSpPr/>
          <p:nvPr>
            <p:ph type="body" sz="quarter" idx="28"/>
          </p:nvPr>
        </p:nvSpPr>
        <p:spPr>
          <a:xfrm>
            <a:off x="18094484" y="5313574"/>
            <a:ext cx="4445001" cy="2378711"/>
          </a:xfrm>
          <a:prstGeom prst="rect">
            <a:avLst/>
          </a:prstGeom>
        </p:spPr>
        <p:txBody>
          <a:bodyPr anchor="t">
            <a:spAutoFit/>
          </a:bodyPr>
          <a:lstStyle/>
          <a:p>
            <a:pPr marL="0" indent="0" algn="l" defTabSz="825500">
              <a:lnSpc>
                <a:spcPct val="110000"/>
              </a:lnSpc>
              <a:spcBef>
                <a:spcPts val="0"/>
              </a:spcBef>
              <a:buSzTx/>
              <a:buNone/>
              <a:defRPr spc="36" sz="3600">
                <a:solidFill>
                  <a:srgbClr val="091E42"/>
                </a:solidFill>
                <a:latin typeface="+mj-lt"/>
                <a:ea typeface="+mj-ea"/>
                <a:cs typeface="+mj-cs"/>
                <a:sym typeface="Charlie Display Semibold"/>
              </a:defRPr>
            </a:pPr>
            <a:r>
              <a:t>Point 4</a:t>
            </a:r>
          </a:p>
          <a:p>
            <a:pPr marL="0" indent="0" algn="l" defTabSz="825500">
              <a:spcBef>
                <a:spcPts val="0"/>
              </a:spcBef>
              <a:buSzTx/>
              <a:buNone/>
              <a:defRPr spc="28" sz="2800">
                <a:solidFill>
                  <a:srgbClr val="091E42"/>
                </a:solidFill>
                <a:latin typeface="Charlie Display"/>
                <a:ea typeface="Charlie Display"/>
                <a:cs typeface="Charlie Display"/>
                <a:sym typeface="Charlie Display"/>
              </a:defRPr>
            </a:pPr>
            <a:r>
              <a:t>Like illustrations and meeples, you can copy </a:t>
            </a:r>
            <a:br/>
            <a:r>
              <a:t>and paste them between Keynote files.</a:t>
            </a:r>
          </a:p>
        </p:txBody>
      </p:sp>
      <p:sp>
        <p:nvSpPr>
          <p:cNvPr id="1286" name="Point 8…"/>
          <p:cNvSpPr/>
          <p:nvPr>
            <p:ph type="body" sz="quarter" idx="29"/>
          </p:nvPr>
        </p:nvSpPr>
        <p:spPr>
          <a:xfrm>
            <a:off x="18094484" y="9761812"/>
            <a:ext cx="4445001" cy="1540511"/>
          </a:xfrm>
          <a:prstGeom prst="rect">
            <a:avLst/>
          </a:prstGeom>
        </p:spPr>
        <p:txBody>
          <a:bodyPr anchor="t">
            <a:spAutoFit/>
          </a:bodyPr>
          <a:lstStyle/>
          <a:p>
            <a:pPr marL="0" indent="0" algn="l" defTabSz="825500">
              <a:lnSpc>
                <a:spcPct val="110000"/>
              </a:lnSpc>
              <a:spcBef>
                <a:spcPts val="0"/>
              </a:spcBef>
              <a:buSzTx/>
              <a:buNone/>
              <a:defRPr spc="36" sz="3600">
                <a:solidFill>
                  <a:srgbClr val="091E42"/>
                </a:solidFill>
                <a:latin typeface="+mj-lt"/>
                <a:ea typeface="+mj-ea"/>
                <a:cs typeface="+mj-cs"/>
                <a:sym typeface="Charlie Display Semibold"/>
              </a:defRPr>
            </a:pPr>
            <a:r>
              <a:t>Point 8</a:t>
            </a:r>
          </a:p>
          <a:p>
            <a:pPr marL="0" indent="0" algn="l" defTabSz="825500">
              <a:spcBef>
                <a:spcPts val="0"/>
              </a:spcBef>
              <a:buSzTx/>
              <a:buNone/>
              <a:defRPr spc="28" sz="2800">
                <a:solidFill>
                  <a:srgbClr val="091E42"/>
                </a:solidFill>
                <a:latin typeface="Charlie Display"/>
                <a:ea typeface="Charlie Display"/>
                <a:cs typeface="Charlie Display"/>
                <a:sym typeface="Charlie Display"/>
              </a:defRPr>
            </a:pPr>
            <a:r>
              <a:t>Icons are meant to support shorthand recognition.</a:t>
            </a:r>
          </a:p>
        </p:txBody>
      </p:sp>
      <p:sp>
        <p:nvSpPr>
          <p:cNvPr id="1287" name="organize-move.pdf"/>
          <p:cNvSpPr/>
          <p:nvPr>
            <p:ph type="pic" sz="quarter" idx="30"/>
          </p:nvPr>
        </p:nvSpPr>
        <p:spPr>
          <a:xfrm>
            <a:off x="1866196" y="4381684"/>
            <a:ext cx="629231" cy="541868"/>
          </a:xfrm>
          <a:prstGeom prst="rect">
            <a:avLst/>
          </a:prstGeom>
          <a:ln w="25400"/>
        </p:spPr>
        <p:txBody>
          <a:bodyPr lIns="91439" tIns="45719" rIns="91439" bIns="45719" anchor="t">
            <a:noAutofit/>
          </a:bodyPr>
          <a:lstStyle/>
          <a:p>
            <a:pPr/>
          </a:p>
        </p:txBody>
      </p:sp>
      <p:sp>
        <p:nvSpPr>
          <p:cNvPr id="1288" name="organize-expand.pdf"/>
          <p:cNvSpPr/>
          <p:nvPr>
            <p:ph type="pic" sz="quarter" idx="31"/>
          </p:nvPr>
        </p:nvSpPr>
        <p:spPr>
          <a:xfrm>
            <a:off x="7297512" y="4313819"/>
            <a:ext cx="609601" cy="609601"/>
          </a:xfrm>
          <a:prstGeom prst="rect">
            <a:avLst/>
          </a:prstGeom>
          <a:ln w="25400"/>
        </p:spPr>
        <p:txBody>
          <a:bodyPr lIns="91439" tIns="45719" rIns="91439" bIns="45719" anchor="t">
            <a:noAutofit/>
          </a:bodyPr>
          <a:lstStyle/>
          <a:p>
            <a:pPr/>
          </a:p>
        </p:txBody>
      </p:sp>
      <p:sp>
        <p:nvSpPr>
          <p:cNvPr id="1289" name="code-repo.pdf"/>
          <p:cNvSpPr/>
          <p:nvPr>
            <p:ph type="pic" sz="quarter" idx="32"/>
          </p:nvPr>
        </p:nvSpPr>
        <p:spPr>
          <a:xfrm>
            <a:off x="12706313" y="4381678"/>
            <a:ext cx="609601" cy="541848"/>
          </a:xfrm>
          <a:prstGeom prst="rect">
            <a:avLst/>
          </a:prstGeom>
          <a:ln w="25400"/>
        </p:spPr>
        <p:txBody>
          <a:bodyPr lIns="91439" tIns="45719" rIns="91439" bIns="45719" anchor="t">
            <a:noAutofit/>
          </a:bodyPr>
          <a:lstStyle/>
          <a:p>
            <a:pPr/>
          </a:p>
        </p:txBody>
      </p:sp>
      <p:sp>
        <p:nvSpPr>
          <p:cNvPr id="1290" name="content-bag.pdf"/>
          <p:cNvSpPr/>
          <p:nvPr>
            <p:ph type="pic" sz="quarter" idx="33"/>
          </p:nvPr>
        </p:nvSpPr>
        <p:spPr>
          <a:xfrm>
            <a:off x="1876011" y="8922426"/>
            <a:ext cx="609601" cy="541800"/>
          </a:xfrm>
          <a:prstGeom prst="rect">
            <a:avLst/>
          </a:prstGeom>
          <a:ln w="25400"/>
        </p:spPr>
        <p:txBody>
          <a:bodyPr lIns="91439" tIns="45719" rIns="91439" bIns="45719" anchor="t">
            <a:noAutofit/>
          </a:bodyPr>
          <a:lstStyle/>
          <a:p>
            <a:pPr/>
          </a:p>
        </p:txBody>
      </p:sp>
      <p:sp>
        <p:nvSpPr>
          <p:cNvPr id="1291" name="security-lock.pdf"/>
          <p:cNvSpPr/>
          <p:nvPr>
            <p:ph type="pic" sz="quarter" idx="34"/>
          </p:nvPr>
        </p:nvSpPr>
        <p:spPr>
          <a:xfrm>
            <a:off x="7239835" y="8856139"/>
            <a:ext cx="502870" cy="609601"/>
          </a:xfrm>
          <a:prstGeom prst="rect">
            <a:avLst/>
          </a:prstGeom>
          <a:ln w="25400"/>
        </p:spPr>
        <p:txBody>
          <a:bodyPr lIns="91439" tIns="45719" rIns="91439" bIns="45719" anchor="t">
            <a:noAutofit/>
          </a:bodyPr>
          <a:lstStyle/>
          <a:p>
            <a:pPr/>
          </a:p>
        </p:txBody>
      </p:sp>
      <p:sp>
        <p:nvSpPr>
          <p:cNvPr id="1292" name="security-shield check.pdf"/>
          <p:cNvSpPr/>
          <p:nvPr>
            <p:ph type="pic" sz="quarter" idx="35"/>
          </p:nvPr>
        </p:nvSpPr>
        <p:spPr>
          <a:xfrm>
            <a:off x="12705260" y="8856139"/>
            <a:ext cx="508001" cy="609601"/>
          </a:xfrm>
          <a:prstGeom prst="rect">
            <a:avLst/>
          </a:prstGeom>
          <a:ln w="25400"/>
        </p:spPr>
        <p:txBody>
          <a:bodyPr lIns="91439" tIns="45719" rIns="91439" bIns="45719" anchor="t">
            <a:noAutofit/>
          </a:bodyPr>
          <a:lstStyle/>
          <a:p>
            <a:pPr/>
          </a:p>
        </p:txBody>
      </p:sp>
      <p:sp>
        <p:nvSpPr>
          <p:cNvPr id="1293" name="browser.pdf"/>
          <p:cNvSpPr/>
          <p:nvPr>
            <p:ph type="pic" sz="quarter" idx="36"/>
          </p:nvPr>
        </p:nvSpPr>
        <p:spPr>
          <a:xfrm>
            <a:off x="18139956" y="4474240"/>
            <a:ext cx="609601" cy="449180"/>
          </a:xfrm>
          <a:prstGeom prst="rect">
            <a:avLst/>
          </a:prstGeom>
          <a:ln w="25400"/>
        </p:spPr>
        <p:txBody>
          <a:bodyPr lIns="91439" tIns="45719" rIns="91439" bIns="45719" anchor="t">
            <a:noAutofit/>
          </a:bodyPr>
          <a:lstStyle/>
          <a:p>
            <a:pPr/>
          </a:p>
        </p:txBody>
      </p:sp>
      <p:sp>
        <p:nvSpPr>
          <p:cNvPr id="1294" name="chart-bar.pdf"/>
          <p:cNvSpPr/>
          <p:nvPr>
            <p:ph type="pic" sz="quarter" idx="37"/>
          </p:nvPr>
        </p:nvSpPr>
        <p:spPr>
          <a:xfrm>
            <a:off x="18139956" y="8932339"/>
            <a:ext cx="609601" cy="535094"/>
          </a:xfrm>
          <a:prstGeom prst="rect">
            <a:avLst/>
          </a:prstGeom>
          <a:ln w="25400"/>
        </p:spPr>
        <p:txBody>
          <a:bodyPr lIns="91439" tIns="45719" rIns="91439" bIns="45719" anchor="t">
            <a:noAutofit/>
          </a:bodyPr>
          <a:lstStyle/>
          <a:p>
            <a:pPr/>
          </a:p>
        </p:txBody>
      </p:sp>
      <p:sp>
        <p:nvSpPr>
          <p:cNvPr id="1295"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lide Doc_8 icons_N900">
    <p:bg>
      <p:bgPr>
        <a:solidFill>
          <a:srgbClr val="091E42"/>
        </a:solidFill>
      </p:bgPr>
    </p:bg>
    <p:spTree>
      <p:nvGrpSpPr>
        <p:cNvPr id="1" name=""/>
        <p:cNvGrpSpPr/>
        <p:nvPr/>
      </p:nvGrpSpPr>
      <p:grpSpPr>
        <a:xfrm>
          <a:off x="0" y="0"/>
          <a:ext cx="0" cy="0"/>
          <a:chOff x="0" y="0"/>
          <a:chExt cx="0" cy="0"/>
        </a:xfrm>
      </p:grpSpPr>
      <p:sp>
        <p:nvSpPr>
          <p:cNvPr id="1302" name="Icons with text"/>
          <p:cNvSpPr/>
          <p:nvPr>
            <p:ph type="body" sz="quarter" idx="21"/>
          </p:nvPr>
        </p:nvSpPr>
        <p:spPr>
          <a:xfrm>
            <a:off x="1778000" y="1771650"/>
            <a:ext cx="20828000" cy="1320801"/>
          </a:xfrm>
          <a:prstGeom prst="rect">
            <a:avLst/>
          </a:prstGeom>
        </p:spPr>
        <p:txBody>
          <a:bodyPr>
            <a:spAutoFit/>
          </a:bodyPr>
          <a:lstStyle>
            <a:lvl1pPr marL="0" indent="0" defTabSz="825500">
              <a:lnSpc>
                <a:spcPct val="90000"/>
              </a:lnSpc>
              <a:spcBef>
                <a:spcPts val="2500"/>
              </a:spcBef>
              <a:buSzTx/>
              <a:buNone/>
              <a:defRPr sz="8000">
                <a:latin typeface="+mj-lt"/>
                <a:ea typeface="+mj-ea"/>
                <a:cs typeface="+mj-cs"/>
                <a:sym typeface="Charlie Display Semibold"/>
              </a:defRPr>
            </a:lvl1pPr>
          </a:lstStyle>
          <a:p>
            <a:pPr/>
            <a:r>
              <a:t>Icons with text</a:t>
            </a:r>
          </a:p>
        </p:txBody>
      </p:sp>
      <p:sp>
        <p:nvSpPr>
          <p:cNvPr id="1303" name="Point 1…"/>
          <p:cNvSpPr/>
          <p:nvPr>
            <p:ph type="body" sz="quarter" idx="22"/>
          </p:nvPr>
        </p:nvSpPr>
        <p:spPr>
          <a:xfrm>
            <a:off x="1774411" y="5298855"/>
            <a:ext cx="4445001" cy="1540511"/>
          </a:xfrm>
          <a:prstGeom prst="rect">
            <a:avLst/>
          </a:prstGeom>
        </p:spPr>
        <p:txBody>
          <a:bodyPr anchor="t">
            <a:spAutoFit/>
          </a:bodyPr>
          <a:lstStyle/>
          <a:p>
            <a:pPr marL="0" indent="0" algn="l" defTabSz="825500">
              <a:lnSpc>
                <a:spcPct val="110000"/>
              </a:lnSpc>
              <a:spcBef>
                <a:spcPts val="0"/>
              </a:spcBef>
              <a:buSzTx/>
              <a:buNone/>
              <a:defRPr spc="36" sz="3600">
                <a:latin typeface="+mj-lt"/>
                <a:ea typeface="+mj-ea"/>
                <a:cs typeface="+mj-cs"/>
                <a:sym typeface="Charlie Display Semibold"/>
              </a:defRPr>
            </a:pPr>
            <a:r>
              <a:t>Point 1</a:t>
            </a:r>
          </a:p>
          <a:p>
            <a:pPr marL="0" indent="0" algn="l" defTabSz="825500">
              <a:spcBef>
                <a:spcPts val="0"/>
              </a:spcBef>
              <a:buSzTx/>
              <a:buNone/>
              <a:defRPr spc="28" sz="2800">
                <a:latin typeface="Charlie Display"/>
                <a:ea typeface="Charlie Display"/>
                <a:cs typeface="Charlie Display"/>
                <a:sym typeface="Charlie Display"/>
              </a:defRPr>
            </a:pPr>
            <a:r>
              <a:t>Only use these icon slide options for slide documents.</a:t>
            </a:r>
          </a:p>
        </p:txBody>
      </p:sp>
      <p:sp>
        <p:nvSpPr>
          <p:cNvPr id="1304" name="Point 5…"/>
          <p:cNvSpPr/>
          <p:nvPr>
            <p:ph type="body" sz="quarter" idx="23"/>
          </p:nvPr>
        </p:nvSpPr>
        <p:spPr>
          <a:xfrm>
            <a:off x="1774411" y="9747093"/>
            <a:ext cx="4445001" cy="1540511"/>
          </a:xfrm>
          <a:prstGeom prst="rect">
            <a:avLst/>
          </a:prstGeom>
        </p:spPr>
        <p:txBody>
          <a:bodyPr anchor="t">
            <a:spAutoFit/>
          </a:bodyPr>
          <a:lstStyle/>
          <a:p>
            <a:pPr marL="0" indent="0" algn="l" defTabSz="825500">
              <a:lnSpc>
                <a:spcPct val="110000"/>
              </a:lnSpc>
              <a:spcBef>
                <a:spcPts val="0"/>
              </a:spcBef>
              <a:buSzTx/>
              <a:buNone/>
              <a:defRPr spc="36" sz="3600">
                <a:latin typeface="+mj-lt"/>
                <a:ea typeface="+mj-ea"/>
                <a:cs typeface="+mj-cs"/>
                <a:sym typeface="Charlie Display Semibold"/>
              </a:defRPr>
            </a:pPr>
            <a:r>
              <a:t>Point 5</a:t>
            </a:r>
          </a:p>
          <a:p>
            <a:pPr marL="0" indent="0" algn="l" defTabSz="825500">
              <a:spcBef>
                <a:spcPts val="0"/>
              </a:spcBef>
              <a:buSzTx/>
              <a:buNone/>
              <a:defRPr spc="28" sz="2800">
                <a:latin typeface="Charlie Display"/>
                <a:ea typeface="Charlie Display"/>
                <a:cs typeface="Charlie Display"/>
                <a:sym typeface="Charlie Display"/>
              </a:defRPr>
            </a:pPr>
            <a:r>
              <a:t>Do not pull in icons from random online resources. </a:t>
            </a:r>
          </a:p>
        </p:txBody>
      </p:sp>
      <p:sp>
        <p:nvSpPr>
          <p:cNvPr id="1305" name="Point 2…"/>
          <p:cNvSpPr/>
          <p:nvPr>
            <p:ph type="body" sz="quarter" idx="24"/>
          </p:nvPr>
        </p:nvSpPr>
        <p:spPr>
          <a:xfrm>
            <a:off x="7239835" y="5298855"/>
            <a:ext cx="4445001" cy="1540511"/>
          </a:xfrm>
          <a:prstGeom prst="rect">
            <a:avLst/>
          </a:prstGeom>
        </p:spPr>
        <p:txBody>
          <a:bodyPr anchor="t">
            <a:spAutoFit/>
          </a:bodyPr>
          <a:lstStyle/>
          <a:p>
            <a:pPr marL="0" indent="0" algn="l" defTabSz="825500">
              <a:lnSpc>
                <a:spcPct val="110000"/>
              </a:lnSpc>
              <a:spcBef>
                <a:spcPts val="0"/>
              </a:spcBef>
              <a:buSzTx/>
              <a:buNone/>
              <a:defRPr spc="36" sz="3600">
                <a:latin typeface="+mj-lt"/>
                <a:ea typeface="+mj-ea"/>
                <a:cs typeface="+mj-cs"/>
                <a:sym typeface="Charlie Display Semibold"/>
              </a:defRPr>
            </a:pPr>
            <a:r>
              <a:t>Point 2</a:t>
            </a:r>
          </a:p>
          <a:p>
            <a:pPr marL="0" indent="0" algn="l" defTabSz="825500">
              <a:spcBef>
                <a:spcPts val="0"/>
              </a:spcBef>
              <a:buSzTx/>
              <a:buNone/>
              <a:defRPr spc="28" sz="2800">
                <a:latin typeface="Charlie Display"/>
                <a:ea typeface="Charlie Display"/>
                <a:cs typeface="Charlie Display"/>
                <a:sym typeface="Charlie Display"/>
              </a:defRPr>
            </a:pPr>
            <a:r>
              <a:t>This type is too small </a:t>
            </a:r>
            <a:br/>
            <a:r>
              <a:t>for presentations.</a:t>
            </a:r>
          </a:p>
        </p:txBody>
      </p:sp>
      <p:sp>
        <p:nvSpPr>
          <p:cNvPr id="1306" name="Point 6…"/>
          <p:cNvSpPr/>
          <p:nvPr>
            <p:ph type="body" sz="quarter" idx="25"/>
          </p:nvPr>
        </p:nvSpPr>
        <p:spPr>
          <a:xfrm>
            <a:off x="7234012" y="9747093"/>
            <a:ext cx="4445001" cy="1959611"/>
          </a:xfrm>
          <a:prstGeom prst="rect">
            <a:avLst/>
          </a:prstGeom>
        </p:spPr>
        <p:txBody>
          <a:bodyPr anchor="t">
            <a:spAutoFit/>
          </a:bodyPr>
          <a:lstStyle/>
          <a:p>
            <a:pPr marL="0" indent="0" algn="l" defTabSz="825500">
              <a:lnSpc>
                <a:spcPct val="110000"/>
              </a:lnSpc>
              <a:spcBef>
                <a:spcPts val="0"/>
              </a:spcBef>
              <a:buSzTx/>
              <a:buNone/>
              <a:defRPr spc="36" sz="3600">
                <a:latin typeface="+mj-lt"/>
                <a:ea typeface="+mj-ea"/>
                <a:cs typeface="+mj-cs"/>
                <a:sym typeface="Charlie Display Semibold"/>
              </a:defRPr>
            </a:pPr>
            <a:r>
              <a:t>Point 6</a:t>
            </a:r>
          </a:p>
          <a:p>
            <a:pPr marL="0" indent="0" algn="l" defTabSz="825500">
              <a:spcBef>
                <a:spcPts val="0"/>
              </a:spcBef>
              <a:buSzTx/>
              <a:buNone/>
              <a:defRPr spc="28" sz="2800">
                <a:latin typeface="Charlie Display"/>
                <a:ea typeface="Charlie Display"/>
                <a:cs typeface="Charlie Display"/>
                <a:sym typeface="Charlie Display"/>
              </a:defRPr>
            </a:pPr>
            <a:r>
              <a:t>We will be adding more icons as need arises. </a:t>
            </a:r>
            <a:br/>
            <a:r>
              <a:t>Speak up if in need!</a:t>
            </a:r>
          </a:p>
        </p:txBody>
      </p:sp>
      <p:sp>
        <p:nvSpPr>
          <p:cNvPr id="1307" name="Point 3…"/>
          <p:cNvSpPr/>
          <p:nvPr>
            <p:ph type="body" sz="quarter" idx="26"/>
          </p:nvPr>
        </p:nvSpPr>
        <p:spPr>
          <a:xfrm>
            <a:off x="12705260" y="5313574"/>
            <a:ext cx="4445001" cy="1959611"/>
          </a:xfrm>
          <a:prstGeom prst="rect">
            <a:avLst/>
          </a:prstGeom>
        </p:spPr>
        <p:txBody>
          <a:bodyPr anchor="t">
            <a:spAutoFit/>
          </a:bodyPr>
          <a:lstStyle/>
          <a:p>
            <a:pPr marL="0" indent="0" algn="l" defTabSz="825500">
              <a:lnSpc>
                <a:spcPct val="110000"/>
              </a:lnSpc>
              <a:spcBef>
                <a:spcPts val="0"/>
              </a:spcBef>
              <a:buSzTx/>
              <a:buNone/>
              <a:defRPr spc="36" sz="3600">
                <a:latin typeface="+mj-lt"/>
                <a:ea typeface="+mj-ea"/>
                <a:cs typeface="+mj-cs"/>
                <a:sym typeface="Charlie Display Semibold"/>
              </a:defRPr>
            </a:pPr>
            <a:r>
              <a:t>Point 3</a:t>
            </a:r>
          </a:p>
          <a:p>
            <a:pPr marL="0" indent="0" algn="l" defTabSz="825500">
              <a:spcBef>
                <a:spcPts val="0"/>
              </a:spcBef>
              <a:buSzTx/>
              <a:buNone/>
              <a:defRPr spc="28" sz="2800">
                <a:latin typeface="Charlie Display"/>
                <a:ea typeface="Charlie Display"/>
                <a:cs typeface="Charlie Display"/>
                <a:sym typeface="Charlie Display"/>
              </a:defRPr>
            </a:pPr>
            <a:r>
              <a:t>The Graphic Assets Deck </a:t>
            </a:r>
            <a:br/>
            <a:r>
              <a:t>is packed with custom Atlassian icons.</a:t>
            </a:r>
          </a:p>
        </p:txBody>
      </p:sp>
      <p:sp>
        <p:nvSpPr>
          <p:cNvPr id="1308" name="Point 7…"/>
          <p:cNvSpPr/>
          <p:nvPr>
            <p:ph type="body" sz="quarter" idx="27"/>
          </p:nvPr>
        </p:nvSpPr>
        <p:spPr>
          <a:xfrm>
            <a:off x="12703524" y="9761812"/>
            <a:ext cx="4445001" cy="1540511"/>
          </a:xfrm>
          <a:prstGeom prst="rect">
            <a:avLst/>
          </a:prstGeom>
        </p:spPr>
        <p:txBody>
          <a:bodyPr anchor="t">
            <a:spAutoFit/>
          </a:bodyPr>
          <a:lstStyle/>
          <a:p>
            <a:pPr marL="0" indent="0" algn="l" defTabSz="825500">
              <a:lnSpc>
                <a:spcPct val="110000"/>
              </a:lnSpc>
              <a:spcBef>
                <a:spcPts val="0"/>
              </a:spcBef>
              <a:buSzTx/>
              <a:buNone/>
              <a:defRPr spc="36" sz="3600">
                <a:latin typeface="+mj-lt"/>
                <a:ea typeface="+mj-ea"/>
                <a:cs typeface="+mj-cs"/>
                <a:sym typeface="Charlie Display Semibold"/>
              </a:defRPr>
            </a:pPr>
            <a:r>
              <a:t>Point 7</a:t>
            </a:r>
          </a:p>
          <a:p>
            <a:pPr marL="0" indent="0" algn="l" defTabSz="825500">
              <a:spcBef>
                <a:spcPts val="0"/>
              </a:spcBef>
              <a:buSzTx/>
              <a:buNone/>
              <a:defRPr spc="28" sz="2800">
                <a:latin typeface="Charlie Display"/>
                <a:ea typeface="Charlie Display"/>
                <a:cs typeface="Charlie Display"/>
                <a:sym typeface="Charlie Display"/>
              </a:defRPr>
            </a:pPr>
            <a:r>
              <a:t>Be concise with text, </a:t>
            </a:r>
            <a:br/>
            <a:r>
              <a:t>even in slide documents.</a:t>
            </a:r>
          </a:p>
        </p:txBody>
      </p:sp>
      <p:sp>
        <p:nvSpPr>
          <p:cNvPr id="1309" name="Point 4…"/>
          <p:cNvSpPr/>
          <p:nvPr>
            <p:ph type="body" sz="quarter" idx="28"/>
          </p:nvPr>
        </p:nvSpPr>
        <p:spPr>
          <a:xfrm>
            <a:off x="18094484" y="5313574"/>
            <a:ext cx="4445001" cy="2378711"/>
          </a:xfrm>
          <a:prstGeom prst="rect">
            <a:avLst/>
          </a:prstGeom>
        </p:spPr>
        <p:txBody>
          <a:bodyPr anchor="t">
            <a:spAutoFit/>
          </a:bodyPr>
          <a:lstStyle/>
          <a:p>
            <a:pPr marL="0" indent="0" algn="l" defTabSz="825500">
              <a:lnSpc>
                <a:spcPct val="110000"/>
              </a:lnSpc>
              <a:spcBef>
                <a:spcPts val="0"/>
              </a:spcBef>
              <a:buSzTx/>
              <a:buNone/>
              <a:defRPr spc="36" sz="3600">
                <a:latin typeface="+mj-lt"/>
                <a:ea typeface="+mj-ea"/>
                <a:cs typeface="+mj-cs"/>
                <a:sym typeface="Charlie Display Semibold"/>
              </a:defRPr>
            </a:pPr>
            <a:r>
              <a:t>Point 4</a:t>
            </a:r>
          </a:p>
          <a:p>
            <a:pPr marL="0" indent="0" algn="l" defTabSz="825500">
              <a:spcBef>
                <a:spcPts val="0"/>
              </a:spcBef>
              <a:buSzTx/>
              <a:buNone/>
              <a:defRPr spc="28" sz="2800">
                <a:latin typeface="Charlie Display"/>
                <a:ea typeface="Charlie Display"/>
                <a:cs typeface="Charlie Display"/>
                <a:sym typeface="Charlie Display"/>
              </a:defRPr>
            </a:pPr>
            <a:r>
              <a:t>Like illustrations and meeples, you can copy </a:t>
            </a:r>
            <a:br/>
            <a:r>
              <a:t>and paste them between Keynote files.</a:t>
            </a:r>
          </a:p>
        </p:txBody>
      </p:sp>
      <p:sp>
        <p:nvSpPr>
          <p:cNvPr id="1310" name="Point 8…"/>
          <p:cNvSpPr/>
          <p:nvPr>
            <p:ph type="body" sz="quarter" idx="29"/>
          </p:nvPr>
        </p:nvSpPr>
        <p:spPr>
          <a:xfrm>
            <a:off x="18094484" y="9761812"/>
            <a:ext cx="4445001" cy="1540511"/>
          </a:xfrm>
          <a:prstGeom prst="rect">
            <a:avLst/>
          </a:prstGeom>
        </p:spPr>
        <p:txBody>
          <a:bodyPr anchor="t">
            <a:spAutoFit/>
          </a:bodyPr>
          <a:lstStyle/>
          <a:p>
            <a:pPr marL="0" indent="0" algn="l" defTabSz="825500">
              <a:lnSpc>
                <a:spcPct val="110000"/>
              </a:lnSpc>
              <a:spcBef>
                <a:spcPts val="0"/>
              </a:spcBef>
              <a:buSzTx/>
              <a:buNone/>
              <a:defRPr spc="36" sz="3600">
                <a:latin typeface="+mj-lt"/>
                <a:ea typeface="+mj-ea"/>
                <a:cs typeface="+mj-cs"/>
                <a:sym typeface="Charlie Display Semibold"/>
              </a:defRPr>
            </a:pPr>
            <a:r>
              <a:t>Point 8</a:t>
            </a:r>
          </a:p>
          <a:p>
            <a:pPr marL="0" indent="0" algn="l" defTabSz="825500">
              <a:spcBef>
                <a:spcPts val="0"/>
              </a:spcBef>
              <a:buSzTx/>
              <a:buNone/>
              <a:defRPr spc="28" sz="2800">
                <a:latin typeface="Charlie Display"/>
                <a:ea typeface="Charlie Display"/>
                <a:cs typeface="Charlie Display"/>
                <a:sym typeface="Charlie Display"/>
              </a:defRPr>
            </a:pPr>
            <a:r>
              <a:t>Icons are meant to support shorthand recognition.</a:t>
            </a:r>
          </a:p>
        </p:txBody>
      </p:sp>
      <p:sp>
        <p:nvSpPr>
          <p:cNvPr id="1311" name="organize-move.pdf"/>
          <p:cNvSpPr/>
          <p:nvPr>
            <p:ph type="pic" sz="quarter" idx="30"/>
          </p:nvPr>
        </p:nvSpPr>
        <p:spPr>
          <a:xfrm>
            <a:off x="1882163" y="4381500"/>
            <a:ext cx="609601" cy="524963"/>
          </a:xfrm>
          <a:prstGeom prst="rect">
            <a:avLst/>
          </a:prstGeom>
        </p:spPr>
        <p:txBody>
          <a:bodyPr lIns="91439" tIns="45719" rIns="91439" bIns="45719" anchor="t">
            <a:noAutofit/>
          </a:bodyPr>
          <a:lstStyle/>
          <a:p>
            <a:pPr/>
          </a:p>
        </p:txBody>
      </p:sp>
      <p:sp>
        <p:nvSpPr>
          <p:cNvPr id="1312" name="browser.pdf"/>
          <p:cNvSpPr/>
          <p:nvPr>
            <p:ph type="pic" sz="quarter" idx="31"/>
          </p:nvPr>
        </p:nvSpPr>
        <p:spPr>
          <a:xfrm>
            <a:off x="18135600" y="4470400"/>
            <a:ext cx="609600" cy="449179"/>
          </a:xfrm>
          <a:prstGeom prst="rect">
            <a:avLst/>
          </a:prstGeom>
        </p:spPr>
        <p:txBody>
          <a:bodyPr lIns="91439" tIns="45719" rIns="91439" bIns="45719" anchor="t">
            <a:noAutofit/>
          </a:bodyPr>
          <a:lstStyle/>
          <a:p>
            <a:pPr/>
          </a:p>
        </p:txBody>
      </p:sp>
      <p:sp>
        <p:nvSpPr>
          <p:cNvPr id="1313" name="code-repo.pdf"/>
          <p:cNvSpPr/>
          <p:nvPr>
            <p:ph type="pic" sz="quarter" idx="32"/>
          </p:nvPr>
        </p:nvSpPr>
        <p:spPr>
          <a:xfrm>
            <a:off x="12700000" y="4381500"/>
            <a:ext cx="609600" cy="541848"/>
          </a:xfrm>
          <a:prstGeom prst="rect">
            <a:avLst/>
          </a:prstGeom>
        </p:spPr>
        <p:txBody>
          <a:bodyPr lIns="91439" tIns="45719" rIns="91439" bIns="45719" anchor="t">
            <a:noAutofit/>
          </a:bodyPr>
          <a:lstStyle/>
          <a:p>
            <a:pPr/>
          </a:p>
        </p:txBody>
      </p:sp>
      <p:sp>
        <p:nvSpPr>
          <p:cNvPr id="1314" name="security-shield check.pdf"/>
          <p:cNvSpPr/>
          <p:nvPr>
            <p:ph type="pic" sz="quarter" idx="33"/>
          </p:nvPr>
        </p:nvSpPr>
        <p:spPr>
          <a:xfrm>
            <a:off x="12700000" y="8851900"/>
            <a:ext cx="508000" cy="609600"/>
          </a:xfrm>
          <a:prstGeom prst="rect">
            <a:avLst/>
          </a:prstGeom>
        </p:spPr>
        <p:txBody>
          <a:bodyPr lIns="91439" tIns="45719" rIns="91439" bIns="45719" anchor="t">
            <a:noAutofit/>
          </a:bodyPr>
          <a:lstStyle/>
          <a:p>
            <a:pPr/>
          </a:p>
        </p:txBody>
      </p:sp>
      <p:sp>
        <p:nvSpPr>
          <p:cNvPr id="1315" name="organize-expand.pdf"/>
          <p:cNvSpPr/>
          <p:nvPr>
            <p:ph type="pic" sz="quarter" idx="34"/>
          </p:nvPr>
        </p:nvSpPr>
        <p:spPr>
          <a:xfrm>
            <a:off x="7302500" y="4318000"/>
            <a:ext cx="609600" cy="609600"/>
          </a:xfrm>
          <a:prstGeom prst="rect">
            <a:avLst/>
          </a:prstGeom>
        </p:spPr>
        <p:txBody>
          <a:bodyPr lIns="91439" tIns="45719" rIns="91439" bIns="45719" anchor="t">
            <a:noAutofit/>
          </a:bodyPr>
          <a:lstStyle/>
          <a:p>
            <a:pPr/>
          </a:p>
        </p:txBody>
      </p:sp>
      <p:sp>
        <p:nvSpPr>
          <p:cNvPr id="1316" name="chart-bar.pdf"/>
          <p:cNvSpPr/>
          <p:nvPr>
            <p:ph type="pic" sz="quarter" idx="35"/>
          </p:nvPr>
        </p:nvSpPr>
        <p:spPr>
          <a:xfrm>
            <a:off x="18135600" y="8928100"/>
            <a:ext cx="609600" cy="535094"/>
          </a:xfrm>
          <a:prstGeom prst="rect">
            <a:avLst/>
          </a:prstGeom>
        </p:spPr>
        <p:txBody>
          <a:bodyPr lIns="91439" tIns="45719" rIns="91439" bIns="45719" anchor="t">
            <a:noAutofit/>
          </a:bodyPr>
          <a:lstStyle/>
          <a:p>
            <a:pPr/>
          </a:p>
        </p:txBody>
      </p:sp>
      <p:sp>
        <p:nvSpPr>
          <p:cNvPr id="1317" name="content-bag.pdf"/>
          <p:cNvSpPr/>
          <p:nvPr>
            <p:ph type="pic" sz="quarter" idx="36"/>
          </p:nvPr>
        </p:nvSpPr>
        <p:spPr>
          <a:xfrm>
            <a:off x="1879600" y="8928100"/>
            <a:ext cx="609600" cy="541799"/>
          </a:xfrm>
          <a:prstGeom prst="rect">
            <a:avLst/>
          </a:prstGeom>
        </p:spPr>
        <p:txBody>
          <a:bodyPr lIns="91439" tIns="45719" rIns="91439" bIns="45719" anchor="t">
            <a:noAutofit/>
          </a:bodyPr>
          <a:lstStyle/>
          <a:p>
            <a:pPr/>
          </a:p>
        </p:txBody>
      </p:sp>
      <p:sp>
        <p:nvSpPr>
          <p:cNvPr id="1318" name="security-lock.pdf"/>
          <p:cNvSpPr/>
          <p:nvPr>
            <p:ph type="pic" sz="quarter" idx="37"/>
          </p:nvPr>
        </p:nvSpPr>
        <p:spPr>
          <a:xfrm>
            <a:off x="7239000" y="8851900"/>
            <a:ext cx="508000" cy="615820"/>
          </a:xfrm>
          <a:prstGeom prst="rect">
            <a:avLst/>
          </a:prstGeom>
        </p:spPr>
        <p:txBody>
          <a:bodyPr lIns="91439" tIns="45719" rIns="91439" bIns="45719" anchor="t">
            <a:noAutofit/>
          </a:bodyPr>
          <a:lstStyle/>
          <a:p>
            <a:pPr/>
          </a:p>
        </p:txBody>
      </p:sp>
      <p:sp>
        <p:nvSpPr>
          <p:cNvPr id="1319"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lide Doc_Sourced Point_White">
    <p:bg>
      <p:bgPr>
        <a:solidFill>
          <a:srgbClr val="FFFFFF"/>
        </a:solidFill>
      </p:bgPr>
    </p:bg>
    <p:spTree>
      <p:nvGrpSpPr>
        <p:cNvPr id="1" name=""/>
        <p:cNvGrpSpPr/>
        <p:nvPr/>
      </p:nvGrpSpPr>
      <p:grpSpPr>
        <a:xfrm>
          <a:off x="0" y="0"/>
          <a:ext cx="0" cy="0"/>
          <a:chOff x="0" y="0"/>
          <a:chExt cx="0" cy="0"/>
        </a:xfrm>
      </p:grpSpPr>
      <p:sp>
        <p:nvSpPr>
          <p:cNvPr id="1326" name="Source Book, Source Author, Other Relevant Info"/>
          <p:cNvSpPr/>
          <p:nvPr>
            <p:ph type="body" sz="quarter" idx="21"/>
          </p:nvPr>
        </p:nvSpPr>
        <p:spPr>
          <a:xfrm>
            <a:off x="1701800" y="11807751"/>
            <a:ext cx="20828000" cy="825501"/>
          </a:xfrm>
          <a:prstGeom prst="rect">
            <a:avLst/>
          </a:prstGeom>
        </p:spPr>
        <p:txBody>
          <a:bodyPr anchor="t">
            <a:spAutoFit/>
          </a:bodyPr>
          <a:lstStyle>
            <a:lvl1pPr marL="0" indent="0" algn="l" defTabSz="825500">
              <a:spcBef>
                <a:spcPts val="0"/>
              </a:spcBef>
              <a:buSzTx/>
              <a:buNone/>
              <a:defRPr sz="4800">
                <a:solidFill>
                  <a:srgbClr val="0747A6"/>
                </a:solidFill>
                <a:latin typeface="Charlie Display"/>
                <a:ea typeface="Charlie Display"/>
                <a:cs typeface="Charlie Display"/>
                <a:sym typeface="Charlie Display"/>
              </a:defRPr>
            </a:lvl1pPr>
          </a:lstStyle>
          <a:p>
            <a:pPr/>
            <a:r>
              <a:t>Source Book, Source Author, Other Relevant Info</a:t>
            </a:r>
          </a:p>
        </p:txBody>
      </p:sp>
      <p:sp>
        <p:nvSpPr>
          <p:cNvPr id="1327" name="This is a reference point slide for longer form text. This is part of the slide doc section because while we don’t want to see long bodies of text in presentations, we acknowledge that there is a need for longer form versions for when we design slide doc"/>
          <p:cNvSpPr/>
          <p:nvPr>
            <p:ph type="body" sz="half" idx="22"/>
          </p:nvPr>
        </p:nvSpPr>
        <p:spPr>
          <a:xfrm>
            <a:off x="1701800" y="1773745"/>
            <a:ext cx="20325811" cy="4673601"/>
          </a:xfrm>
          <a:prstGeom prst="rect">
            <a:avLst/>
          </a:prstGeom>
        </p:spPr>
        <p:txBody>
          <a:bodyPr anchor="t">
            <a:spAutoFit/>
          </a:bodyPr>
          <a:lstStyle>
            <a:lvl1pPr marL="0" indent="0" algn="l" defTabSz="825500">
              <a:spcBef>
                <a:spcPts val="0"/>
              </a:spcBef>
              <a:buSzTx/>
              <a:buNone/>
              <a:defRPr sz="6000">
                <a:solidFill>
                  <a:srgbClr val="0747A6"/>
                </a:solidFill>
                <a:latin typeface="+mj-lt"/>
                <a:ea typeface="+mj-ea"/>
                <a:cs typeface="+mj-cs"/>
                <a:sym typeface="Charlie Display Semibold"/>
              </a:defRPr>
            </a:lvl1pPr>
          </a:lstStyle>
          <a:p>
            <a:pPr/>
            <a:r>
              <a:t>This is a reference point slide for longer form text. This is part of the slide doc section because while we don’t want to see long bodies of text in presentations, we acknowledge that there is a need for longer form versions for when we design slide documents.</a:t>
            </a:r>
          </a:p>
        </p:txBody>
      </p:sp>
      <p:sp>
        <p:nvSpPr>
          <p:cNvPr id="1328" name="Line"/>
          <p:cNvSpPr/>
          <p:nvPr/>
        </p:nvSpPr>
        <p:spPr>
          <a:xfrm>
            <a:off x="1775024" y="11261651"/>
            <a:ext cx="2541599" cy="1"/>
          </a:xfrm>
          <a:prstGeom prst="line">
            <a:avLst/>
          </a:prstGeom>
          <a:ln w="101600">
            <a:solidFill>
              <a:schemeClr val="accent3"/>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329"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lide Doc_Sourced Point_N900">
    <p:bg>
      <p:bgPr>
        <a:solidFill>
          <a:srgbClr val="091E42"/>
        </a:solidFill>
      </p:bgPr>
    </p:bg>
    <p:spTree>
      <p:nvGrpSpPr>
        <p:cNvPr id="1" name=""/>
        <p:cNvGrpSpPr/>
        <p:nvPr/>
      </p:nvGrpSpPr>
      <p:grpSpPr>
        <a:xfrm>
          <a:off x="0" y="0"/>
          <a:ext cx="0" cy="0"/>
          <a:chOff x="0" y="0"/>
          <a:chExt cx="0" cy="0"/>
        </a:xfrm>
      </p:grpSpPr>
      <p:sp>
        <p:nvSpPr>
          <p:cNvPr id="1336" name="This is a reference point slide for longer form text. This is part of the slide doc section because while we don’t want to see long bodies of text in presentations, we acknowledge that there is a need for longer form versions for when we design slide doc"/>
          <p:cNvSpPr/>
          <p:nvPr>
            <p:ph type="body" sz="half" idx="21"/>
          </p:nvPr>
        </p:nvSpPr>
        <p:spPr>
          <a:xfrm>
            <a:off x="1701800" y="1778000"/>
            <a:ext cx="20320000" cy="4673600"/>
          </a:xfrm>
          <a:prstGeom prst="rect">
            <a:avLst/>
          </a:prstGeom>
        </p:spPr>
        <p:txBody>
          <a:bodyPr anchor="t">
            <a:spAutoFit/>
          </a:bodyPr>
          <a:lstStyle>
            <a:lvl1pPr marL="0" indent="0" algn="l" defTabSz="825500">
              <a:spcBef>
                <a:spcPts val="0"/>
              </a:spcBef>
              <a:buSzTx/>
              <a:buNone/>
              <a:defRPr sz="6000">
                <a:latin typeface="+mj-lt"/>
                <a:ea typeface="+mj-ea"/>
                <a:cs typeface="+mj-cs"/>
                <a:sym typeface="Charlie Display Semibold"/>
              </a:defRPr>
            </a:lvl1pPr>
          </a:lstStyle>
          <a:p>
            <a:pPr/>
            <a:r>
              <a:t>This is a reference point slide for longer form text. This is part of the slide doc section because while we don’t want to see long bodies of text in presentations, we acknowledge that there is a need for longer form versions for when we design slide documents.</a:t>
            </a:r>
          </a:p>
        </p:txBody>
      </p:sp>
      <p:sp>
        <p:nvSpPr>
          <p:cNvPr id="1337" name="Line"/>
          <p:cNvSpPr/>
          <p:nvPr/>
        </p:nvSpPr>
        <p:spPr>
          <a:xfrm>
            <a:off x="1775024" y="11261651"/>
            <a:ext cx="2541599" cy="1"/>
          </a:xfrm>
          <a:prstGeom prst="line">
            <a:avLst/>
          </a:prstGeom>
          <a:ln w="101600">
            <a:solidFill>
              <a:schemeClr val="accent2"/>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338" name="Source Book, Source Author, Other Relevant Info"/>
          <p:cNvSpPr/>
          <p:nvPr>
            <p:ph type="body" sz="quarter" idx="22"/>
          </p:nvPr>
        </p:nvSpPr>
        <p:spPr>
          <a:xfrm>
            <a:off x="1774411" y="11806039"/>
            <a:ext cx="20828001" cy="825501"/>
          </a:xfrm>
          <a:prstGeom prst="rect">
            <a:avLst/>
          </a:prstGeom>
        </p:spPr>
        <p:txBody>
          <a:bodyPr anchor="t">
            <a:spAutoFit/>
          </a:bodyPr>
          <a:lstStyle>
            <a:lvl1pPr marL="0" indent="0" algn="l" defTabSz="825500">
              <a:lnSpc>
                <a:spcPct val="110000"/>
              </a:lnSpc>
              <a:spcBef>
                <a:spcPts val="0"/>
              </a:spcBef>
              <a:buSzTx/>
              <a:buNone/>
              <a:defRPr sz="4800">
                <a:latin typeface="Charlie Display"/>
                <a:ea typeface="Charlie Display"/>
                <a:cs typeface="Charlie Display"/>
                <a:sym typeface="Charlie Display"/>
              </a:defRPr>
            </a:lvl1pPr>
          </a:lstStyle>
          <a:p>
            <a:pPr/>
            <a:r>
              <a:t>Source Book, Source Author, Other Relevant Info</a:t>
            </a:r>
          </a:p>
        </p:txBody>
      </p:sp>
      <p:sp>
        <p:nvSpPr>
          <p:cNvPr id="1339"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lide Doc_Quote_White">
    <p:bg>
      <p:bgPr>
        <a:solidFill>
          <a:srgbClr val="FFFFFF"/>
        </a:solidFill>
      </p:bgPr>
    </p:bg>
    <p:spTree>
      <p:nvGrpSpPr>
        <p:cNvPr id="1" name=""/>
        <p:cNvGrpSpPr/>
        <p:nvPr/>
      </p:nvGrpSpPr>
      <p:grpSpPr>
        <a:xfrm>
          <a:off x="0" y="0"/>
          <a:ext cx="0" cy="0"/>
          <a:chOff x="0" y="0"/>
          <a:chExt cx="0" cy="0"/>
        </a:xfrm>
      </p:grpSpPr>
      <p:sp>
        <p:nvSpPr>
          <p:cNvPr id="1346" name="This is a quote slide for longer form text. This is part of the slide doc section because while we don’t want to see long bodies of text in presentations, we acknowledge that there is a need for longer form versions for when we design slide documents."/>
          <p:cNvSpPr/>
          <p:nvPr>
            <p:ph type="body" sz="half" idx="21"/>
          </p:nvPr>
        </p:nvSpPr>
        <p:spPr>
          <a:xfrm>
            <a:off x="1680256" y="3047385"/>
            <a:ext cx="20824145" cy="3759201"/>
          </a:xfrm>
          <a:prstGeom prst="rect">
            <a:avLst/>
          </a:prstGeom>
        </p:spPr>
        <p:txBody>
          <a:bodyPr anchor="t">
            <a:spAutoFit/>
          </a:bodyPr>
          <a:lstStyle>
            <a:lvl1pPr marL="0" indent="0" algn="l" defTabSz="825500">
              <a:spcBef>
                <a:spcPts val="0"/>
              </a:spcBef>
              <a:buSzTx/>
              <a:buNone/>
              <a:defRPr sz="6000">
                <a:solidFill>
                  <a:srgbClr val="0747A6"/>
                </a:solidFill>
                <a:latin typeface="+mj-lt"/>
                <a:ea typeface="+mj-ea"/>
                <a:cs typeface="+mj-cs"/>
                <a:sym typeface="Charlie Display Semibold"/>
              </a:defRPr>
            </a:lvl1pPr>
          </a:lstStyle>
          <a:p>
            <a:pPr/>
            <a:r>
              <a:t>This is a quote slide for longer form text. This is part of the slide doc section because while we don’t want to see long bodies of text in presentations, we acknowledge that there is a need for longer form versions for when we design slide documents.</a:t>
            </a:r>
          </a:p>
        </p:txBody>
      </p:sp>
      <p:sp>
        <p:nvSpPr>
          <p:cNvPr id="1347" name="Author"/>
          <p:cNvSpPr/>
          <p:nvPr>
            <p:ph type="body" sz="quarter" idx="22"/>
          </p:nvPr>
        </p:nvSpPr>
        <p:spPr>
          <a:xfrm>
            <a:off x="1701800" y="11807751"/>
            <a:ext cx="20828000" cy="825501"/>
          </a:xfrm>
          <a:prstGeom prst="rect">
            <a:avLst/>
          </a:prstGeom>
        </p:spPr>
        <p:txBody>
          <a:bodyPr anchor="t">
            <a:spAutoFit/>
          </a:bodyPr>
          <a:lstStyle>
            <a:lvl1pPr marL="0" indent="0" algn="l" defTabSz="825500">
              <a:spcBef>
                <a:spcPts val="0"/>
              </a:spcBef>
              <a:buSzTx/>
              <a:buNone/>
              <a:defRPr cap="all" spc="384" sz="4800">
                <a:solidFill>
                  <a:srgbClr val="0747A6"/>
                </a:solidFill>
              </a:defRPr>
            </a:lvl1pPr>
          </a:lstStyle>
          <a:p>
            <a:pPr/>
            <a:r>
              <a:t>Author</a:t>
            </a:r>
          </a:p>
        </p:txBody>
      </p:sp>
      <p:sp>
        <p:nvSpPr>
          <p:cNvPr id="1348" name="Line"/>
          <p:cNvSpPr/>
          <p:nvPr/>
        </p:nvSpPr>
        <p:spPr>
          <a:xfrm>
            <a:off x="1775024" y="11261651"/>
            <a:ext cx="2541599" cy="1"/>
          </a:xfrm>
          <a:prstGeom prst="line">
            <a:avLst/>
          </a:prstGeom>
          <a:ln w="101600">
            <a:solidFill>
              <a:schemeClr val="accent3"/>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pic>
        <p:nvPicPr>
          <p:cNvPr id="1349" name="Image" descr="Image"/>
          <p:cNvPicPr>
            <a:picLocks noChangeAspect="1"/>
          </p:cNvPicPr>
          <p:nvPr/>
        </p:nvPicPr>
        <p:blipFill>
          <a:blip r:embed="rId2">
            <a:extLst/>
          </a:blip>
          <a:stretch>
            <a:fillRect/>
          </a:stretch>
        </p:blipFill>
        <p:spPr>
          <a:xfrm>
            <a:off x="1775024" y="942859"/>
            <a:ext cx="1828801" cy="1450428"/>
          </a:xfrm>
          <a:prstGeom prst="rect">
            <a:avLst/>
          </a:prstGeom>
          <a:ln w="12700">
            <a:miter lim="400000"/>
          </a:ln>
        </p:spPr>
      </p:pic>
      <p:sp>
        <p:nvSpPr>
          <p:cNvPr id="1350"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lide Doc_Quote_N900">
    <p:bg>
      <p:bgPr>
        <a:solidFill>
          <a:srgbClr val="091E42"/>
        </a:solidFill>
      </p:bgPr>
    </p:bg>
    <p:spTree>
      <p:nvGrpSpPr>
        <p:cNvPr id="1" name=""/>
        <p:cNvGrpSpPr/>
        <p:nvPr/>
      </p:nvGrpSpPr>
      <p:grpSpPr>
        <a:xfrm>
          <a:off x="0" y="0"/>
          <a:ext cx="0" cy="0"/>
          <a:chOff x="0" y="0"/>
          <a:chExt cx="0" cy="0"/>
        </a:xfrm>
      </p:grpSpPr>
      <p:sp>
        <p:nvSpPr>
          <p:cNvPr id="1357" name="This is a quote slide for longer form text. This is part of the slide doc section because while we don’t want to see long bodies of text in presentations, we acknowledge that there is a need for longer form versions for when we design slide documents."/>
          <p:cNvSpPr/>
          <p:nvPr>
            <p:ph type="body" sz="half" idx="21"/>
          </p:nvPr>
        </p:nvSpPr>
        <p:spPr>
          <a:xfrm>
            <a:off x="1701800" y="3030310"/>
            <a:ext cx="20828000" cy="3759201"/>
          </a:xfrm>
          <a:prstGeom prst="rect">
            <a:avLst/>
          </a:prstGeom>
        </p:spPr>
        <p:txBody>
          <a:bodyPr anchor="t">
            <a:spAutoFit/>
          </a:bodyPr>
          <a:lstStyle>
            <a:lvl1pPr marL="0" indent="0" algn="l" defTabSz="825500">
              <a:spcBef>
                <a:spcPts val="0"/>
              </a:spcBef>
              <a:buSzTx/>
              <a:buNone/>
              <a:defRPr sz="6000">
                <a:latin typeface="+mj-lt"/>
                <a:ea typeface="+mj-ea"/>
                <a:cs typeface="+mj-cs"/>
                <a:sym typeface="Charlie Display Semibold"/>
              </a:defRPr>
            </a:lvl1pPr>
          </a:lstStyle>
          <a:p>
            <a:pPr/>
            <a:r>
              <a:t>This is a quote slide for longer form text. This is part of the slide doc section because while we don’t want to see long bodies of text in presentations, we acknowledge that there is a need for longer form versions for when we design slide documents.</a:t>
            </a:r>
          </a:p>
        </p:txBody>
      </p:sp>
      <p:sp>
        <p:nvSpPr>
          <p:cNvPr id="1358" name="Author"/>
          <p:cNvSpPr/>
          <p:nvPr>
            <p:ph type="body" sz="quarter" idx="22"/>
          </p:nvPr>
        </p:nvSpPr>
        <p:spPr>
          <a:xfrm>
            <a:off x="1701800" y="11807751"/>
            <a:ext cx="20828000" cy="825501"/>
          </a:xfrm>
          <a:prstGeom prst="rect">
            <a:avLst/>
          </a:prstGeom>
        </p:spPr>
        <p:txBody>
          <a:bodyPr anchor="t">
            <a:spAutoFit/>
          </a:bodyPr>
          <a:lstStyle>
            <a:lvl1pPr marL="0" indent="0" algn="l" defTabSz="825500">
              <a:spcBef>
                <a:spcPts val="0"/>
              </a:spcBef>
              <a:buSzTx/>
              <a:buNone/>
              <a:defRPr cap="all" spc="384" sz="4800"/>
            </a:lvl1pPr>
          </a:lstStyle>
          <a:p>
            <a:pPr/>
            <a:r>
              <a:t>Author</a:t>
            </a:r>
          </a:p>
        </p:txBody>
      </p:sp>
      <p:sp>
        <p:nvSpPr>
          <p:cNvPr id="1359" name="Line"/>
          <p:cNvSpPr/>
          <p:nvPr/>
        </p:nvSpPr>
        <p:spPr>
          <a:xfrm>
            <a:off x="1775024" y="11261651"/>
            <a:ext cx="2541599" cy="1"/>
          </a:xfrm>
          <a:prstGeom prst="line">
            <a:avLst/>
          </a:prstGeom>
          <a:ln w="101600">
            <a:solidFill>
              <a:schemeClr val="accent2"/>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pic>
        <p:nvPicPr>
          <p:cNvPr id="1360" name="Image" descr="Image"/>
          <p:cNvPicPr>
            <a:picLocks noChangeAspect="1"/>
          </p:cNvPicPr>
          <p:nvPr/>
        </p:nvPicPr>
        <p:blipFill>
          <a:blip r:embed="rId2">
            <a:extLst/>
          </a:blip>
          <a:stretch>
            <a:fillRect/>
          </a:stretch>
        </p:blipFill>
        <p:spPr>
          <a:xfrm>
            <a:off x="1775024" y="934090"/>
            <a:ext cx="1828801" cy="1450429"/>
          </a:xfrm>
          <a:prstGeom prst="rect">
            <a:avLst/>
          </a:prstGeom>
          <a:ln w="12700">
            <a:miter lim="400000"/>
          </a:ln>
        </p:spPr>
      </p:pic>
      <p:sp>
        <p:nvSpPr>
          <p:cNvPr id="1361"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lide Doc_One Text Box">
    <p:bg>
      <p:bgPr>
        <a:solidFill>
          <a:srgbClr val="FFFFFF"/>
        </a:solidFill>
      </p:bgPr>
    </p:bg>
    <p:spTree>
      <p:nvGrpSpPr>
        <p:cNvPr id="1" name=""/>
        <p:cNvGrpSpPr/>
        <p:nvPr/>
      </p:nvGrpSpPr>
      <p:grpSpPr>
        <a:xfrm>
          <a:off x="0" y="0"/>
          <a:ext cx="0" cy="0"/>
          <a:chOff x="0" y="0"/>
          <a:chExt cx="0" cy="0"/>
        </a:xfrm>
      </p:grpSpPr>
      <p:sp>
        <p:nvSpPr>
          <p:cNvPr id="1368" name="Bob Ross ipsum. The shadows are just like the highlights, but we're going in the opposite direction. Put your feelings into it, your heart, it's your world. Paint anything you want on the canvas. Create your own world. We don't make mistakes we just have"/>
          <p:cNvSpPr/>
          <p:nvPr>
            <p:ph type="body" idx="21"/>
          </p:nvPr>
        </p:nvSpPr>
        <p:spPr>
          <a:xfrm>
            <a:off x="1774521" y="3552736"/>
            <a:ext cx="18542001" cy="7391401"/>
          </a:xfrm>
          <a:prstGeom prst="rect">
            <a:avLst/>
          </a:prstGeom>
        </p:spPr>
        <p:txBody>
          <a:bodyPr anchor="t">
            <a:spAutoFit/>
          </a:bodyPr>
          <a:lstStyle/>
          <a:p>
            <a:pPr marL="0" indent="0" algn="l" defTabSz="825500">
              <a:spcBef>
                <a:spcPts val="2500"/>
              </a:spcBef>
              <a:buSzTx/>
              <a:buNone/>
              <a:defRPr spc="28" sz="2800">
                <a:solidFill>
                  <a:srgbClr val="091E42"/>
                </a:solidFill>
                <a:latin typeface="Charlie Display"/>
                <a:ea typeface="Charlie Display"/>
                <a:cs typeface="Charlie Display"/>
                <a:sym typeface="Charlie Display"/>
              </a:defRPr>
            </a:pPr>
            <a:r>
              <a:t>Bob Ross ipsum. The shadows are just like the highlights, but we're going in the opposite direction. Put your feelings into it, your heart, it's your world. Paint anything you want on the canvas. Create your own world. We don't make mistakes we just have happy little accidents. Let's do that again.</a:t>
            </a:r>
          </a:p>
          <a:p>
            <a:pPr marL="0" indent="0" algn="l" defTabSz="825500">
              <a:spcBef>
                <a:spcPts val="2500"/>
              </a:spcBef>
              <a:buSzTx/>
              <a:buNone/>
              <a:defRPr spc="28" sz="2800">
                <a:solidFill>
                  <a:srgbClr val="091E42"/>
                </a:solidFill>
                <a:latin typeface="Charlie Display"/>
                <a:ea typeface="Charlie Display"/>
                <a:cs typeface="Charlie Display"/>
                <a:sym typeface="Charlie Display"/>
              </a:defRPr>
            </a:pPr>
            <a:r>
              <a:t>Have fun with it. Maybe there's a happy little Evergreen that lives here. I'm gonna start with a little Alizarin crimson and a touch of Prussian blue Get away from those little Christmas tree things we used to make in school.</a:t>
            </a:r>
          </a:p>
          <a:p>
            <a:pPr marL="0" indent="0" algn="l" defTabSz="825500">
              <a:spcBef>
                <a:spcPts val="2500"/>
              </a:spcBef>
              <a:buSzTx/>
              <a:buNone/>
              <a:defRPr sz="6000">
                <a:solidFill>
                  <a:srgbClr val="253858"/>
                </a:solidFill>
                <a:latin typeface="+mj-lt"/>
                <a:ea typeface="+mj-ea"/>
                <a:cs typeface="+mj-cs"/>
                <a:sym typeface="Charlie Display Semibold"/>
              </a:defRPr>
            </a:pPr>
            <a:r>
              <a:t>We all need friends. Everybody’s different. </a:t>
            </a:r>
            <a:br/>
            <a:r>
              <a:t>Trees are different. Let them all be individuals.</a:t>
            </a:r>
          </a:p>
          <a:p>
            <a:pPr marL="0" indent="0" algn="l" defTabSz="825500">
              <a:spcBef>
                <a:spcPts val="2500"/>
              </a:spcBef>
              <a:buSzTx/>
              <a:buNone/>
              <a:defRPr spc="28" sz="2800">
                <a:solidFill>
                  <a:srgbClr val="091E42"/>
                </a:solidFill>
                <a:latin typeface="Charlie Display"/>
                <a:ea typeface="Charlie Display"/>
                <a:cs typeface="Charlie Display"/>
                <a:sym typeface="Charlie Display"/>
              </a:defRPr>
            </a:pPr>
            <a:r>
              <a:t>Work on one thing at a time. Don't get carried away - we have plenty of time. You can't make a mistake. Anything that happens you can learn to use - and make something beautiful out of it.</a:t>
            </a:r>
          </a:p>
          <a:p>
            <a:pPr marL="0" indent="0" algn="l" defTabSz="825500">
              <a:spcBef>
                <a:spcPts val="2500"/>
              </a:spcBef>
              <a:buSzTx/>
              <a:buNone/>
              <a:defRPr spc="28" sz="2800">
                <a:solidFill>
                  <a:srgbClr val="091E42"/>
                </a:solidFill>
                <a:latin typeface="Charlie Display"/>
                <a:ea typeface="Charlie Display"/>
                <a:cs typeface="Charlie Display"/>
                <a:sym typeface="Charlie Display"/>
              </a:defRPr>
            </a:pPr>
            <a:r>
              <a:t>Be brave. Use absolutely no pressure. Just like an angel's wing. There's nothing wrong with having a tree as a friend. Don't forget to tell these special people in your life just how special they are to you. If you don't like it - change it. It's your world. A happy cloud.</a:t>
            </a:r>
          </a:p>
        </p:txBody>
      </p:sp>
      <p:sp>
        <p:nvSpPr>
          <p:cNvPr id="1369" name="Line"/>
          <p:cNvSpPr/>
          <p:nvPr/>
        </p:nvSpPr>
        <p:spPr>
          <a:xfrm>
            <a:off x="1775024" y="2544916"/>
            <a:ext cx="2541599" cy="1"/>
          </a:xfrm>
          <a:prstGeom prst="line">
            <a:avLst/>
          </a:prstGeom>
          <a:ln w="101600">
            <a:solidFill>
              <a:srgbClr val="FFA927"/>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370" name="Section title / Page title"/>
          <p:cNvSpPr/>
          <p:nvPr>
            <p:ph type="body" sz="quarter" idx="22"/>
          </p:nvPr>
        </p:nvSpPr>
        <p:spPr>
          <a:xfrm>
            <a:off x="1774411" y="1010437"/>
            <a:ext cx="6985001" cy="825501"/>
          </a:xfrm>
          <a:prstGeom prst="rect">
            <a:avLst/>
          </a:prstGeom>
        </p:spPr>
        <p:txBody>
          <a:bodyPr anchor="t">
            <a:spAutoFit/>
          </a:bodyPr>
          <a:lstStyle/>
          <a:p>
            <a:pPr marL="0" indent="0" algn="l" defTabSz="825500">
              <a:spcBef>
                <a:spcPts val="0"/>
              </a:spcBef>
              <a:buSzTx/>
              <a:buNone/>
              <a:defRPr sz="4800">
                <a:solidFill>
                  <a:srgbClr val="0747A6"/>
                </a:solidFill>
                <a:latin typeface="Charlie Display"/>
                <a:ea typeface="Charlie Display"/>
                <a:cs typeface="Charlie Display"/>
                <a:sym typeface="Charlie Display"/>
              </a:defRPr>
            </a:pPr>
            <a:r>
              <a:t>Section title /</a:t>
            </a:r>
            <a:r>
              <a:rPr>
                <a:latin typeface="+mj-lt"/>
                <a:ea typeface="+mj-ea"/>
                <a:cs typeface="+mj-cs"/>
                <a:sym typeface="Charlie Display Semibold"/>
              </a:rPr>
              <a:t> Page title</a:t>
            </a:r>
          </a:p>
        </p:txBody>
      </p:sp>
      <p:sp>
        <p:nvSpPr>
          <p:cNvPr id="1371"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Big Statment_White">
    <p:bg>
      <p:bgPr>
        <a:solidFill>
          <a:srgbClr val="FFFFFF"/>
        </a:solidFill>
      </p:bgPr>
    </p:bg>
    <p:spTree>
      <p:nvGrpSpPr>
        <p:cNvPr id="1" name=""/>
        <p:cNvGrpSpPr/>
        <p:nvPr/>
      </p:nvGrpSpPr>
      <p:grpSpPr>
        <a:xfrm>
          <a:off x="0" y="0"/>
          <a:ext cx="0" cy="0"/>
          <a:chOff x="0" y="0"/>
          <a:chExt cx="0" cy="0"/>
        </a:xfrm>
      </p:grpSpPr>
      <p:sp>
        <p:nvSpPr>
          <p:cNvPr id="121" name="This is a big statement slide. Use light background for lighter points."/>
          <p:cNvSpPr/>
          <p:nvPr>
            <p:ph type="body" sz="half" idx="21"/>
          </p:nvPr>
        </p:nvSpPr>
        <p:spPr>
          <a:xfrm>
            <a:off x="1700607" y="4876800"/>
            <a:ext cx="20574060" cy="5588000"/>
          </a:xfrm>
          <a:prstGeom prst="rect">
            <a:avLst/>
          </a:prstGeom>
        </p:spPr>
        <p:txBody>
          <a:bodyPr anchor="t">
            <a:spAutoFit/>
          </a:bodyPr>
          <a:lstStyle>
            <a:lvl1pPr marL="0" indent="0" algn="l" defTabSz="825500">
              <a:spcBef>
                <a:spcPts val="0"/>
              </a:spcBef>
              <a:buSzTx/>
              <a:buNone/>
              <a:defRPr sz="12000">
                <a:solidFill>
                  <a:srgbClr val="0747A6"/>
                </a:solidFill>
                <a:latin typeface="+mj-lt"/>
                <a:ea typeface="+mj-ea"/>
                <a:cs typeface="+mj-cs"/>
                <a:sym typeface="Charlie Display Semibold"/>
              </a:defRPr>
            </a:lvl1pPr>
          </a:lstStyle>
          <a:p>
            <a:pPr/>
            <a:r>
              <a:t>This is a big statement slide. Use light background for lighter points.</a:t>
            </a:r>
          </a:p>
        </p:txBody>
      </p:sp>
      <p:sp>
        <p:nvSpPr>
          <p:cNvPr id="122" name="Context"/>
          <p:cNvSpPr/>
          <p:nvPr>
            <p:ph type="body" sz="quarter" idx="22"/>
          </p:nvPr>
        </p:nvSpPr>
        <p:spPr>
          <a:xfrm>
            <a:off x="1698321" y="1016396"/>
            <a:ext cx="20828001" cy="825501"/>
          </a:xfrm>
          <a:prstGeom prst="rect">
            <a:avLst/>
          </a:prstGeom>
        </p:spPr>
        <p:txBody>
          <a:bodyPr anchor="t">
            <a:spAutoFit/>
          </a:bodyPr>
          <a:lstStyle>
            <a:lvl1pPr marL="0" indent="0" algn="l" defTabSz="825500">
              <a:spcBef>
                <a:spcPts val="0"/>
              </a:spcBef>
              <a:buSzTx/>
              <a:buNone/>
              <a:defRPr cap="all" spc="384" sz="4800">
                <a:solidFill>
                  <a:srgbClr val="0747A6"/>
                </a:solidFill>
              </a:defRPr>
            </a:lvl1pPr>
          </a:lstStyle>
          <a:p>
            <a:pPr/>
            <a:r>
              <a:t>Context</a:t>
            </a:r>
          </a:p>
        </p:txBody>
      </p:sp>
      <p:sp>
        <p:nvSpPr>
          <p:cNvPr id="123" name="Line"/>
          <p:cNvSpPr/>
          <p:nvPr/>
        </p:nvSpPr>
        <p:spPr>
          <a:xfrm>
            <a:off x="1775024" y="2544916"/>
            <a:ext cx="2541599" cy="1"/>
          </a:xfrm>
          <a:prstGeom prst="line">
            <a:avLst/>
          </a:prstGeom>
          <a:ln w="101600">
            <a:solidFill>
              <a:schemeClr val="accent3"/>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24"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lide Doc_2 Text Boxes">
    <p:bg>
      <p:bgPr>
        <a:solidFill>
          <a:srgbClr val="FFFFFF"/>
        </a:solidFill>
      </p:bgPr>
    </p:bg>
    <p:spTree>
      <p:nvGrpSpPr>
        <p:cNvPr id="1" name=""/>
        <p:cNvGrpSpPr/>
        <p:nvPr/>
      </p:nvGrpSpPr>
      <p:grpSpPr>
        <a:xfrm>
          <a:off x="0" y="0"/>
          <a:ext cx="0" cy="0"/>
          <a:chOff x="0" y="0"/>
          <a:chExt cx="0" cy="0"/>
        </a:xfrm>
      </p:grpSpPr>
      <p:sp>
        <p:nvSpPr>
          <p:cNvPr id="1378" name="Bob Ross ipsum. The shadows are just like the highlights, but we're going in the opposite direction. Put your feelings into it, your heart, it's your world. Paint anything you want on the canvas.…"/>
          <p:cNvSpPr/>
          <p:nvPr>
            <p:ph type="body" sz="half" idx="21"/>
          </p:nvPr>
        </p:nvSpPr>
        <p:spPr>
          <a:xfrm>
            <a:off x="1781014" y="3556000"/>
            <a:ext cx="9143170" cy="7454266"/>
          </a:xfrm>
          <a:prstGeom prst="rect">
            <a:avLst/>
          </a:prstGeom>
        </p:spPr>
        <p:txBody>
          <a:bodyPr lIns="71437" tIns="71437" rIns="71437" bIns="71437" anchor="t">
            <a:spAutoFit/>
          </a:bodyPr>
          <a:lstStyle/>
          <a:p>
            <a:pPr marL="0" indent="0" algn="l" defTabSz="825500">
              <a:lnSpc>
                <a:spcPct val="110000"/>
              </a:lnSpc>
              <a:spcBef>
                <a:spcPts val="2500"/>
              </a:spcBef>
              <a:buSzTx/>
              <a:buNone/>
              <a:defRPr spc="36" sz="3600">
                <a:solidFill>
                  <a:srgbClr val="091E42"/>
                </a:solidFill>
                <a:latin typeface="Charlie Display"/>
                <a:ea typeface="Charlie Display"/>
                <a:cs typeface="Charlie Display"/>
                <a:sym typeface="Charlie Display"/>
              </a:defRPr>
            </a:pPr>
            <a:r>
              <a:t>Bob Ross ipsum. The shadows are just like the highlights, but we're going in the opposite direction. Put your feelings into it, your heart, it's your world. Paint anything you want on the canvas. </a:t>
            </a:r>
          </a:p>
          <a:p>
            <a:pPr marL="0" indent="0" algn="l" defTabSz="825500">
              <a:spcBef>
                <a:spcPts val="2500"/>
              </a:spcBef>
              <a:buSzTx/>
              <a:buNone/>
              <a:defRPr sz="4800">
                <a:solidFill>
                  <a:srgbClr val="253858"/>
                </a:solidFill>
                <a:latin typeface="+mj-lt"/>
                <a:ea typeface="+mj-ea"/>
                <a:cs typeface="+mj-cs"/>
                <a:sym typeface="Charlie Display Semibold"/>
              </a:defRPr>
            </a:pPr>
            <a:r>
              <a:t>Create your own world.</a:t>
            </a:r>
          </a:p>
          <a:p>
            <a:pPr marL="0" indent="0" algn="l" defTabSz="825500">
              <a:lnSpc>
                <a:spcPct val="110000"/>
              </a:lnSpc>
              <a:spcBef>
                <a:spcPts val="2500"/>
              </a:spcBef>
              <a:buSzTx/>
              <a:buNone/>
              <a:defRPr spc="36" sz="3600">
                <a:solidFill>
                  <a:srgbClr val="091E42"/>
                </a:solidFill>
                <a:latin typeface="Charlie Display"/>
                <a:ea typeface="Charlie Display"/>
                <a:cs typeface="Charlie Display"/>
                <a:sym typeface="Charlie Display"/>
              </a:defRPr>
            </a:pPr>
            <a:r>
              <a:t>Even trees need a friend. We all need friends. Everybody's different. Trees are different. Let them all be individuals. Work on one thing at a time. Don't get carried away - we have plenty of time. You can't make a mistake.</a:t>
            </a:r>
          </a:p>
        </p:txBody>
      </p:sp>
      <p:sp>
        <p:nvSpPr>
          <p:cNvPr id="1379" name="Bob Ross ipsum. Have fun with it. Maybe there's a happy little Evergreen that lives here. I'm gonna start with a little Alizarin crimson and a touch of Prussian blue.…"/>
          <p:cNvSpPr/>
          <p:nvPr>
            <p:ph type="body" sz="half" idx="22"/>
          </p:nvPr>
        </p:nvSpPr>
        <p:spPr>
          <a:xfrm>
            <a:off x="12700853" y="3556000"/>
            <a:ext cx="9143169" cy="7632066"/>
          </a:xfrm>
          <a:prstGeom prst="rect">
            <a:avLst/>
          </a:prstGeom>
        </p:spPr>
        <p:txBody>
          <a:bodyPr lIns="71437" tIns="71437" rIns="71437" bIns="71437" anchor="t">
            <a:spAutoFit/>
          </a:bodyPr>
          <a:lstStyle/>
          <a:p>
            <a:pPr marL="0" indent="0" algn="l" defTabSz="825500">
              <a:lnSpc>
                <a:spcPct val="110000"/>
              </a:lnSpc>
              <a:spcBef>
                <a:spcPts val="2500"/>
              </a:spcBef>
              <a:buSzTx/>
              <a:buNone/>
              <a:defRPr spc="36" sz="3600">
                <a:solidFill>
                  <a:srgbClr val="091E42"/>
                </a:solidFill>
                <a:latin typeface="Charlie Display"/>
                <a:ea typeface="Charlie Display"/>
                <a:cs typeface="Charlie Display"/>
                <a:sym typeface="Charlie Display"/>
              </a:defRPr>
            </a:pPr>
            <a:r>
              <a:t>Bob Ross ipsum. Have fun with it. Maybe there's a happy little Evergreen that lives here. I'm gonna start with a little Alizarin crimson and a touch of Prussian blue.</a:t>
            </a:r>
          </a:p>
          <a:p>
            <a:pPr marL="0" indent="0" algn="l" defTabSz="825500">
              <a:lnSpc>
                <a:spcPct val="110000"/>
              </a:lnSpc>
              <a:spcBef>
                <a:spcPts val="2500"/>
              </a:spcBef>
              <a:buSzTx/>
              <a:buNone/>
              <a:defRPr spc="36" sz="3600">
                <a:solidFill>
                  <a:srgbClr val="091E42"/>
                </a:solidFill>
                <a:latin typeface="Charlie Display"/>
                <a:ea typeface="Charlie Display"/>
                <a:cs typeface="Charlie Display"/>
                <a:sym typeface="Charlie Display"/>
              </a:defRPr>
            </a:pPr>
            <a:r>
              <a:t>Be brave. Use absolutely no pressure. Just like an angel's wing. There's nothing wrong with having a tree as a friend. Don't forget to tell these special people in your life just how special they are to you.</a:t>
            </a:r>
          </a:p>
          <a:p>
            <a:pPr marL="0" indent="0" algn="l" defTabSz="825500">
              <a:spcBef>
                <a:spcPts val="0"/>
              </a:spcBef>
              <a:buSzTx/>
              <a:buNone/>
              <a:defRPr sz="4800">
                <a:solidFill>
                  <a:srgbClr val="253858"/>
                </a:solidFill>
                <a:latin typeface="+mj-lt"/>
                <a:ea typeface="+mj-ea"/>
                <a:cs typeface="+mj-cs"/>
                <a:sym typeface="Charlie Display Semibold"/>
              </a:defRPr>
            </a:pPr>
            <a:r>
              <a:t>If you don’t like it – change it. </a:t>
            </a:r>
            <a:br/>
            <a:r>
              <a:t>It’s your world.</a:t>
            </a:r>
          </a:p>
        </p:txBody>
      </p:sp>
      <p:sp>
        <p:nvSpPr>
          <p:cNvPr id="1380" name="Line"/>
          <p:cNvSpPr/>
          <p:nvPr/>
        </p:nvSpPr>
        <p:spPr>
          <a:xfrm>
            <a:off x="1775024" y="2544916"/>
            <a:ext cx="2541599" cy="1"/>
          </a:xfrm>
          <a:prstGeom prst="line">
            <a:avLst/>
          </a:prstGeom>
          <a:ln w="101600">
            <a:solidFill>
              <a:srgbClr val="FFA927"/>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381" name="Section title / Page title"/>
          <p:cNvSpPr/>
          <p:nvPr>
            <p:ph type="body" sz="quarter" idx="23"/>
          </p:nvPr>
        </p:nvSpPr>
        <p:spPr>
          <a:xfrm>
            <a:off x="1774411" y="1010437"/>
            <a:ext cx="6985001" cy="825501"/>
          </a:xfrm>
          <a:prstGeom prst="rect">
            <a:avLst/>
          </a:prstGeom>
        </p:spPr>
        <p:txBody>
          <a:bodyPr anchor="t">
            <a:spAutoFit/>
          </a:bodyPr>
          <a:lstStyle/>
          <a:p>
            <a:pPr marL="0" indent="0" algn="l" defTabSz="825500">
              <a:spcBef>
                <a:spcPts val="0"/>
              </a:spcBef>
              <a:buSzTx/>
              <a:buNone/>
              <a:defRPr sz="4800">
                <a:solidFill>
                  <a:srgbClr val="0747A6"/>
                </a:solidFill>
                <a:latin typeface="Charlie Display"/>
                <a:ea typeface="Charlie Display"/>
                <a:cs typeface="Charlie Display"/>
                <a:sym typeface="Charlie Display"/>
              </a:defRPr>
            </a:pPr>
            <a:r>
              <a:t>Section title /</a:t>
            </a:r>
            <a:r>
              <a:rPr>
                <a:latin typeface="+mj-lt"/>
                <a:ea typeface="+mj-ea"/>
                <a:cs typeface="+mj-cs"/>
                <a:sym typeface="Charlie Display Semibold"/>
              </a:rPr>
              <a:t> Page title</a:t>
            </a:r>
          </a:p>
        </p:txBody>
      </p:sp>
      <p:sp>
        <p:nvSpPr>
          <p:cNvPr id="1382"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lide Doc_2 Text Boxes with Headers">
    <p:bg>
      <p:bgPr>
        <a:solidFill>
          <a:srgbClr val="FFFFFF"/>
        </a:solidFill>
      </p:bgPr>
    </p:bg>
    <p:spTree>
      <p:nvGrpSpPr>
        <p:cNvPr id="1" name=""/>
        <p:cNvGrpSpPr/>
        <p:nvPr/>
      </p:nvGrpSpPr>
      <p:grpSpPr>
        <a:xfrm>
          <a:off x="0" y="0"/>
          <a:ext cx="0" cy="0"/>
          <a:chOff x="0" y="0"/>
          <a:chExt cx="0" cy="0"/>
        </a:xfrm>
      </p:grpSpPr>
      <p:sp>
        <p:nvSpPr>
          <p:cNvPr id="1389" name="Because sometimes the overview talking point is super long…"/>
          <p:cNvSpPr/>
          <p:nvPr>
            <p:ph type="body" sz="quarter" idx="21"/>
          </p:nvPr>
        </p:nvSpPr>
        <p:spPr>
          <a:xfrm>
            <a:off x="1774411" y="3556000"/>
            <a:ext cx="9322588" cy="6808471"/>
          </a:xfrm>
          <a:prstGeom prst="rect">
            <a:avLst/>
          </a:prstGeom>
        </p:spPr>
        <p:txBody>
          <a:bodyPr anchor="t">
            <a:spAutoFit/>
          </a:bodyPr>
          <a:lstStyle/>
          <a:p>
            <a:pPr marL="0" indent="0" algn="l" defTabSz="825500">
              <a:spcBef>
                <a:spcPts val="1500"/>
              </a:spcBef>
              <a:buSzTx/>
              <a:buNone/>
              <a:defRPr sz="4800">
                <a:solidFill>
                  <a:srgbClr val="253858"/>
                </a:solidFill>
                <a:latin typeface="+mj-lt"/>
                <a:ea typeface="+mj-ea"/>
                <a:cs typeface="+mj-cs"/>
                <a:sym typeface="Charlie Display Semibold"/>
              </a:defRPr>
            </a:pPr>
            <a:r>
              <a:t>Because sometimes the overview talking point is super long</a:t>
            </a:r>
          </a:p>
          <a:p>
            <a:pPr marL="0" indent="0" algn="l" defTabSz="825500">
              <a:lnSpc>
                <a:spcPct val="110000"/>
              </a:lnSpc>
              <a:spcBef>
                <a:spcPts val="2500"/>
              </a:spcBef>
              <a:buSzTx/>
              <a:buNone/>
              <a:defRPr spc="36" sz="3600">
                <a:solidFill>
                  <a:srgbClr val="091E42"/>
                </a:solidFill>
                <a:latin typeface="Charlie Display"/>
                <a:ea typeface="Charlie Display"/>
                <a:cs typeface="Charlie Display"/>
                <a:sym typeface="Charlie Display"/>
              </a:defRPr>
            </a:pPr>
            <a:r>
              <a:t>Bob Ross ipsum. The shadows are just like the highlights, but we're going in the opposite direction. Put your feelings into it, your heart, it's your world. Paint anything you want on the canvas. Create your own world. </a:t>
            </a:r>
          </a:p>
          <a:p>
            <a:pPr marL="0" indent="0" algn="l" defTabSz="825500">
              <a:lnSpc>
                <a:spcPct val="110000"/>
              </a:lnSpc>
              <a:spcBef>
                <a:spcPts val="2500"/>
              </a:spcBef>
              <a:buSzTx/>
              <a:buNone/>
              <a:defRPr spc="36" sz="3600">
                <a:solidFill>
                  <a:srgbClr val="091E42"/>
                </a:solidFill>
                <a:latin typeface="Charlie Display"/>
                <a:ea typeface="Charlie Display"/>
                <a:cs typeface="Charlie Display"/>
                <a:sym typeface="Charlie Display"/>
              </a:defRPr>
            </a:pPr>
            <a:r>
              <a:t>Work on one thing at a time. We don't make mistakes we just have happy little accidents. Let's do that again.</a:t>
            </a:r>
          </a:p>
        </p:txBody>
      </p:sp>
      <p:sp>
        <p:nvSpPr>
          <p:cNvPr id="1390" name="Section title / Page title"/>
          <p:cNvSpPr/>
          <p:nvPr>
            <p:ph type="body" sz="quarter" idx="22"/>
          </p:nvPr>
        </p:nvSpPr>
        <p:spPr>
          <a:xfrm>
            <a:off x="1774411" y="1010437"/>
            <a:ext cx="6985001" cy="825501"/>
          </a:xfrm>
          <a:prstGeom prst="rect">
            <a:avLst/>
          </a:prstGeom>
        </p:spPr>
        <p:txBody>
          <a:bodyPr anchor="t">
            <a:spAutoFit/>
          </a:bodyPr>
          <a:lstStyle/>
          <a:p>
            <a:pPr marL="0" indent="0" algn="l" defTabSz="825500">
              <a:spcBef>
                <a:spcPts val="0"/>
              </a:spcBef>
              <a:buSzTx/>
              <a:buNone/>
              <a:defRPr sz="4800">
                <a:solidFill>
                  <a:srgbClr val="0747A6"/>
                </a:solidFill>
                <a:latin typeface="Charlie Display"/>
                <a:ea typeface="Charlie Display"/>
                <a:cs typeface="Charlie Display"/>
                <a:sym typeface="Charlie Display"/>
              </a:defRPr>
            </a:pPr>
            <a:r>
              <a:t>Section title /</a:t>
            </a:r>
            <a:r>
              <a:rPr>
                <a:latin typeface="+mj-lt"/>
                <a:ea typeface="+mj-ea"/>
                <a:cs typeface="+mj-cs"/>
                <a:sym typeface="Charlie Display Semibold"/>
              </a:rPr>
              <a:t> Page title</a:t>
            </a:r>
          </a:p>
        </p:txBody>
      </p:sp>
      <p:sp>
        <p:nvSpPr>
          <p:cNvPr id="1391" name="Line"/>
          <p:cNvSpPr/>
          <p:nvPr/>
        </p:nvSpPr>
        <p:spPr>
          <a:xfrm>
            <a:off x="1775024" y="2544916"/>
            <a:ext cx="2541599" cy="1"/>
          </a:xfrm>
          <a:prstGeom prst="line">
            <a:avLst/>
          </a:prstGeom>
          <a:ln w="101600">
            <a:solidFill>
              <a:srgbClr val="FFA927"/>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392" name="Because sometimes the overview talking point is super long…"/>
          <p:cNvSpPr/>
          <p:nvPr>
            <p:ph type="body" sz="quarter" idx="23"/>
          </p:nvPr>
        </p:nvSpPr>
        <p:spPr>
          <a:xfrm>
            <a:off x="12702485" y="3556000"/>
            <a:ext cx="9322588" cy="6808471"/>
          </a:xfrm>
          <a:prstGeom prst="rect">
            <a:avLst/>
          </a:prstGeom>
        </p:spPr>
        <p:txBody>
          <a:bodyPr anchor="t">
            <a:spAutoFit/>
          </a:bodyPr>
          <a:lstStyle/>
          <a:p>
            <a:pPr marL="0" indent="0" algn="l" defTabSz="825500">
              <a:spcBef>
                <a:spcPts val="1500"/>
              </a:spcBef>
              <a:buSzTx/>
              <a:buNone/>
              <a:defRPr sz="4800">
                <a:solidFill>
                  <a:srgbClr val="253858"/>
                </a:solidFill>
                <a:latin typeface="+mj-lt"/>
                <a:ea typeface="+mj-ea"/>
                <a:cs typeface="+mj-cs"/>
                <a:sym typeface="Charlie Display Semibold"/>
              </a:defRPr>
            </a:pPr>
            <a:r>
              <a:t>Because sometimes the overview talking point is super long</a:t>
            </a:r>
          </a:p>
          <a:p>
            <a:pPr marL="0" indent="0" algn="l" defTabSz="825500">
              <a:lnSpc>
                <a:spcPct val="110000"/>
              </a:lnSpc>
              <a:spcBef>
                <a:spcPts val="2500"/>
              </a:spcBef>
              <a:buSzTx/>
              <a:buNone/>
              <a:defRPr spc="36" sz="3600">
                <a:solidFill>
                  <a:srgbClr val="091E42"/>
                </a:solidFill>
                <a:latin typeface="Charlie Display"/>
                <a:ea typeface="Charlie Display"/>
                <a:cs typeface="Charlie Display"/>
                <a:sym typeface="Charlie Display"/>
              </a:defRPr>
            </a:pPr>
            <a:r>
              <a:t>Bob Ross ipsum. Even trees need a friend. We all need friends. Everybody's different. </a:t>
            </a:r>
          </a:p>
          <a:p>
            <a:pPr marL="0" indent="0" algn="l" defTabSz="825500">
              <a:lnSpc>
                <a:spcPct val="110000"/>
              </a:lnSpc>
              <a:spcBef>
                <a:spcPts val="2500"/>
              </a:spcBef>
              <a:buSzTx/>
              <a:buNone/>
              <a:defRPr spc="36" sz="3600">
                <a:solidFill>
                  <a:srgbClr val="091E42"/>
                </a:solidFill>
                <a:latin typeface="Charlie Display"/>
                <a:ea typeface="Charlie Display"/>
                <a:cs typeface="Charlie Display"/>
                <a:sym typeface="Charlie Display"/>
              </a:defRPr>
            </a:pPr>
            <a:r>
              <a:t>Trees are different. Let them all be individuals. Work on one thing at a time. Don't get carried away - we have plenty of time. You can't make a mistake. Anything that happens you can learn to use - and make something beautiful out of it.</a:t>
            </a:r>
          </a:p>
        </p:txBody>
      </p:sp>
      <p:sp>
        <p:nvSpPr>
          <p:cNvPr id="1393"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lide Doc_Grey Box Text with Supporting Text">
    <p:bg>
      <p:bgPr>
        <a:solidFill>
          <a:srgbClr val="FFFFFF"/>
        </a:solidFill>
      </p:bgPr>
    </p:bg>
    <p:spTree>
      <p:nvGrpSpPr>
        <p:cNvPr id="1" name=""/>
        <p:cNvGrpSpPr/>
        <p:nvPr/>
      </p:nvGrpSpPr>
      <p:grpSpPr>
        <a:xfrm>
          <a:off x="0" y="0"/>
          <a:ext cx="0" cy="0"/>
          <a:chOff x="0" y="0"/>
          <a:chExt cx="0" cy="0"/>
        </a:xfrm>
      </p:grpSpPr>
      <p:sp>
        <p:nvSpPr>
          <p:cNvPr id="1400" name="Section title / Page title"/>
          <p:cNvSpPr/>
          <p:nvPr>
            <p:ph type="body" sz="quarter" idx="21"/>
          </p:nvPr>
        </p:nvSpPr>
        <p:spPr>
          <a:xfrm>
            <a:off x="1774411" y="1010437"/>
            <a:ext cx="6985001" cy="825501"/>
          </a:xfrm>
          <a:prstGeom prst="rect">
            <a:avLst/>
          </a:prstGeom>
        </p:spPr>
        <p:txBody>
          <a:bodyPr anchor="t">
            <a:spAutoFit/>
          </a:bodyPr>
          <a:lstStyle/>
          <a:p>
            <a:pPr marL="0" indent="0" algn="l" defTabSz="825500">
              <a:spcBef>
                <a:spcPts val="0"/>
              </a:spcBef>
              <a:buSzTx/>
              <a:buNone/>
              <a:defRPr sz="4800">
                <a:solidFill>
                  <a:srgbClr val="0747A6"/>
                </a:solidFill>
                <a:latin typeface="Charlie Display"/>
                <a:ea typeface="Charlie Display"/>
                <a:cs typeface="Charlie Display"/>
                <a:sym typeface="Charlie Display"/>
              </a:defRPr>
            </a:pPr>
            <a:r>
              <a:t>Section title /</a:t>
            </a:r>
            <a:r>
              <a:rPr>
                <a:latin typeface="+mj-lt"/>
                <a:ea typeface="+mj-ea"/>
                <a:cs typeface="+mj-cs"/>
                <a:sym typeface="Charlie Display Semibold"/>
              </a:rPr>
              <a:t> Page title</a:t>
            </a:r>
          </a:p>
        </p:txBody>
      </p:sp>
      <p:sp>
        <p:nvSpPr>
          <p:cNvPr id="1401" name="Line"/>
          <p:cNvSpPr/>
          <p:nvPr/>
        </p:nvSpPr>
        <p:spPr>
          <a:xfrm>
            <a:off x="1775024" y="2544916"/>
            <a:ext cx="2541599" cy="1"/>
          </a:xfrm>
          <a:prstGeom prst="line">
            <a:avLst/>
          </a:prstGeom>
          <a:ln w="101600">
            <a:solidFill>
              <a:srgbClr val="FFA927"/>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402" name="“I have made this longer than usual because I have not had time to make it shorter.”…"/>
          <p:cNvSpPr/>
          <p:nvPr>
            <p:ph type="body" sz="quarter" idx="22"/>
          </p:nvPr>
        </p:nvSpPr>
        <p:spPr>
          <a:xfrm>
            <a:off x="1711021" y="3810000"/>
            <a:ext cx="6604001" cy="7743825"/>
          </a:xfrm>
          <a:prstGeom prst="roundRect">
            <a:avLst>
              <a:gd name="adj" fmla="val 783"/>
            </a:avLst>
          </a:prstGeom>
          <a:solidFill>
            <a:srgbClr val="ECEEF1"/>
          </a:solidFill>
        </p:spPr>
        <p:txBody>
          <a:bodyPr lIns="635000" tIns="635000" rIns="635000" bIns="635000" anchor="t">
            <a:noAutofit/>
          </a:bodyPr>
          <a:lstStyle/>
          <a:p>
            <a:pPr marL="0" indent="0" algn="l" defTabSz="825500">
              <a:spcBef>
                <a:spcPts val="0"/>
              </a:spcBef>
              <a:buSzTx/>
              <a:buNone/>
              <a:defRPr sz="4800">
                <a:solidFill>
                  <a:srgbClr val="253858"/>
                </a:solidFill>
                <a:latin typeface="+mj-lt"/>
                <a:ea typeface="+mj-ea"/>
                <a:cs typeface="+mj-cs"/>
                <a:sym typeface="Charlie Display Semibold"/>
              </a:defRPr>
            </a:pPr>
            <a:r>
              <a:t>“I have made this longer than usual because I have not had time to make it shorter.”</a:t>
            </a:r>
          </a:p>
          <a:p>
            <a:pPr marL="0" indent="0" algn="l" defTabSz="825500">
              <a:spcBef>
                <a:spcPts val="0"/>
              </a:spcBef>
              <a:buSzTx/>
              <a:buNone/>
              <a:defRPr spc="28" sz="2800">
                <a:solidFill>
                  <a:srgbClr val="091E42"/>
                </a:solidFill>
                <a:latin typeface="Charlie Display"/>
                <a:ea typeface="Charlie Display"/>
                <a:cs typeface="Charlie Display"/>
                <a:sym typeface="Charlie Display"/>
              </a:defRPr>
            </a:pPr>
          </a:p>
          <a:p>
            <a:pPr marL="0" indent="0" algn="l"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r>
              <a:t>Blaise Pascal’s quote above points to the issue we all face when writing.</a:t>
            </a:r>
          </a:p>
        </p:txBody>
      </p:sp>
      <p:sp>
        <p:nvSpPr>
          <p:cNvPr id="1403" name="Bob Ross ipsum. The shadows are just like the highlights, but we're going in the opposite direction. Put your feelings into it, your heart, it's your world. Paint anything you want on the canvas. Create your own world.…"/>
          <p:cNvSpPr/>
          <p:nvPr>
            <p:ph type="body" sz="half" idx="23"/>
          </p:nvPr>
        </p:nvSpPr>
        <p:spPr>
          <a:xfrm>
            <a:off x="9266892" y="3810000"/>
            <a:ext cx="12878063" cy="7646671"/>
          </a:xfrm>
          <a:prstGeom prst="rect">
            <a:avLst/>
          </a:prstGeom>
        </p:spPr>
        <p:txBody>
          <a:bodyPr anchor="t">
            <a:spAutoFit/>
          </a:bodyPr>
          <a:lstStyle/>
          <a:p>
            <a:pPr marL="0" indent="0" algn="l"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r>
              <a:t>Bob Ross ipsum. The shadows are just like the highlights, but we're going in the opposite direction. Put your feelings into it, your heart, it's your world. Paint anything you want on the canvas. Create your own world.</a:t>
            </a:r>
          </a:p>
          <a:p>
            <a:pPr marL="0" indent="0" algn="l"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p>
          <a:p>
            <a:pPr marL="0" indent="0" algn="l" defTabSz="825500">
              <a:lnSpc>
                <a:spcPct val="110000"/>
              </a:lnSpc>
              <a:spcBef>
                <a:spcPts val="0"/>
              </a:spcBef>
              <a:buSzTx/>
              <a:buNone/>
              <a:defRPr sz="4800">
                <a:solidFill>
                  <a:srgbClr val="091E42"/>
                </a:solidFill>
                <a:latin typeface="Charlie Display"/>
                <a:ea typeface="Charlie Display"/>
                <a:cs typeface="Charlie Display"/>
                <a:sym typeface="Charlie Display"/>
              </a:defRPr>
            </a:pPr>
            <a:r>
              <a:t>We don’t make mistakes we just have happy little accidents. Let’s do that again.</a:t>
            </a:r>
          </a:p>
          <a:p>
            <a:pPr marL="0" indent="0" algn="l"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p>
          <a:p>
            <a:pPr marL="0" indent="0" algn="l"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r>
              <a:t>Have fun with it. Maybe there's a happy little Evergreen that lives here. I'm gonna start with a little Alizarin crimson and a touch of Prussian blue Get away from those little Christmas tree things we used to make in school.</a:t>
            </a:r>
          </a:p>
        </p:txBody>
      </p:sp>
      <p:sp>
        <p:nvSpPr>
          <p:cNvPr id="1404"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lide Doc_Text Call-Out with Supporting Text">
    <p:bg>
      <p:bgPr>
        <a:solidFill>
          <a:srgbClr val="FFFFFF"/>
        </a:solidFill>
      </p:bgPr>
    </p:bg>
    <p:spTree>
      <p:nvGrpSpPr>
        <p:cNvPr id="1" name=""/>
        <p:cNvGrpSpPr/>
        <p:nvPr/>
      </p:nvGrpSpPr>
      <p:grpSpPr>
        <a:xfrm>
          <a:off x="0" y="0"/>
          <a:ext cx="0" cy="0"/>
          <a:chOff x="0" y="0"/>
          <a:chExt cx="0" cy="0"/>
        </a:xfrm>
      </p:grpSpPr>
      <p:sp>
        <p:nvSpPr>
          <p:cNvPr id="1411" name="Statement that is meant to receive the bulk of the attention and hopefully excite the reader.…"/>
          <p:cNvSpPr/>
          <p:nvPr>
            <p:ph type="body" sz="quarter" idx="21"/>
          </p:nvPr>
        </p:nvSpPr>
        <p:spPr>
          <a:xfrm>
            <a:off x="1711021" y="3810000"/>
            <a:ext cx="7419176" cy="6146800"/>
          </a:xfrm>
          <a:prstGeom prst="rect">
            <a:avLst/>
          </a:prstGeom>
        </p:spPr>
        <p:txBody>
          <a:bodyPr anchor="t">
            <a:spAutoFit/>
          </a:bodyPr>
          <a:lstStyle/>
          <a:p>
            <a:pPr marL="0" indent="0" algn="l" defTabSz="825500">
              <a:spcBef>
                <a:spcPts val="2000"/>
              </a:spcBef>
              <a:buSzTx/>
              <a:buNone/>
              <a:defRPr sz="4800">
                <a:solidFill>
                  <a:srgbClr val="253858"/>
                </a:solidFill>
                <a:latin typeface="+mj-lt"/>
                <a:ea typeface="+mj-ea"/>
                <a:cs typeface="+mj-cs"/>
                <a:sym typeface="Charlie Display Semibold"/>
              </a:defRPr>
            </a:pPr>
            <a:r>
              <a:t>Statement that is meant to receive the bulk of the attention and hopefully excite the reader.</a:t>
            </a:r>
          </a:p>
          <a:p>
            <a:pPr marL="0" indent="0" algn="l" defTabSz="825500">
              <a:spcBef>
                <a:spcPts val="2000"/>
              </a:spcBef>
              <a:buSzTx/>
              <a:buNone/>
              <a:defRPr sz="4800">
                <a:solidFill>
                  <a:srgbClr val="253858"/>
                </a:solidFill>
                <a:latin typeface="+mj-lt"/>
                <a:ea typeface="+mj-ea"/>
                <a:cs typeface="+mj-cs"/>
                <a:sym typeface="Charlie Display Semibold"/>
              </a:defRPr>
            </a:pPr>
            <a:r>
              <a:t>What you place in this text box is the ‘buy-in’ to get the reader to read the longer-form text beside it.</a:t>
            </a:r>
          </a:p>
        </p:txBody>
      </p:sp>
      <p:sp>
        <p:nvSpPr>
          <p:cNvPr id="1412" name="Bob Ross ipsum. The shadows are just like the highlights, but we're going in the opposite direction. Put your feelings into it, your heart, it's your world. Paint anything you want on the canvas. Create your own world. We don't make mistakes we just have"/>
          <p:cNvSpPr/>
          <p:nvPr>
            <p:ph type="body" sz="half" idx="22"/>
          </p:nvPr>
        </p:nvSpPr>
        <p:spPr>
          <a:xfrm>
            <a:off x="10163107" y="3810000"/>
            <a:ext cx="11983801" cy="6371591"/>
          </a:xfrm>
          <a:prstGeom prst="rect">
            <a:avLst/>
          </a:prstGeom>
        </p:spPr>
        <p:txBody>
          <a:bodyPr anchor="t">
            <a:spAutoFit/>
          </a:bodyPr>
          <a:lstStyle/>
          <a:p>
            <a:pPr marL="0" indent="0" algn="l" defTabSz="825500">
              <a:lnSpc>
                <a:spcPct val="110000"/>
              </a:lnSpc>
              <a:spcBef>
                <a:spcPts val="2500"/>
              </a:spcBef>
              <a:buSzTx/>
              <a:buNone/>
              <a:defRPr spc="36" sz="3600">
                <a:solidFill>
                  <a:srgbClr val="091E42"/>
                </a:solidFill>
                <a:latin typeface="Charlie Display"/>
                <a:ea typeface="Charlie Display"/>
                <a:cs typeface="Charlie Display"/>
                <a:sym typeface="Charlie Display"/>
              </a:defRPr>
            </a:pPr>
            <a:r>
              <a:t>Bob Ross ipsum. The shadows are just like the highlights, but we're going in the opposite direction. Put your feelings into it, your heart, it's your world. Paint anything you want on the canvas. Create your own world. We don't make mistakes we just have happy little accidents. Let's do that again. Work on one thing at a time.</a:t>
            </a:r>
          </a:p>
          <a:p>
            <a:pPr marL="0" indent="0" algn="l" defTabSz="825500">
              <a:lnSpc>
                <a:spcPct val="110000"/>
              </a:lnSpc>
              <a:spcBef>
                <a:spcPts val="2500"/>
              </a:spcBef>
              <a:buSzTx/>
              <a:buNone/>
              <a:defRPr spc="36" sz="3600">
                <a:solidFill>
                  <a:srgbClr val="091E42"/>
                </a:solidFill>
                <a:latin typeface="Charlie Display"/>
                <a:ea typeface="Charlie Display"/>
                <a:cs typeface="Charlie Display"/>
                <a:sym typeface="Charlie Display"/>
              </a:defRPr>
            </a:pPr>
            <a:r>
              <a:t>Have fun with it. Maybe there's a happy little Evergreen that lives here. I'm gonna start with a little Alizarin crimson and a touch of Prussian blue Get away from those little Christmas tree things we used to make in school.</a:t>
            </a:r>
          </a:p>
        </p:txBody>
      </p:sp>
      <p:sp>
        <p:nvSpPr>
          <p:cNvPr id="1413" name="Line"/>
          <p:cNvSpPr/>
          <p:nvPr/>
        </p:nvSpPr>
        <p:spPr>
          <a:xfrm>
            <a:off x="1775024" y="2544916"/>
            <a:ext cx="2541599" cy="1"/>
          </a:xfrm>
          <a:prstGeom prst="line">
            <a:avLst/>
          </a:prstGeom>
          <a:ln w="101600">
            <a:solidFill>
              <a:srgbClr val="FFA927"/>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414" name="Section title / Page title"/>
          <p:cNvSpPr/>
          <p:nvPr>
            <p:ph type="body" sz="quarter" idx="23"/>
          </p:nvPr>
        </p:nvSpPr>
        <p:spPr>
          <a:xfrm>
            <a:off x="1774411" y="1010437"/>
            <a:ext cx="6985001" cy="825501"/>
          </a:xfrm>
          <a:prstGeom prst="rect">
            <a:avLst/>
          </a:prstGeom>
        </p:spPr>
        <p:txBody>
          <a:bodyPr anchor="t">
            <a:spAutoFit/>
          </a:bodyPr>
          <a:lstStyle/>
          <a:p>
            <a:pPr marL="0" indent="0" algn="l" defTabSz="825500">
              <a:spcBef>
                <a:spcPts val="0"/>
              </a:spcBef>
              <a:buSzTx/>
              <a:buNone/>
              <a:defRPr sz="4800">
                <a:solidFill>
                  <a:srgbClr val="0747A6"/>
                </a:solidFill>
                <a:latin typeface="Charlie Display"/>
                <a:ea typeface="Charlie Display"/>
                <a:cs typeface="Charlie Display"/>
                <a:sym typeface="Charlie Display"/>
              </a:defRPr>
            </a:pPr>
            <a:r>
              <a:t>Section title /</a:t>
            </a:r>
            <a:r>
              <a:rPr>
                <a:latin typeface="+mj-lt"/>
                <a:ea typeface="+mj-ea"/>
                <a:cs typeface="+mj-cs"/>
                <a:sym typeface="Charlie Display Semibold"/>
              </a:rPr>
              <a:t> Page title</a:t>
            </a:r>
          </a:p>
        </p:txBody>
      </p:sp>
      <p:sp>
        <p:nvSpPr>
          <p:cNvPr id="1415"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lide Doc_3 Grey Box Areas">
    <p:bg>
      <p:bgPr>
        <a:solidFill>
          <a:srgbClr val="FFFFFF"/>
        </a:solidFill>
      </p:bgPr>
    </p:bg>
    <p:spTree>
      <p:nvGrpSpPr>
        <p:cNvPr id="1" name=""/>
        <p:cNvGrpSpPr/>
        <p:nvPr/>
      </p:nvGrpSpPr>
      <p:grpSpPr>
        <a:xfrm>
          <a:off x="0" y="0"/>
          <a:ext cx="0" cy="0"/>
          <a:chOff x="0" y="0"/>
          <a:chExt cx="0" cy="0"/>
        </a:xfrm>
      </p:grpSpPr>
      <p:sp>
        <p:nvSpPr>
          <p:cNvPr id="1422" name="Line"/>
          <p:cNvSpPr/>
          <p:nvPr/>
        </p:nvSpPr>
        <p:spPr>
          <a:xfrm>
            <a:off x="1775024" y="2544916"/>
            <a:ext cx="2541599" cy="1"/>
          </a:xfrm>
          <a:prstGeom prst="line">
            <a:avLst/>
          </a:prstGeom>
          <a:ln w="101600">
            <a:solidFill>
              <a:srgbClr val="FFA927"/>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423" name="Section title / Page title"/>
          <p:cNvSpPr/>
          <p:nvPr>
            <p:ph type="body" sz="quarter" idx="21"/>
          </p:nvPr>
        </p:nvSpPr>
        <p:spPr>
          <a:xfrm>
            <a:off x="1774411" y="1010437"/>
            <a:ext cx="6985001" cy="825501"/>
          </a:xfrm>
          <a:prstGeom prst="rect">
            <a:avLst/>
          </a:prstGeom>
        </p:spPr>
        <p:txBody>
          <a:bodyPr anchor="t">
            <a:spAutoFit/>
          </a:bodyPr>
          <a:lstStyle/>
          <a:p>
            <a:pPr marL="0" indent="0" algn="l" defTabSz="825500">
              <a:spcBef>
                <a:spcPts val="0"/>
              </a:spcBef>
              <a:buSzTx/>
              <a:buNone/>
              <a:defRPr sz="4800">
                <a:solidFill>
                  <a:srgbClr val="0747A6"/>
                </a:solidFill>
                <a:latin typeface="Charlie Display"/>
                <a:ea typeface="Charlie Display"/>
                <a:cs typeface="Charlie Display"/>
                <a:sym typeface="Charlie Display"/>
              </a:defRPr>
            </a:pPr>
            <a:r>
              <a:t>Section title /</a:t>
            </a:r>
            <a:r>
              <a:rPr>
                <a:latin typeface="+mj-lt"/>
                <a:ea typeface="+mj-ea"/>
                <a:cs typeface="+mj-cs"/>
                <a:sym typeface="Charlie Display Semibold"/>
              </a:rPr>
              <a:t> Page title</a:t>
            </a:r>
          </a:p>
        </p:txBody>
      </p:sp>
      <p:sp>
        <p:nvSpPr>
          <p:cNvPr id="1424" name="Talking point…"/>
          <p:cNvSpPr/>
          <p:nvPr>
            <p:ph type="body" sz="quarter" idx="22"/>
          </p:nvPr>
        </p:nvSpPr>
        <p:spPr>
          <a:xfrm>
            <a:off x="15973121" y="3810000"/>
            <a:ext cx="6604001" cy="8637433"/>
          </a:xfrm>
          <a:prstGeom prst="roundRect">
            <a:avLst>
              <a:gd name="adj" fmla="val 398"/>
            </a:avLst>
          </a:prstGeom>
          <a:solidFill>
            <a:srgbClr val="ECEEF1"/>
          </a:solidFill>
        </p:spPr>
        <p:txBody>
          <a:bodyPr lIns="635000" tIns="635000" rIns="635000" bIns="635000" anchor="t">
            <a:noAutofit/>
          </a:bodyPr>
          <a:lstStyle/>
          <a:p>
            <a:pPr marL="0" indent="0" algn="l" defTabSz="825500">
              <a:spcBef>
                <a:spcPts val="500"/>
              </a:spcBef>
              <a:buSzTx/>
              <a:buNone/>
              <a:defRPr sz="6000">
                <a:solidFill>
                  <a:srgbClr val="253858"/>
                </a:solidFill>
                <a:latin typeface="+mj-lt"/>
                <a:ea typeface="+mj-ea"/>
                <a:cs typeface="+mj-cs"/>
                <a:sym typeface="Charlie Display Semibold"/>
              </a:defRPr>
            </a:pPr>
            <a:r>
              <a:t>Talking point</a:t>
            </a:r>
          </a:p>
          <a:p>
            <a:pPr marL="0" indent="0" algn="l"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r>
              <a:t>Have fun with it. Maybe there's a happy little Evergreen that lives here. I'm gonna start with a little Alizarin crimson and a touch of Prussian blue Get away from those little Christmas tree things we used to make in school.</a:t>
            </a:r>
          </a:p>
        </p:txBody>
      </p:sp>
      <p:sp>
        <p:nvSpPr>
          <p:cNvPr id="1425" name="Talking point…"/>
          <p:cNvSpPr/>
          <p:nvPr>
            <p:ph type="body" sz="quarter" idx="23"/>
          </p:nvPr>
        </p:nvSpPr>
        <p:spPr>
          <a:xfrm>
            <a:off x="8823021" y="3810000"/>
            <a:ext cx="6604001" cy="8637433"/>
          </a:xfrm>
          <a:prstGeom prst="roundRect">
            <a:avLst>
              <a:gd name="adj" fmla="val 398"/>
            </a:avLst>
          </a:prstGeom>
          <a:solidFill>
            <a:srgbClr val="ECEEF1"/>
          </a:solidFill>
        </p:spPr>
        <p:txBody>
          <a:bodyPr lIns="635000" tIns="635000" rIns="635000" bIns="635000" anchor="t">
            <a:noAutofit/>
          </a:bodyPr>
          <a:lstStyle/>
          <a:p>
            <a:pPr marL="0" indent="0" algn="l" defTabSz="825500">
              <a:spcBef>
                <a:spcPts val="500"/>
              </a:spcBef>
              <a:buSzTx/>
              <a:buNone/>
              <a:defRPr sz="6000">
                <a:solidFill>
                  <a:srgbClr val="253858"/>
                </a:solidFill>
                <a:latin typeface="+mj-lt"/>
                <a:ea typeface="+mj-ea"/>
                <a:cs typeface="+mj-cs"/>
                <a:sym typeface="Charlie Display Semibold"/>
              </a:defRPr>
            </a:pPr>
            <a:r>
              <a:t>Talking point</a:t>
            </a:r>
          </a:p>
          <a:p>
            <a:pPr marL="0" indent="0" algn="l"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r>
              <a:t>We don't make mistakes we just have happy little accidents. Let's do that again. Work on one thing at a time. </a:t>
            </a:r>
          </a:p>
        </p:txBody>
      </p:sp>
      <p:sp>
        <p:nvSpPr>
          <p:cNvPr id="1426" name="Talking point…"/>
          <p:cNvSpPr/>
          <p:nvPr>
            <p:ph type="body" sz="quarter" idx="24"/>
          </p:nvPr>
        </p:nvSpPr>
        <p:spPr>
          <a:xfrm>
            <a:off x="1711021" y="3810000"/>
            <a:ext cx="6604001" cy="8637433"/>
          </a:xfrm>
          <a:prstGeom prst="roundRect">
            <a:avLst>
              <a:gd name="adj" fmla="val 398"/>
            </a:avLst>
          </a:prstGeom>
          <a:solidFill>
            <a:srgbClr val="ECEEF1"/>
          </a:solidFill>
        </p:spPr>
        <p:txBody>
          <a:bodyPr lIns="635000" tIns="635000" rIns="635000" bIns="635000" anchor="t">
            <a:noAutofit/>
          </a:bodyPr>
          <a:lstStyle/>
          <a:p>
            <a:pPr marL="0" indent="0" algn="l" defTabSz="825500">
              <a:spcBef>
                <a:spcPts val="500"/>
              </a:spcBef>
              <a:buSzTx/>
              <a:buNone/>
              <a:defRPr sz="6000">
                <a:solidFill>
                  <a:srgbClr val="253858"/>
                </a:solidFill>
                <a:latin typeface="+mj-lt"/>
                <a:ea typeface="+mj-ea"/>
                <a:cs typeface="+mj-cs"/>
                <a:sym typeface="Charlie Display Semibold"/>
              </a:defRPr>
            </a:pPr>
            <a:r>
              <a:t>Talking point</a:t>
            </a:r>
          </a:p>
          <a:p>
            <a:pPr marL="0" indent="0" algn="l"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r>
              <a:t>Bob Ross ipsum. </a:t>
            </a:r>
            <a:br/>
            <a:r>
              <a:t>The shadows are just like the highlights, but we're going in the opposite direction. Put your feelings into it, your heart, it's your world. Paint anything you want on the canvas. </a:t>
            </a:r>
          </a:p>
        </p:txBody>
      </p:sp>
      <p:sp>
        <p:nvSpPr>
          <p:cNvPr id="1427"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lide Doc_Talking Points with Numbers">
    <p:bg>
      <p:bgPr>
        <a:solidFill>
          <a:srgbClr val="FFFFFF"/>
        </a:solidFill>
      </p:bgPr>
    </p:bg>
    <p:spTree>
      <p:nvGrpSpPr>
        <p:cNvPr id="1" name=""/>
        <p:cNvGrpSpPr/>
        <p:nvPr/>
      </p:nvGrpSpPr>
      <p:grpSpPr>
        <a:xfrm>
          <a:off x="0" y="0"/>
          <a:ext cx="0" cy="0"/>
          <a:chOff x="0" y="0"/>
          <a:chExt cx="0" cy="0"/>
        </a:xfrm>
      </p:grpSpPr>
      <p:sp>
        <p:nvSpPr>
          <p:cNvPr id="1434" name="1"/>
          <p:cNvSpPr/>
          <p:nvPr>
            <p:ph type="body" sz="quarter" idx="21"/>
          </p:nvPr>
        </p:nvSpPr>
        <p:spPr>
          <a:xfrm>
            <a:off x="1780871" y="3686086"/>
            <a:ext cx="609601" cy="609601"/>
          </a:xfrm>
          <a:prstGeom prst="ellipse">
            <a:avLst/>
          </a:prstGeom>
          <a:solidFill>
            <a:schemeClr val="accent1">
              <a:lumOff val="-9925"/>
            </a:schemeClr>
          </a:solidFill>
          <a:ln w="63500">
            <a:solidFill>
              <a:srgbClr val="FFFFFF"/>
            </a:solidFill>
          </a:ln>
        </p:spPr>
        <p:txBody>
          <a:bodyPr lIns="0" tIns="0" rIns="0" bIns="0">
            <a:noAutofit/>
          </a:bodyPr>
          <a:lstStyle>
            <a:lvl1pPr marL="0" indent="0" defTabSz="825500">
              <a:lnSpc>
                <a:spcPct val="110000"/>
              </a:lnSpc>
              <a:spcBef>
                <a:spcPts val="0"/>
              </a:spcBef>
              <a:buSzTx/>
              <a:buNone/>
              <a:defRPr b="1" spc="24" sz="2400">
                <a:latin typeface="Charlie Display"/>
                <a:ea typeface="Charlie Display"/>
                <a:cs typeface="Charlie Display"/>
                <a:sym typeface="Charlie Display"/>
              </a:defRPr>
            </a:lvl1pPr>
          </a:lstStyle>
          <a:p>
            <a:pPr/>
            <a:r>
              <a:t>1</a:t>
            </a:r>
          </a:p>
        </p:txBody>
      </p:sp>
      <p:sp>
        <p:nvSpPr>
          <p:cNvPr id="1435" name="2"/>
          <p:cNvSpPr/>
          <p:nvPr>
            <p:ph type="body" sz="quarter" idx="22"/>
          </p:nvPr>
        </p:nvSpPr>
        <p:spPr>
          <a:xfrm>
            <a:off x="1780871" y="6837530"/>
            <a:ext cx="609601" cy="609601"/>
          </a:xfrm>
          <a:prstGeom prst="ellipse">
            <a:avLst/>
          </a:prstGeom>
          <a:solidFill>
            <a:schemeClr val="accent1">
              <a:lumOff val="-9925"/>
            </a:schemeClr>
          </a:solidFill>
          <a:ln w="63500">
            <a:solidFill>
              <a:srgbClr val="FFFFFF"/>
            </a:solidFill>
          </a:ln>
        </p:spPr>
        <p:txBody>
          <a:bodyPr lIns="0" tIns="0" rIns="0" bIns="0">
            <a:noAutofit/>
          </a:bodyPr>
          <a:lstStyle>
            <a:lvl1pPr marL="0" indent="0" defTabSz="825500">
              <a:lnSpc>
                <a:spcPct val="110000"/>
              </a:lnSpc>
              <a:spcBef>
                <a:spcPts val="0"/>
              </a:spcBef>
              <a:buSzTx/>
              <a:buNone/>
              <a:defRPr b="1" spc="24" sz="2400">
                <a:latin typeface="Charlie Display"/>
                <a:ea typeface="Charlie Display"/>
                <a:cs typeface="Charlie Display"/>
                <a:sym typeface="Charlie Display"/>
              </a:defRPr>
            </a:lvl1pPr>
          </a:lstStyle>
          <a:p>
            <a:pPr/>
            <a:r>
              <a:t>2</a:t>
            </a:r>
          </a:p>
        </p:txBody>
      </p:sp>
      <p:sp>
        <p:nvSpPr>
          <p:cNvPr id="1436" name="3"/>
          <p:cNvSpPr/>
          <p:nvPr>
            <p:ph type="body" sz="quarter" idx="23"/>
          </p:nvPr>
        </p:nvSpPr>
        <p:spPr>
          <a:xfrm>
            <a:off x="1780871" y="9970086"/>
            <a:ext cx="609601" cy="609601"/>
          </a:xfrm>
          <a:prstGeom prst="ellipse">
            <a:avLst/>
          </a:prstGeom>
          <a:solidFill>
            <a:schemeClr val="accent1">
              <a:lumOff val="-9925"/>
            </a:schemeClr>
          </a:solidFill>
          <a:ln w="63500">
            <a:solidFill>
              <a:srgbClr val="FFFFFF"/>
            </a:solidFill>
          </a:ln>
        </p:spPr>
        <p:txBody>
          <a:bodyPr lIns="0" tIns="0" rIns="0" bIns="0">
            <a:noAutofit/>
          </a:bodyPr>
          <a:lstStyle>
            <a:lvl1pPr marL="0" indent="0" defTabSz="825500">
              <a:lnSpc>
                <a:spcPct val="110000"/>
              </a:lnSpc>
              <a:spcBef>
                <a:spcPts val="0"/>
              </a:spcBef>
              <a:buSzTx/>
              <a:buNone/>
              <a:defRPr b="1" spc="24" sz="2400">
                <a:latin typeface="Charlie Display"/>
                <a:ea typeface="Charlie Display"/>
                <a:cs typeface="Charlie Display"/>
                <a:sym typeface="Charlie Display"/>
              </a:defRPr>
            </a:lvl1pPr>
          </a:lstStyle>
          <a:p>
            <a:pPr/>
            <a:r>
              <a:t>3</a:t>
            </a:r>
          </a:p>
        </p:txBody>
      </p:sp>
      <p:sp>
        <p:nvSpPr>
          <p:cNvPr id="1437" name="Point 1…"/>
          <p:cNvSpPr/>
          <p:nvPr>
            <p:ph type="body" sz="quarter" idx="24"/>
          </p:nvPr>
        </p:nvSpPr>
        <p:spPr>
          <a:xfrm>
            <a:off x="2612192" y="3556000"/>
            <a:ext cx="17011909" cy="2573021"/>
          </a:xfrm>
          <a:prstGeom prst="rect">
            <a:avLst/>
          </a:prstGeom>
        </p:spPr>
        <p:txBody>
          <a:bodyPr anchor="t">
            <a:spAutoFit/>
          </a:bodyPr>
          <a:lstStyle/>
          <a:p>
            <a:pPr marL="0" indent="0" algn="l" defTabSz="825500">
              <a:spcBef>
                <a:spcPts val="0"/>
              </a:spcBef>
              <a:buSzTx/>
              <a:buNone/>
              <a:defRPr sz="4800">
                <a:solidFill>
                  <a:srgbClr val="253858"/>
                </a:solidFill>
                <a:latin typeface="+mj-lt"/>
                <a:ea typeface="+mj-ea"/>
                <a:cs typeface="+mj-cs"/>
                <a:sym typeface="Charlie Display Semibold"/>
              </a:defRPr>
            </a:pPr>
            <a:r>
              <a:t>Point 1</a:t>
            </a:r>
          </a:p>
          <a:p>
            <a:pPr marL="0" indent="0" algn="l"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r>
              <a:t>Bob Ross ipsum. The shadows are just like the highlights, but we're going in the opposite direction. Put your feelings into it, your heart, it's your world. Paint anything you want on the canvas. Create your own world.</a:t>
            </a:r>
          </a:p>
        </p:txBody>
      </p:sp>
      <p:sp>
        <p:nvSpPr>
          <p:cNvPr id="1438" name="Point 2…"/>
          <p:cNvSpPr/>
          <p:nvPr>
            <p:ph type="body" sz="quarter" idx="25"/>
          </p:nvPr>
        </p:nvSpPr>
        <p:spPr>
          <a:xfrm>
            <a:off x="2612192" y="6696368"/>
            <a:ext cx="17018001" cy="2573021"/>
          </a:xfrm>
          <a:prstGeom prst="rect">
            <a:avLst/>
          </a:prstGeom>
        </p:spPr>
        <p:txBody>
          <a:bodyPr anchor="t">
            <a:spAutoFit/>
          </a:bodyPr>
          <a:lstStyle/>
          <a:p>
            <a:pPr marL="0" indent="0" algn="l" defTabSz="825500">
              <a:spcBef>
                <a:spcPts val="0"/>
              </a:spcBef>
              <a:buSzTx/>
              <a:buNone/>
              <a:defRPr sz="4800">
                <a:solidFill>
                  <a:srgbClr val="253858"/>
                </a:solidFill>
                <a:latin typeface="+mj-lt"/>
                <a:ea typeface="+mj-ea"/>
                <a:cs typeface="+mj-cs"/>
                <a:sym typeface="Charlie Display Semibold"/>
              </a:defRPr>
            </a:pPr>
            <a:r>
              <a:t>Point 2</a:t>
            </a:r>
          </a:p>
          <a:p>
            <a:pPr marL="0" indent="0" algn="l"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r>
              <a:t>Bob Ross ipsum. The shadows are just like the highlights, but we're going in the opposite direction. Put your feelings into it, your heart, it's your world. Paint anything you want on the canvas. Create your own world.</a:t>
            </a:r>
          </a:p>
        </p:txBody>
      </p:sp>
      <p:sp>
        <p:nvSpPr>
          <p:cNvPr id="1439" name="Point 3…"/>
          <p:cNvSpPr/>
          <p:nvPr>
            <p:ph type="body" sz="quarter" idx="26"/>
          </p:nvPr>
        </p:nvSpPr>
        <p:spPr>
          <a:xfrm>
            <a:off x="2612192" y="9836736"/>
            <a:ext cx="17018001" cy="2573021"/>
          </a:xfrm>
          <a:prstGeom prst="rect">
            <a:avLst/>
          </a:prstGeom>
        </p:spPr>
        <p:txBody>
          <a:bodyPr anchor="t">
            <a:spAutoFit/>
          </a:bodyPr>
          <a:lstStyle/>
          <a:p>
            <a:pPr marL="0" indent="0" algn="l" defTabSz="825500">
              <a:spcBef>
                <a:spcPts val="0"/>
              </a:spcBef>
              <a:buSzTx/>
              <a:buNone/>
              <a:defRPr sz="4800">
                <a:solidFill>
                  <a:srgbClr val="253858"/>
                </a:solidFill>
                <a:latin typeface="+mj-lt"/>
                <a:ea typeface="+mj-ea"/>
                <a:cs typeface="+mj-cs"/>
                <a:sym typeface="Charlie Display Semibold"/>
              </a:defRPr>
            </a:pPr>
            <a:r>
              <a:t>Point 3</a:t>
            </a:r>
          </a:p>
          <a:p>
            <a:pPr marL="0" indent="0" algn="l"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r>
              <a:t>Bob Ross ipsum. The shadows are just like the highlights, but we're going in the opposite direction. Put your feelings into it, your heart, it's your world. Paint anything you want on the canvas. Create your own world.</a:t>
            </a:r>
          </a:p>
        </p:txBody>
      </p:sp>
      <p:sp>
        <p:nvSpPr>
          <p:cNvPr id="1440" name="Line"/>
          <p:cNvSpPr/>
          <p:nvPr/>
        </p:nvSpPr>
        <p:spPr>
          <a:xfrm>
            <a:off x="1775024" y="2544916"/>
            <a:ext cx="2541599" cy="1"/>
          </a:xfrm>
          <a:prstGeom prst="line">
            <a:avLst/>
          </a:prstGeom>
          <a:ln w="101600">
            <a:solidFill>
              <a:srgbClr val="FFA927"/>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441" name="Section title / Page title"/>
          <p:cNvSpPr/>
          <p:nvPr>
            <p:ph type="body" sz="quarter" idx="27"/>
          </p:nvPr>
        </p:nvSpPr>
        <p:spPr>
          <a:xfrm>
            <a:off x="1774411" y="1010437"/>
            <a:ext cx="6985001" cy="825501"/>
          </a:xfrm>
          <a:prstGeom prst="rect">
            <a:avLst/>
          </a:prstGeom>
        </p:spPr>
        <p:txBody>
          <a:bodyPr anchor="t">
            <a:spAutoFit/>
          </a:bodyPr>
          <a:lstStyle/>
          <a:p>
            <a:pPr marL="0" indent="0" algn="l" defTabSz="825500">
              <a:spcBef>
                <a:spcPts val="0"/>
              </a:spcBef>
              <a:buSzTx/>
              <a:buNone/>
              <a:defRPr sz="4800">
                <a:solidFill>
                  <a:srgbClr val="0747A6"/>
                </a:solidFill>
                <a:latin typeface="Charlie Display"/>
                <a:ea typeface="Charlie Display"/>
                <a:cs typeface="Charlie Display"/>
                <a:sym typeface="Charlie Display"/>
              </a:defRPr>
            </a:pPr>
            <a:r>
              <a:t>Section title /</a:t>
            </a:r>
            <a:r>
              <a:rPr>
                <a:latin typeface="+mj-lt"/>
                <a:ea typeface="+mj-ea"/>
                <a:cs typeface="+mj-cs"/>
                <a:sym typeface="Charlie Display Semibold"/>
              </a:rPr>
              <a:t> Page title</a:t>
            </a:r>
          </a:p>
        </p:txBody>
      </p:sp>
      <p:sp>
        <p:nvSpPr>
          <p:cNvPr id="1442"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Big Statement_N900">
    <p:bg>
      <p:bgPr>
        <a:solidFill>
          <a:srgbClr val="091E42"/>
        </a:solidFill>
      </p:bgPr>
    </p:bg>
    <p:spTree>
      <p:nvGrpSpPr>
        <p:cNvPr id="1" name=""/>
        <p:cNvGrpSpPr/>
        <p:nvPr/>
      </p:nvGrpSpPr>
      <p:grpSpPr>
        <a:xfrm>
          <a:off x="0" y="0"/>
          <a:ext cx="0" cy="0"/>
          <a:chOff x="0" y="0"/>
          <a:chExt cx="0" cy="0"/>
        </a:xfrm>
      </p:grpSpPr>
      <p:sp>
        <p:nvSpPr>
          <p:cNvPr id="131" name="This is a big statement slide. Use dark background for bolder points."/>
          <p:cNvSpPr/>
          <p:nvPr>
            <p:ph type="body" sz="half" idx="21"/>
          </p:nvPr>
        </p:nvSpPr>
        <p:spPr>
          <a:xfrm>
            <a:off x="1700607" y="4876800"/>
            <a:ext cx="20574001" cy="5588000"/>
          </a:xfrm>
          <a:prstGeom prst="rect">
            <a:avLst/>
          </a:prstGeom>
        </p:spPr>
        <p:txBody>
          <a:bodyPr anchor="t">
            <a:spAutoFit/>
          </a:bodyPr>
          <a:lstStyle>
            <a:lvl1pPr marL="0" indent="0" algn="l" defTabSz="825500">
              <a:spcBef>
                <a:spcPts val="0"/>
              </a:spcBef>
              <a:buSzTx/>
              <a:buNone/>
              <a:defRPr sz="12000">
                <a:latin typeface="+mj-lt"/>
                <a:ea typeface="+mj-ea"/>
                <a:cs typeface="+mj-cs"/>
                <a:sym typeface="Charlie Display Semibold"/>
              </a:defRPr>
            </a:lvl1pPr>
          </a:lstStyle>
          <a:p>
            <a:pPr/>
            <a:r>
              <a:t>This is a big statement slide. Use dark background for bolder points.</a:t>
            </a:r>
          </a:p>
        </p:txBody>
      </p:sp>
      <p:sp>
        <p:nvSpPr>
          <p:cNvPr id="132" name="Line"/>
          <p:cNvSpPr/>
          <p:nvPr/>
        </p:nvSpPr>
        <p:spPr>
          <a:xfrm>
            <a:off x="1775024" y="2544916"/>
            <a:ext cx="2541599" cy="1"/>
          </a:xfrm>
          <a:prstGeom prst="line">
            <a:avLst/>
          </a:prstGeom>
          <a:ln w="101600">
            <a:solidFill>
              <a:schemeClr val="accent2"/>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33" name="Context"/>
          <p:cNvSpPr/>
          <p:nvPr>
            <p:ph type="body" sz="quarter" idx="22"/>
          </p:nvPr>
        </p:nvSpPr>
        <p:spPr>
          <a:xfrm>
            <a:off x="1698321" y="1016396"/>
            <a:ext cx="20828001" cy="825501"/>
          </a:xfrm>
          <a:prstGeom prst="rect">
            <a:avLst/>
          </a:prstGeom>
        </p:spPr>
        <p:txBody>
          <a:bodyPr anchor="t">
            <a:spAutoFit/>
          </a:bodyPr>
          <a:lstStyle>
            <a:lvl1pPr marL="0" indent="0" algn="l" defTabSz="825500">
              <a:spcBef>
                <a:spcPts val="0"/>
              </a:spcBef>
              <a:buSzTx/>
              <a:buNone/>
              <a:defRPr cap="all" spc="384" sz="4800"/>
            </a:lvl1pPr>
          </a:lstStyle>
          <a:p>
            <a:pPr/>
            <a:r>
              <a:t>Context</a:t>
            </a:r>
          </a:p>
        </p:txBody>
      </p:sp>
      <p:sp>
        <p:nvSpPr>
          <p:cNvPr id="134"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Big Statment Only_White">
    <p:bg>
      <p:bgPr>
        <a:solidFill>
          <a:srgbClr val="FFFFFF"/>
        </a:solidFill>
      </p:bgPr>
    </p:bg>
    <p:spTree>
      <p:nvGrpSpPr>
        <p:cNvPr id="1" name=""/>
        <p:cNvGrpSpPr/>
        <p:nvPr/>
      </p:nvGrpSpPr>
      <p:grpSpPr>
        <a:xfrm>
          <a:off x="0" y="0"/>
          <a:ext cx="0" cy="0"/>
          <a:chOff x="0" y="0"/>
          <a:chExt cx="0" cy="0"/>
        </a:xfrm>
      </p:grpSpPr>
      <p:sp>
        <p:nvSpPr>
          <p:cNvPr id="141" name="This is a big statement slide. Use light background for lighter points."/>
          <p:cNvSpPr/>
          <p:nvPr>
            <p:ph type="body" sz="half" idx="21"/>
          </p:nvPr>
        </p:nvSpPr>
        <p:spPr>
          <a:xfrm>
            <a:off x="1700607" y="4064000"/>
            <a:ext cx="20574001" cy="5588000"/>
          </a:xfrm>
          <a:prstGeom prst="rect">
            <a:avLst/>
          </a:prstGeom>
        </p:spPr>
        <p:txBody>
          <a:bodyPr anchor="t">
            <a:spAutoFit/>
          </a:bodyPr>
          <a:lstStyle>
            <a:lvl1pPr marL="0" indent="0" algn="l" defTabSz="825500">
              <a:spcBef>
                <a:spcPts val="0"/>
              </a:spcBef>
              <a:buSzTx/>
              <a:buNone/>
              <a:defRPr sz="12000">
                <a:solidFill>
                  <a:srgbClr val="0747A6"/>
                </a:solidFill>
                <a:latin typeface="+mj-lt"/>
                <a:ea typeface="+mj-ea"/>
                <a:cs typeface="+mj-cs"/>
                <a:sym typeface="Charlie Display Semibold"/>
              </a:defRPr>
            </a:lvl1pPr>
          </a:lstStyle>
          <a:p>
            <a:pPr/>
            <a:r>
              <a:t>This is a big statement slide. Use light background for lighter points.</a:t>
            </a:r>
          </a:p>
        </p:txBody>
      </p:sp>
      <p:sp>
        <p:nvSpPr>
          <p:cNvPr id="142"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Big Statement Only_N900">
    <p:bg>
      <p:bgPr>
        <a:solidFill>
          <a:srgbClr val="091E42"/>
        </a:solidFill>
      </p:bgPr>
    </p:bg>
    <p:spTree>
      <p:nvGrpSpPr>
        <p:cNvPr id="1" name=""/>
        <p:cNvGrpSpPr/>
        <p:nvPr/>
      </p:nvGrpSpPr>
      <p:grpSpPr>
        <a:xfrm>
          <a:off x="0" y="0"/>
          <a:ext cx="0" cy="0"/>
          <a:chOff x="0" y="0"/>
          <a:chExt cx="0" cy="0"/>
        </a:xfrm>
      </p:grpSpPr>
      <p:sp>
        <p:nvSpPr>
          <p:cNvPr id="149" name="This is a big statement slide. Use dark background for bolder points."/>
          <p:cNvSpPr/>
          <p:nvPr>
            <p:ph type="body" sz="half" idx="21"/>
          </p:nvPr>
        </p:nvSpPr>
        <p:spPr>
          <a:xfrm>
            <a:off x="1700607" y="4064000"/>
            <a:ext cx="20574001" cy="5588000"/>
          </a:xfrm>
          <a:prstGeom prst="rect">
            <a:avLst/>
          </a:prstGeom>
        </p:spPr>
        <p:txBody>
          <a:bodyPr anchor="t">
            <a:spAutoFit/>
          </a:bodyPr>
          <a:lstStyle>
            <a:lvl1pPr marL="0" indent="0" algn="l" defTabSz="825500">
              <a:spcBef>
                <a:spcPts val="0"/>
              </a:spcBef>
              <a:buSzTx/>
              <a:buNone/>
              <a:defRPr sz="12000">
                <a:latin typeface="+mj-lt"/>
                <a:ea typeface="+mj-ea"/>
                <a:cs typeface="+mj-cs"/>
                <a:sym typeface="Charlie Display Semibold"/>
              </a:defRPr>
            </a:lvl1pPr>
          </a:lstStyle>
          <a:p>
            <a:pPr/>
            <a:r>
              <a:t>This is a big statement slide. Use dark background for bolder points.</a:t>
            </a:r>
          </a:p>
        </p:txBody>
      </p:sp>
      <p:sp>
        <p:nvSpPr>
          <p:cNvPr id="150"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Loud Headline_B500">
    <p:spTree>
      <p:nvGrpSpPr>
        <p:cNvPr id="1" name=""/>
        <p:cNvGrpSpPr/>
        <p:nvPr/>
      </p:nvGrpSpPr>
      <p:grpSpPr>
        <a:xfrm>
          <a:off x="0" y="0"/>
          <a:ext cx="0" cy="0"/>
          <a:chOff x="0" y="0"/>
          <a:chExt cx="0" cy="0"/>
        </a:xfrm>
      </p:grpSpPr>
      <p:sp>
        <p:nvSpPr>
          <p:cNvPr id="157" name="This is a big statement slide option for  extra-strong messages"/>
          <p:cNvSpPr/>
          <p:nvPr>
            <p:ph type="body" sz="half" idx="21"/>
          </p:nvPr>
        </p:nvSpPr>
        <p:spPr>
          <a:xfrm>
            <a:off x="1700607" y="1778000"/>
            <a:ext cx="20828683" cy="4856481"/>
          </a:xfrm>
          <a:prstGeom prst="rect">
            <a:avLst/>
          </a:prstGeom>
        </p:spPr>
        <p:txBody>
          <a:bodyPr anchor="t">
            <a:spAutoFit/>
          </a:bodyPr>
          <a:lstStyle/>
          <a:p>
            <a:pPr marL="0" indent="0" algn="l" defTabSz="825500">
              <a:lnSpc>
                <a:spcPct val="80000"/>
              </a:lnSpc>
              <a:spcBef>
                <a:spcPts val="0"/>
              </a:spcBef>
              <a:buSzTx/>
              <a:buNone/>
              <a:defRPr cap="all" sz="12000">
                <a:latin typeface="+mn-lt"/>
                <a:ea typeface="+mn-ea"/>
                <a:cs typeface="+mn-cs"/>
                <a:sym typeface="Charlie Display Ultra"/>
              </a:defRPr>
            </a:pPr>
            <a:r>
              <a:t>This is a big statement slide option for </a:t>
            </a:r>
            <a:br/>
            <a:r>
              <a:rPr>
                <a:solidFill>
                  <a:schemeClr val="accent4">
                    <a:satOff val="9091"/>
                    <a:lumOff val="14077"/>
                  </a:schemeClr>
                </a:solidFill>
              </a:rPr>
              <a:t>extra-strong messages</a:t>
            </a:r>
          </a:p>
        </p:txBody>
      </p:sp>
      <p:sp>
        <p:nvSpPr>
          <p:cNvPr id="158"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Loud Headline_White">
    <p:bg>
      <p:bgPr>
        <a:solidFill>
          <a:srgbClr val="FFFFFF"/>
        </a:solidFill>
      </p:bgPr>
    </p:bg>
    <p:spTree>
      <p:nvGrpSpPr>
        <p:cNvPr id="1" name=""/>
        <p:cNvGrpSpPr/>
        <p:nvPr/>
      </p:nvGrpSpPr>
      <p:grpSpPr>
        <a:xfrm>
          <a:off x="0" y="0"/>
          <a:ext cx="0" cy="0"/>
          <a:chOff x="0" y="0"/>
          <a:chExt cx="0" cy="0"/>
        </a:xfrm>
      </p:grpSpPr>
      <p:sp>
        <p:nvSpPr>
          <p:cNvPr id="165" name="There’s a few different color options to work with for emphasis"/>
          <p:cNvSpPr/>
          <p:nvPr>
            <p:ph type="body" sz="half" idx="21"/>
          </p:nvPr>
        </p:nvSpPr>
        <p:spPr>
          <a:xfrm>
            <a:off x="1700607" y="1778000"/>
            <a:ext cx="20828683" cy="4856481"/>
          </a:xfrm>
          <a:prstGeom prst="rect">
            <a:avLst/>
          </a:prstGeom>
        </p:spPr>
        <p:txBody>
          <a:bodyPr anchor="t">
            <a:spAutoFit/>
          </a:bodyPr>
          <a:lstStyle/>
          <a:p>
            <a:pPr marL="0" indent="0" algn="l" defTabSz="825500">
              <a:lnSpc>
                <a:spcPct val="80000"/>
              </a:lnSpc>
              <a:spcBef>
                <a:spcPts val="0"/>
              </a:spcBef>
              <a:buSzTx/>
              <a:buNone/>
              <a:defRPr cap="all" sz="12000">
                <a:solidFill>
                  <a:srgbClr val="0747A6"/>
                </a:solidFill>
                <a:latin typeface="+mn-lt"/>
                <a:ea typeface="+mn-ea"/>
                <a:cs typeface="+mn-cs"/>
                <a:sym typeface="Charlie Display Ultra"/>
              </a:defRPr>
            </a:pPr>
            <a:r>
              <a:t>There’s a few different </a:t>
            </a:r>
            <a:r>
              <a:rPr>
                <a:solidFill>
                  <a:schemeClr val="accent3"/>
                </a:solidFill>
              </a:rPr>
              <a:t>color options</a:t>
            </a:r>
            <a:r>
              <a:t> to work with for emphasis</a:t>
            </a:r>
          </a:p>
        </p:txBody>
      </p:sp>
      <p:sp>
        <p:nvSpPr>
          <p:cNvPr id="166"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Loud Headline_N900">
    <p:bg>
      <p:bgPr>
        <a:solidFill>
          <a:srgbClr val="091E42"/>
        </a:solidFill>
      </p:bgPr>
    </p:bg>
    <p:spTree>
      <p:nvGrpSpPr>
        <p:cNvPr id="1" name=""/>
        <p:cNvGrpSpPr/>
        <p:nvPr/>
      </p:nvGrpSpPr>
      <p:grpSpPr>
        <a:xfrm>
          <a:off x="0" y="0"/>
          <a:ext cx="0" cy="0"/>
          <a:chOff x="0" y="0"/>
          <a:chExt cx="0" cy="0"/>
        </a:xfrm>
      </p:grpSpPr>
      <p:sp>
        <p:nvSpPr>
          <p:cNvPr id="173" name="Use these sparingly.…"/>
          <p:cNvSpPr/>
          <p:nvPr>
            <p:ph type="body" sz="half" idx="21"/>
          </p:nvPr>
        </p:nvSpPr>
        <p:spPr>
          <a:xfrm>
            <a:off x="1700607" y="1778000"/>
            <a:ext cx="20828683" cy="4856481"/>
          </a:xfrm>
          <a:prstGeom prst="rect">
            <a:avLst/>
          </a:prstGeom>
        </p:spPr>
        <p:txBody>
          <a:bodyPr anchor="t">
            <a:spAutoFit/>
          </a:bodyPr>
          <a:lstStyle/>
          <a:p>
            <a:pPr marL="0" indent="0" algn="l" defTabSz="825500">
              <a:lnSpc>
                <a:spcPct val="80000"/>
              </a:lnSpc>
              <a:spcBef>
                <a:spcPts val="0"/>
              </a:spcBef>
              <a:buSzTx/>
              <a:buNone/>
              <a:defRPr cap="all" sz="12000">
                <a:solidFill>
                  <a:schemeClr val="accent2">
                    <a:hueOff val="-77700"/>
                    <a:lumOff val="2357"/>
                  </a:schemeClr>
                </a:solidFill>
                <a:latin typeface="+mn-lt"/>
                <a:ea typeface="+mn-ea"/>
                <a:cs typeface="+mn-cs"/>
                <a:sym typeface="Charlie Display Ultra"/>
              </a:defRPr>
            </a:pPr>
            <a:r>
              <a:t>Use these sparingly.</a:t>
            </a:r>
          </a:p>
          <a:p>
            <a:pPr marL="0" indent="0" algn="l" defTabSz="825500">
              <a:lnSpc>
                <a:spcPct val="80000"/>
              </a:lnSpc>
              <a:spcBef>
                <a:spcPts val="0"/>
              </a:spcBef>
              <a:buSzTx/>
              <a:buNone/>
              <a:defRPr cap="all" sz="12000">
                <a:latin typeface="+mn-lt"/>
                <a:ea typeface="+mn-ea"/>
                <a:cs typeface="+mn-cs"/>
                <a:sym typeface="Charlie Display Ultra"/>
              </a:defRPr>
            </a:pPr>
            <a:r>
              <a:t>And consistently within a communication piece.</a:t>
            </a:r>
          </a:p>
        </p:txBody>
      </p:sp>
      <p:sp>
        <p:nvSpPr>
          <p:cNvPr id="174"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Loud Headline_N900_2">
    <p:bg>
      <p:bgPr>
        <a:solidFill>
          <a:srgbClr val="091E42"/>
        </a:solidFill>
      </p:bgPr>
    </p:bg>
    <p:spTree>
      <p:nvGrpSpPr>
        <p:cNvPr id="1" name=""/>
        <p:cNvGrpSpPr/>
        <p:nvPr/>
      </p:nvGrpSpPr>
      <p:grpSpPr>
        <a:xfrm>
          <a:off x="0" y="0"/>
          <a:ext cx="0" cy="0"/>
          <a:chOff x="0" y="0"/>
          <a:chExt cx="0" cy="0"/>
        </a:xfrm>
      </p:grpSpPr>
      <p:sp>
        <p:nvSpPr>
          <p:cNvPr id="181" name="Use these sparingly.…"/>
          <p:cNvSpPr/>
          <p:nvPr>
            <p:ph type="body" sz="half" idx="21"/>
          </p:nvPr>
        </p:nvSpPr>
        <p:spPr>
          <a:xfrm>
            <a:off x="1700607" y="1778000"/>
            <a:ext cx="20828683" cy="4856481"/>
          </a:xfrm>
          <a:prstGeom prst="rect">
            <a:avLst/>
          </a:prstGeom>
        </p:spPr>
        <p:txBody>
          <a:bodyPr anchor="t">
            <a:spAutoFit/>
          </a:bodyPr>
          <a:lstStyle/>
          <a:p>
            <a:pPr marL="0" indent="0" algn="l" defTabSz="825500">
              <a:lnSpc>
                <a:spcPct val="80000"/>
              </a:lnSpc>
              <a:spcBef>
                <a:spcPts val="0"/>
              </a:spcBef>
              <a:buSzTx/>
              <a:buNone/>
              <a:defRPr cap="all" sz="12000">
                <a:latin typeface="+mn-lt"/>
                <a:ea typeface="+mn-ea"/>
                <a:cs typeface="+mn-cs"/>
                <a:sym typeface="Charlie Display Ultra"/>
              </a:defRPr>
            </a:pPr>
            <a:r>
              <a:t>Use these sparingly.</a:t>
            </a:r>
          </a:p>
          <a:p>
            <a:pPr marL="0" indent="0" algn="l" defTabSz="825500">
              <a:lnSpc>
                <a:spcPct val="80000"/>
              </a:lnSpc>
              <a:spcBef>
                <a:spcPts val="0"/>
              </a:spcBef>
              <a:buSzTx/>
              <a:buNone/>
              <a:defRPr cap="all" sz="12000">
                <a:solidFill>
                  <a:schemeClr val="accent5">
                    <a:hueOff val="79125"/>
                    <a:lumOff val="13057"/>
                  </a:schemeClr>
                </a:solidFill>
                <a:latin typeface="+mn-lt"/>
                <a:ea typeface="+mn-ea"/>
                <a:cs typeface="+mn-cs"/>
                <a:sym typeface="Charlie Display Ultra"/>
              </a:defRPr>
            </a:pPr>
            <a:r>
              <a:t>And consistently within a communication piece.</a:t>
            </a:r>
          </a:p>
        </p:txBody>
      </p:sp>
      <p:sp>
        <p:nvSpPr>
          <p:cNvPr id="182"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ourced Point_White">
    <p:bg>
      <p:bgPr>
        <a:solidFill>
          <a:srgbClr val="FFFFFF"/>
        </a:solidFill>
      </p:bgPr>
    </p:bg>
    <p:spTree>
      <p:nvGrpSpPr>
        <p:cNvPr id="1" name=""/>
        <p:cNvGrpSpPr/>
        <p:nvPr/>
      </p:nvGrpSpPr>
      <p:grpSpPr>
        <a:xfrm>
          <a:off x="0" y="0"/>
          <a:ext cx="0" cy="0"/>
          <a:chOff x="0" y="0"/>
          <a:chExt cx="0" cy="0"/>
        </a:xfrm>
      </p:grpSpPr>
      <p:sp>
        <p:nvSpPr>
          <p:cNvPr id="189" name="Source Book, Source Author, Other Relevant Info"/>
          <p:cNvSpPr/>
          <p:nvPr>
            <p:ph type="body" sz="quarter" idx="21"/>
          </p:nvPr>
        </p:nvSpPr>
        <p:spPr>
          <a:xfrm>
            <a:off x="1701800" y="11807751"/>
            <a:ext cx="20828000" cy="825501"/>
          </a:xfrm>
          <a:prstGeom prst="rect">
            <a:avLst/>
          </a:prstGeom>
        </p:spPr>
        <p:txBody>
          <a:bodyPr anchor="t">
            <a:spAutoFit/>
          </a:bodyPr>
          <a:lstStyle>
            <a:lvl1pPr marL="0" indent="0" algn="l" defTabSz="825500">
              <a:spcBef>
                <a:spcPts val="0"/>
              </a:spcBef>
              <a:buSzTx/>
              <a:buNone/>
              <a:defRPr sz="4800">
                <a:solidFill>
                  <a:srgbClr val="0747A6"/>
                </a:solidFill>
                <a:latin typeface="Charlie Display"/>
                <a:ea typeface="Charlie Display"/>
                <a:cs typeface="Charlie Display"/>
                <a:sym typeface="Charlie Display"/>
              </a:defRPr>
            </a:lvl1pPr>
          </a:lstStyle>
          <a:p>
            <a:pPr/>
            <a:r>
              <a:t>Source Book, Source Author, Other Relevant Info</a:t>
            </a:r>
          </a:p>
        </p:txBody>
      </p:sp>
      <p:sp>
        <p:nvSpPr>
          <p:cNvPr id="190" name="This is a reference point slide. Likely will be from a site, book, talk, etc."/>
          <p:cNvSpPr/>
          <p:nvPr>
            <p:ph type="body" sz="half" idx="22"/>
          </p:nvPr>
        </p:nvSpPr>
        <p:spPr>
          <a:xfrm>
            <a:off x="1701800" y="1773745"/>
            <a:ext cx="20830385" cy="5588001"/>
          </a:xfrm>
          <a:prstGeom prst="rect">
            <a:avLst/>
          </a:prstGeom>
        </p:spPr>
        <p:txBody>
          <a:bodyPr anchor="t">
            <a:spAutoFit/>
          </a:bodyPr>
          <a:lstStyle>
            <a:lvl1pPr marL="0" indent="0" algn="l" defTabSz="825500">
              <a:spcBef>
                <a:spcPts val="0"/>
              </a:spcBef>
              <a:buSzTx/>
              <a:buNone/>
              <a:defRPr sz="12000">
                <a:solidFill>
                  <a:srgbClr val="0747A6"/>
                </a:solidFill>
                <a:latin typeface="+mj-lt"/>
                <a:ea typeface="+mj-ea"/>
                <a:cs typeface="+mj-cs"/>
                <a:sym typeface="Charlie Display Semibold"/>
              </a:defRPr>
            </a:lvl1pPr>
          </a:lstStyle>
          <a:p>
            <a:pPr/>
            <a:r>
              <a:t>This is a reference point slide. Likely will be from a site, book, talk, etc.</a:t>
            </a:r>
          </a:p>
        </p:txBody>
      </p:sp>
      <p:sp>
        <p:nvSpPr>
          <p:cNvPr id="191" name="Line"/>
          <p:cNvSpPr/>
          <p:nvPr/>
        </p:nvSpPr>
        <p:spPr>
          <a:xfrm>
            <a:off x="1775024" y="11261651"/>
            <a:ext cx="2541599" cy="1"/>
          </a:xfrm>
          <a:prstGeom prst="line">
            <a:avLst/>
          </a:prstGeom>
          <a:ln w="101600">
            <a:solidFill>
              <a:schemeClr val="accent3"/>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92"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Blank_White">
    <p:bg>
      <p:bgPr>
        <a:solidFill>
          <a:srgbClr val="FFFFFF"/>
        </a:solidFill>
      </p:bgPr>
    </p:bg>
    <p:spTree>
      <p:nvGrpSpPr>
        <p:cNvPr id="1" name=""/>
        <p:cNvGrpSpPr/>
        <p:nvPr/>
      </p:nvGrpSpPr>
      <p:grpSpPr>
        <a:xfrm>
          <a:off x="0" y="0"/>
          <a:ext cx="0" cy="0"/>
          <a:chOff x="0" y="0"/>
          <a:chExt cx="0" cy="0"/>
        </a:xfrm>
      </p:grpSpPr>
      <p:sp>
        <p:nvSpPr>
          <p:cNvPr id="19"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ourced Point_N900">
    <p:bg>
      <p:bgPr>
        <a:solidFill>
          <a:srgbClr val="091E42"/>
        </a:solidFill>
      </p:bgPr>
    </p:bg>
    <p:spTree>
      <p:nvGrpSpPr>
        <p:cNvPr id="1" name=""/>
        <p:cNvGrpSpPr/>
        <p:nvPr/>
      </p:nvGrpSpPr>
      <p:grpSpPr>
        <a:xfrm>
          <a:off x="0" y="0"/>
          <a:ext cx="0" cy="0"/>
          <a:chOff x="0" y="0"/>
          <a:chExt cx="0" cy="0"/>
        </a:xfrm>
      </p:grpSpPr>
      <p:sp>
        <p:nvSpPr>
          <p:cNvPr id="199" name="This is a reference point slide. Likely will be from a site, book, talk, etc."/>
          <p:cNvSpPr/>
          <p:nvPr>
            <p:ph type="body" sz="half" idx="21"/>
          </p:nvPr>
        </p:nvSpPr>
        <p:spPr>
          <a:xfrm>
            <a:off x="1701800" y="1778000"/>
            <a:ext cx="20830385" cy="5588000"/>
          </a:xfrm>
          <a:prstGeom prst="rect">
            <a:avLst/>
          </a:prstGeom>
        </p:spPr>
        <p:txBody>
          <a:bodyPr anchor="t">
            <a:spAutoFit/>
          </a:bodyPr>
          <a:lstStyle>
            <a:lvl1pPr marL="0" indent="0" algn="l" defTabSz="825500">
              <a:spcBef>
                <a:spcPts val="0"/>
              </a:spcBef>
              <a:buSzTx/>
              <a:buNone/>
              <a:defRPr sz="12000">
                <a:latin typeface="+mj-lt"/>
                <a:ea typeface="+mj-ea"/>
                <a:cs typeface="+mj-cs"/>
                <a:sym typeface="Charlie Display Semibold"/>
              </a:defRPr>
            </a:lvl1pPr>
          </a:lstStyle>
          <a:p>
            <a:pPr/>
            <a:r>
              <a:t>This is a reference point slide. Likely will be from a site, book, talk, etc.</a:t>
            </a:r>
          </a:p>
        </p:txBody>
      </p:sp>
      <p:sp>
        <p:nvSpPr>
          <p:cNvPr id="200" name="Line"/>
          <p:cNvSpPr/>
          <p:nvPr/>
        </p:nvSpPr>
        <p:spPr>
          <a:xfrm>
            <a:off x="1775024" y="11261651"/>
            <a:ext cx="2541599" cy="1"/>
          </a:xfrm>
          <a:prstGeom prst="line">
            <a:avLst/>
          </a:prstGeom>
          <a:ln w="101600">
            <a:solidFill>
              <a:schemeClr val="accent2"/>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201" name="Source Book, Source Author, Other Relevant Info"/>
          <p:cNvSpPr/>
          <p:nvPr>
            <p:ph type="body" sz="quarter" idx="22"/>
          </p:nvPr>
        </p:nvSpPr>
        <p:spPr>
          <a:xfrm>
            <a:off x="1774411" y="11806039"/>
            <a:ext cx="20828001" cy="825501"/>
          </a:xfrm>
          <a:prstGeom prst="rect">
            <a:avLst/>
          </a:prstGeom>
        </p:spPr>
        <p:txBody>
          <a:bodyPr anchor="t">
            <a:spAutoFit/>
          </a:bodyPr>
          <a:lstStyle>
            <a:lvl1pPr marL="0" indent="0" algn="l" defTabSz="825500">
              <a:lnSpc>
                <a:spcPct val="110000"/>
              </a:lnSpc>
              <a:spcBef>
                <a:spcPts val="0"/>
              </a:spcBef>
              <a:buSzTx/>
              <a:buNone/>
              <a:defRPr sz="4800">
                <a:latin typeface="Charlie Display"/>
                <a:ea typeface="Charlie Display"/>
                <a:cs typeface="Charlie Display"/>
                <a:sym typeface="Charlie Display"/>
              </a:defRPr>
            </a:lvl1pPr>
          </a:lstStyle>
          <a:p>
            <a:pPr/>
            <a:r>
              <a:t>Source Book, Source Author, Other Relevant Info</a:t>
            </a:r>
          </a:p>
        </p:txBody>
      </p:sp>
      <p:sp>
        <p:nvSpPr>
          <p:cNvPr id="202"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Quote_White">
    <p:bg>
      <p:bgPr>
        <a:solidFill>
          <a:srgbClr val="FFFFFF"/>
        </a:solidFill>
      </p:bgPr>
    </p:bg>
    <p:spTree>
      <p:nvGrpSpPr>
        <p:cNvPr id="1" name=""/>
        <p:cNvGrpSpPr/>
        <p:nvPr/>
      </p:nvGrpSpPr>
      <p:grpSpPr>
        <a:xfrm>
          <a:off x="0" y="0"/>
          <a:ext cx="0" cy="0"/>
          <a:chOff x="0" y="0"/>
          <a:chExt cx="0" cy="0"/>
        </a:xfrm>
      </p:grpSpPr>
      <p:sp>
        <p:nvSpPr>
          <p:cNvPr id="209" name="This is a quote slide. Keep it tweetable."/>
          <p:cNvSpPr/>
          <p:nvPr>
            <p:ph type="body" sz="half" idx="21"/>
          </p:nvPr>
        </p:nvSpPr>
        <p:spPr>
          <a:xfrm>
            <a:off x="1705656" y="3047385"/>
            <a:ext cx="20132698" cy="3759201"/>
          </a:xfrm>
          <a:prstGeom prst="rect">
            <a:avLst/>
          </a:prstGeom>
        </p:spPr>
        <p:txBody>
          <a:bodyPr anchor="t">
            <a:spAutoFit/>
          </a:bodyPr>
          <a:lstStyle/>
          <a:p>
            <a:pPr marL="0" indent="0" algn="l" defTabSz="825500">
              <a:spcBef>
                <a:spcPts val="0"/>
              </a:spcBef>
              <a:buSzTx/>
              <a:buNone/>
              <a:defRPr sz="12000">
                <a:solidFill>
                  <a:srgbClr val="0747A6"/>
                </a:solidFill>
                <a:latin typeface="+mj-lt"/>
                <a:ea typeface="+mj-ea"/>
                <a:cs typeface="+mj-cs"/>
                <a:sym typeface="Charlie Display Semibold"/>
              </a:defRPr>
            </a:pPr>
            <a:r>
              <a:t>This is a quote slide.</a:t>
            </a:r>
            <a:br/>
            <a:r>
              <a:t>Keep it tweetable.</a:t>
            </a:r>
          </a:p>
        </p:txBody>
      </p:sp>
      <p:sp>
        <p:nvSpPr>
          <p:cNvPr id="210" name="Author"/>
          <p:cNvSpPr/>
          <p:nvPr>
            <p:ph type="body" sz="quarter" idx="22"/>
          </p:nvPr>
        </p:nvSpPr>
        <p:spPr>
          <a:xfrm>
            <a:off x="1701800" y="11807751"/>
            <a:ext cx="20828000" cy="825501"/>
          </a:xfrm>
          <a:prstGeom prst="rect">
            <a:avLst/>
          </a:prstGeom>
        </p:spPr>
        <p:txBody>
          <a:bodyPr anchor="t">
            <a:spAutoFit/>
          </a:bodyPr>
          <a:lstStyle>
            <a:lvl1pPr marL="0" indent="0" algn="l" defTabSz="825500">
              <a:spcBef>
                <a:spcPts val="0"/>
              </a:spcBef>
              <a:buSzTx/>
              <a:buNone/>
              <a:defRPr cap="all" spc="384" sz="4800">
                <a:solidFill>
                  <a:srgbClr val="0747A6"/>
                </a:solidFill>
              </a:defRPr>
            </a:lvl1pPr>
          </a:lstStyle>
          <a:p>
            <a:pPr/>
            <a:r>
              <a:t>Author</a:t>
            </a:r>
          </a:p>
        </p:txBody>
      </p:sp>
      <p:sp>
        <p:nvSpPr>
          <p:cNvPr id="211" name="Line"/>
          <p:cNvSpPr/>
          <p:nvPr/>
        </p:nvSpPr>
        <p:spPr>
          <a:xfrm>
            <a:off x="1775024" y="11261651"/>
            <a:ext cx="2541599" cy="1"/>
          </a:xfrm>
          <a:prstGeom prst="line">
            <a:avLst/>
          </a:prstGeom>
          <a:ln w="101600">
            <a:solidFill>
              <a:schemeClr val="accent3"/>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pic>
        <p:nvPicPr>
          <p:cNvPr id="212" name="Image" descr="Image"/>
          <p:cNvPicPr>
            <a:picLocks noChangeAspect="1"/>
          </p:cNvPicPr>
          <p:nvPr/>
        </p:nvPicPr>
        <p:blipFill>
          <a:blip r:embed="rId2">
            <a:extLst/>
          </a:blip>
          <a:stretch>
            <a:fillRect/>
          </a:stretch>
        </p:blipFill>
        <p:spPr>
          <a:xfrm>
            <a:off x="1775024" y="942859"/>
            <a:ext cx="1828801" cy="1450428"/>
          </a:xfrm>
          <a:prstGeom prst="rect">
            <a:avLst/>
          </a:prstGeom>
          <a:ln w="12700">
            <a:miter lim="400000"/>
          </a:ln>
        </p:spPr>
      </p:pic>
      <p:sp>
        <p:nvSpPr>
          <p:cNvPr id="213"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Quote_N900">
    <p:bg>
      <p:bgPr>
        <a:solidFill>
          <a:srgbClr val="091E42"/>
        </a:solidFill>
      </p:bgPr>
    </p:bg>
    <p:spTree>
      <p:nvGrpSpPr>
        <p:cNvPr id="1" name=""/>
        <p:cNvGrpSpPr/>
        <p:nvPr/>
      </p:nvGrpSpPr>
      <p:grpSpPr>
        <a:xfrm>
          <a:off x="0" y="0"/>
          <a:ext cx="0" cy="0"/>
          <a:chOff x="0" y="0"/>
          <a:chExt cx="0" cy="0"/>
        </a:xfrm>
      </p:grpSpPr>
      <p:sp>
        <p:nvSpPr>
          <p:cNvPr id="220" name="If you can’t explain it simply, you don’t understand it well enough."/>
          <p:cNvSpPr/>
          <p:nvPr>
            <p:ph type="body" sz="half" idx="21"/>
          </p:nvPr>
        </p:nvSpPr>
        <p:spPr>
          <a:xfrm>
            <a:off x="1705656" y="3047385"/>
            <a:ext cx="17918859" cy="5588001"/>
          </a:xfrm>
          <a:prstGeom prst="rect">
            <a:avLst/>
          </a:prstGeom>
        </p:spPr>
        <p:txBody>
          <a:bodyPr anchor="t">
            <a:spAutoFit/>
          </a:bodyPr>
          <a:lstStyle>
            <a:lvl1pPr marL="0" indent="0" algn="l" defTabSz="825500">
              <a:spcBef>
                <a:spcPts val="0"/>
              </a:spcBef>
              <a:buSzTx/>
              <a:buNone/>
              <a:defRPr sz="12000">
                <a:latin typeface="+mj-lt"/>
                <a:ea typeface="+mj-ea"/>
                <a:cs typeface="+mj-cs"/>
                <a:sym typeface="Charlie Display Semibold"/>
              </a:defRPr>
            </a:lvl1pPr>
          </a:lstStyle>
          <a:p>
            <a:pPr/>
            <a:r>
              <a:t>If you can’t explain it simply, you don’t understand it well enough.</a:t>
            </a:r>
          </a:p>
        </p:txBody>
      </p:sp>
      <p:sp>
        <p:nvSpPr>
          <p:cNvPr id="221" name="Albert Einstein"/>
          <p:cNvSpPr/>
          <p:nvPr>
            <p:ph type="body" sz="quarter" idx="22"/>
          </p:nvPr>
        </p:nvSpPr>
        <p:spPr>
          <a:xfrm>
            <a:off x="1701800" y="11807751"/>
            <a:ext cx="20828000" cy="825501"/>
          </a:xfrm>
          <a:prstGeom prst="rect">
            <a:avLst/>
          </a:prstGeom>
        </p:spPr>
        <p:txBody>
          <a:bodyPr anchor="t">
            <a:spAutoFit/>
          </a:bodyPr>
          <a:lstStyle>
            <a:lvl1pPr marL="0" indent="0" algn="l" defTabSz="825500">
              <a:spcBef>
                <a:spcPts val="0"/>
              </a:spcBef>
              <a:buSzTx/>
              <a:buNone/>
              <a:defRPr cap="all" spc="384" sz="4800"/>
            </a:lvl1pPr>
          </a:lstStyle>
          <a:p>
            <a:pPr/>
            <a:r>
              <a:t>Albert Einstein</a:t>
            </a:r>
          </a:p>
        </p:txBody>
      </p:sp>
      <p:sp>
        <p:nvSpPr>
          <p:cNvPr id="222" name="Line"/>
          <p:cNvSpPr/>
          <p:nvPr/>
        </p:nvSpPr>
        <p:spPr>
          <a:xfrm>
            <a:off x="1775024" y="11261651"/>
            <a:ext cx="2541599" cy="1"/>
          </a:xfrm>
          <a:prstGeom prst="line">
            <a:avLst/>
          </a:prstGeom>
          <a:ln w="101600">
            <a:solidFill>
              <a:schemeClr val="accent2"/>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pic>
        <p:nvPicPr>
          <p:cNvPr id="223" name="Image" descr="Image"/>
          <p:cNvPicPr>
            <a:picLocks noChangeAspect="1"/>
          </p:cNvPicPr>
          <p:nvPr/>
        </p:nvPicPr>
        <p:blipFill>
          <a:blip r:embed="rId2">
            <a:extLst/>
          </a:blip>
          <a:stretch>
            <a:fillRect/>
          </a:stretch>
        </p:blipFill>
        <p:spPr>
          <a:xfrm>
            <a:off x="1775024" y="933997"/>
            <a:ext cx="1828801" cy="1450428"/>
          </a:xfrm>
          <a:prstGeom prst="rect">
            <a:avLst/>
          </a:prstGeom>
          <a:ln w="12700">
            <a:miter lim="400000"/>
          </a:ln>
        </p:spPr>
      </p:pic>
      <p:sp>
        <p:nvSpPr>
          <p:cNvPr id="224"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wo Sides">
    <p:bg>
      <p:bgPr>
        <a:solidFill>
          <a:srgbClr val="091E42"/>
        </a:solidFill>
      </p:bgPr>
    </p:bg>
    <p:spTree>
      <p:nvGrpSpPr>
        <p:cNvPr id="1" name=""/>
        <p:cNvGrpSpPr/>
        <p:nvPr/>
      </p:nvGrpSpPr>
      <p:grpSpPr>
        <a:xfrm>
          <a:off x="0" y="0"/>
          <a:ext cx="0" cy="0"/>
          <a:chOff x="0" y="0"/>
          <a:chExt cx="0" cy="0"/>
        </a:xfrm>
      </p:grpSpPr>
      <p:sp>
        <p:nvSpPr>
          <p:cNvPr id="231" name="Rectangle"/>
          <p:cNvSpPr/>
          <p:nvPr/>
        </p:nvSpPr>
        <p:spPr>
          <a:xfrm>
            <a:off x="0" y="0"/>
            <a:ext cx="12192001" cy="13716001"/>
          </a:xfrm>
          <a:prstGeom prst="rect">
            <a:avLst/>
          </a:prstGeom>
          <a:solidFill>
            <a:srgbClr val="FFFFFF"/>
          </a:solidFill>
          <a:ln w="12700">
            <a:miter lim="400000"/>
          </a:ln>
        </p:spPr>
        <p:txBody>
          <a:bodyPr lIns="50800" tIns="50800" rIns="50800" bIns="50800" anchor="ctr"/>
          <a:lstStyle/>
          <a:p>
            <a:pPr>
              <a:defRPr spc="36" sz="3600"/>
            </a:pPr>
          </a:p>
        </p:txBody>
      </p:sp>
      <p:sp>
        <p:nvSpPr>
          <p:cNvPr id="232" name="Can be used as pro/con, hypothesis/finding, etc."/>
          <p:cNvSpPr/>
          <p:nvPr>
            <p:ph type="body" sz="half" idx="21"/>
          </p:nvPr>
        </p:nvSpPr>
        <p:spPr>
          <a:xfrm>
            <a:off x="13716000" y="3519884"/>
            <a:ext cx="9144000" cy="7458076"/>
          </a:xfrm>
          <a:prstGeom prst="rect">
            <a:avLst/>
          </a:prstGeom>
        </p:spPr>
        <p:txBody>
          <a:bodyPr lIns="71437" tIns="71437" rIns="71437" bIns="71437" anchor="t">
            <a:spAutoFit/>
          </a:bodyPr>
          <a:lstStyle>
            <a:lvl1pPr marL="0" indent="0" defTabSz="825500">
              <a:spcBef>
                <a:spcPts val="0"/>
              </a:spcBef>
              <a:buSzTx/>
              <a:buNone/>
              <a:defRPr sz="12000">
                <a:latin typeface="+mj-lt"/>
                <a:ea typeface="+mj-ea"/>
                <a:cs typeface="+mj-cs"/>
                <a:sym typeface="Charlie Display Semibold"/>
              </a:defRPr>
            </a:lvl1pPr>
          </a:lstStyle>
          <a:p>
            <a:pPr/>
            <a:r>
              <a:t>Can be used as pro/con, hypothesis/finding, etc.</a:t>
            </a:r>
          </a:p>
        </p:txBody>
      </p:sp>
      <p:sp>
        <p:nvSpPr>
          <p:cNvPr id="233" name="Use when explaining two sides  of a point."/>
          <p:cNvSpPr/>
          <p:nvPr>
            <p:ph type="body" sz="half" idx="22"/>
          </p:nvPr>
        </p:nvSpPr>
        <p:spPr>
          <a:xfrm>
            <a:off x="1524000" y="3519884"/>
            <a:ext cx="9144001" cy="7458076"/>
          </a:xfrm>
          <a:prstGeom prst="rect">
            <a:avLst/>
          </a:prstGeom>
        </p:spPr>
        <p:txBody>
          <a:bodyPr lIns="71437" tIns="71437" rIns="71437" bIns="71437" anchor="t">
            <a:spAutoFit/>
          </a:bodyPr>
          <a:lstStyle/>
          <a:p>
            <a:pPr marL="0" indent="0" defTabSz="825500">
              <a:spcBef>
                <a:spcPts val="0"/>
              </a:spcBef>
              <a:buSzTx/>
              <a:buNone/>
              <a:defRPr sz="12000">
                <a:solidFill>
                  <a:srgbClr val="0747A6"/>
                </a:solidFill>
                <a:latin typeface="+mj-lt"/>
                <a:ea typeface="+mj-ea"/>
                <a:cs typeface="+mj-cs"/>
                <a:sym typeface="Charlie Display Semibold"/>
              </a:defRPr>
            </a:pPr>
            <a:r>
              <a:t>Use when explaining two sides </a:t>
            </a:r>
            <a:br/>
            <a:r>
              <a:t>of a point.</a:t>
            </a:r>
          </a:p>
        </p:txBody>
      </p:sp>
      <p:sp>
        <p:nvSpPr>
          <p:cNvPr id="234" name="one side"/>
          <p:cNvSpPr/>
          <p:nvPr>
            <p:ph type="body" sz="quarter" idx="23"/>
          </p:nvPr>
        </p:nvSpPr>
        <p:spPr>
          <a:xfrm>
            <a:off x="3238500" y="1016396"/>
            <a:ext cx="5715001" cy="825501"/>
          </a:xfrm>
          <a:prstGeom prst="rect">
            <a:avLst/>
          </a:prstGeom>
        </p:spPr>
        <p:txBody>
          <a:bodyPr anchor="t">
            <a:spAutoFit/>
          </a:bodyPr>
          <a:lstStyle>
            <a:lvl1pPr marL="0" indent="0" defTabSz="825500">
              <a:spcBef>
                <a:spcPts val="0"/>
              </a:spcBef>
              <a:buSzTx/>
              <a:buNone/>
              <a:defRPr cap="all" spc="384" sz="4800">
                <a:solidFill>
                  <a:srgbClr val="0747A6"/>
                </a:solidFill>
              </a:defRPr>
            </a:lvl1pPr>
          </a:lstStyle>
          <a:p>
            <a:pPr/>
            <a:r>
              <a:t>one side</a:t>
            </a:r>
          </a:p>
        </p:txBody>
      </p:sp>
      <p:sp>
        <p:nvSpPr>
          <p:cNvPr id="235" name="Line"/>
          <p:cNvSpPr/>
          <p:nvPr/>
        </p:nvSpPr>
        <p:spPr>
          <a:xfrm>
            <a:off x="4825200" y="2544916"/>
            <a:ext cx="2541600" cy="1"/>
          </a:xfrm>
          <a:prstGeom prst="line">
            <a:avLst/>
          </a:prstGeom>
          <a:ln w="101600">
            <a:solidFill>
              <a:schemeClr val="accent3"/>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236" name="the other side"/>
          <p:cNvSpPr/>
          <p:nvPr>
            <p:ph type="body" sz="quarter" idx="24"/>
          </p:nvPr>
        </p:nvSpPr>
        <p:spPr>
          <a:xfrm>
            <a:off x="15430500" y="1016396"/>
            <a:ext cx="5715000" cy="825501"/>
          </a:xfrm>
          <a:prstGeom prst="rect">
            <a:avLst/>
          </a:prstGeom>
        </p:spPr>
        <p:txBody>
          <a:bodyPr anchor="t">
            <a:spAutoFit/>
          </a:bodyPr>
          <a:lstStyle>
            <a:lvl1pPr marL="0" indent="0" defTabSz="825500">
              <a:spcBef>
                <a:spcPts val="0"/>
              </a:spcBef>
              <a:buSzTx/>
              <a:buNone/>
              <a:defRPr cap="all" spc="384" sz="4800"/>
            </a:lvl1pPr>
          </a:lstStyle>
          <a:p>
            <a:pPr/>
            <a:r>
              <a:t>the other side</a:t>
            </a:r>
          </a:p>
        </p:txBody>
      </p:sp>
      <p:sp>
        <p:nvSpPr>
          <p:cNvPr id="237" name="Line"/>
          <p:cNvSpPr/>
          <p:nvPr/>
        </p:nvSpPr>
        <p:spPr>
          <a:xfrm>
            <a:off x="17017200" y="2544916"/>
            <a:ext cx="2541599" cy="1"/>
          </a:xfrm>
          <a:prstGeom prst="line">
            <a:avLst/>
          </a:prstGeom>
          <a:ln w="101600">
            <a:solidFill>
              <a:schemeClr val="accent2"/>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238"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wo Sides_List">
    <p:bg>
      <p:bgPr>
        <a:solidFill>
          <a:srgbClr val="091E42"/>
        </a:solidFill>
      </p:bgPr>
    </p:bg>
    <p:spTree>
      <p:nvGrpSpPr>
        <p:cNvPr id="1" name=""/>
        <p:cNvGrpSpPr/>
        <p:nvPr/>
      </p:nvGrpSpPr>
      <p:grpSpPr>
        <a:xfrm>
          <a:off x="0" y="0"/>
          <a:ext cx="0" cy="0"/>
          <a:chOff x="0" y="0"/>
          <a:chExt cx="0" cy="0"/>
        </a:xfrm>
      </p:grpSpPr>
      <p:sp>
        <p:nvSpPr>
          <p:cNvPr id="245" name="Rectangle"/>
          <p:cNvSpPr/>
          <p:nvPr/>
        </p:nvSpPr>
        <p:spPr>
          <a:xfrm>
            <a:off x="0" y="0"/>
            <a:ext cx="12192001" cy="13716001"/>
          </a:xfrm>
          <a:prstGeom prst="rect">
            <a:avLst/>
          </a:prstGeom>
          <a:solidFill>
            <a:srgbClr val="FFFFFF"/>
          </a:solidFill>
          <a:ln w="12700">
            <a:miter lim="400000"/>
          </a:ln>
        </p:spPr>
        <p:txBody>
          <a:bodyPr lIns="50800" tIns="50800" rIns="50800" bIns="50800" anchor="ctr"/>
          <a:lstStyle/>
          <a:p>
            <a:pPr>
              <a:defRPr spc="36" sz="3600"/>
            </a:pPr>
          </a:p>
        </p:txBody>
      </p:sp>
      <p:sp>
        <p:nvSpPr>
          <p:cNvPr id="246" name="List out…"/>
          <p:cNvSpPr/>
          <p:nvPr>
            <p:ph type="body" sz="half" idx="21"/>
          </p:nvPr>
        </p:nvSpPr>
        <p:spPr>
          <a:xfrm>
            <a:off x="13716000" y="3519884"/>
            <a:ext cx="9144000" cy="8542656"/>
          </a:xfrm>
          <a:prstGeom prst="rect">
            <a:avLst/>
          </a:prstGeom>
        </p:spPr>
        <p:txBody>
          <a:bodyPr lIns="71437" tIns="71437" rIns="71437" bIns="71437" anchor="t">
            <a:spAutoFit/>
          </a:bodyPr>
          <a:lstStyle/>
          <a:p>
            <a:pPr marL="0" indent="0" defTabSz="825500">
              <a:lnSpc>
                <a:spcPct val="110000"/>
              </a:lnSpc>
              <a:spcBef>
                <a:spcPts val="500"/>
              </a:spcBef>
              <a:buSzTx/>
              <a:buNone/>
              <a:defRPr sz="6000">
                <a:latin typeface="+mj-lt"/>
                <a:ea typeface="+mj-ea"/>
                <a:cs typeface="+mj-cs"/>
                <a:sym typeface="Charlie Display Semibold"/>
              </a:defRPr>
            </a:pPr>
            <a:r>
              <a:t>List out</a:t>
            </a:r>
          </a:p>
          <a:p>
            <a:pPr marL="0" indent="0" defTabSz="825500">
              <a:lnSpc>
                <a:spcPct val="110000"/>
              </a:lnSpc>
              <a:spcBef>
                <a:spcPts val="500"/>
              </a:spcBef>
              <a:buSzTx/>
              <a:buNone/>
              <a:defRPr sz="6000">
                <a:latin typeface="+mj-lt"/>
                <a:ea typeface="+mj-ea"/>
                <a:cs typeface="+mj-cs"/>
                <a:sym typeface="Charlie Display Semibold"/>
              </a:defRPr>
            </a:pPr>
            <a:r>
              <a:t>The qualities</a:t>
            </a:r>
          </a:p>
          <a:p>
            <a:pPr marL="0" indent="0" defTabSz="825500">
              <a:lnSpc>
                <a:spcPct val="110000"/>
              </a:lnSpc>
              <a:spcBef>
                <a:spcPts val="500"/>
              </a:spcBef>
              <a:buSzTx/>
              <a:buNone/>
              <a:defRPr sz="6000">
                <a:latin typeface="+mj-lt"/>
                <a:ea typeface="+mj-ea"/>
                <a:cs typeface="+mj-cs"/>
                <a:sym typeface="Charlie Display Semibold"/>
              </a:defRPr>
            </a:pPr>
            <a:r>
              <a:t>of the two</a:t>
            </a:r>
          </a:p>
          <a:p>
            <a:pPr marL="0" indent="0" defTabSz="825500">
              <a:lnSpc>
                <a:spcPct val="110000"/>
              </a:lnSpc>
              <a:spcBef>
                <a:spcPts val="500"/>
              </a:spcBef>
              <a:buSzTx/>
              <a:buNone/>
              <a:defRPr sz="6000">
                <a:latin typeface="+mj-lt"/>
                <a:ea typeface="+mj-ea"/>
                <a:cs typeface="+mj-cs"/>
                <a:sym typeface="Charlie Display Semibold"/>
              </a:defRPr>
            </a:pPr>
            <a:r>
              <a:t>Different sides</a:t>
            </a:r>
          </a:p>
          <a:p>
            <a:pPr marL="0" indent="0" defTabSz="825500">
              <a:lnSpc>
                <a:spcPct val="110000"/>
              </a:lnSpc>
              <a:spcBef>
                <a:spcPts val="500"/>
              </a:spcBef>
              <a:buSzTx/>
              <a:buNone/>
              <a:defRPr sz="6000">
                <a:latin typeface="+mj-lt"/>
                <a:ea typeface="+mj-ea"/>
                <a:cs typeface="+mj-cs"/>
                <a:sym typeface="Charlie Display Semibold"/>
              </a:defRPr>
            </a:pPr>
            <a:r>
              <a:t>Use another </a:t>
            </a:r>
          </a:p>
          <a:p>
            <a:pPr marL="0" indent="0" defTabSz="825500">
              <a:lnSpc>
                <a:spcPct val="110000"/>
              </a:lnSpc>
              <a:spcBef>
                <a:spcPts val="500"/>
              </a:spcBef>
              <a:buSzTx/>
              <a:buNone/>
              <a:defRPr sz="6000">
                <a:latin typeface="+mj-lt"/>
                <a:ea typeface="+mj-ea"/>
                <a:cs typeface="+mj-cs"/>
                <a:sym typeface="Charlie Display Semibold"/>
              </a:defRPr>
            </a:pPr>
            <a:r>
              <a:t>Slide type</a:t>
            </a:r>
          </a:p>
          <a:p>
            <a:pPr marL="0" indent="0" defTabSz="825500">
              <a:lnSpc>
                <a:spcPct val="110000"/>
              </a:lnSpc>
              <a:spcBef>
                <a:spcPts val="500"/>
              </a:spcBef>
              <a:buSzTx/>
              <a:buNone/>
              <a:defRPr sz="6000">
                <a:latin typeface="+mj-lt"/>
                <a:ea typeface="+mj-ea"/>
                <a:cs typeface="+mj-cs"/>
                <a:sym typeface="Charlie Display Semibold"/>
              </a:defRPr>
            </a:pPr>
            <a:r>
              <a:t>If you want to point out</a:t>
            </a:r>
          </a:p>
          <a:p>
            <a:pPr marL="0" indent="0" defTabSz="825500">
              <a:lnSpc>
                <a:spcPct val="110000"/>
              </a:lnSpc>
              <a:spcBef>
                <a:spcPts val="500"/>
              </a:spcBef>
              <a:buSzTx/>
              <a:buNone/>
              <a:defRPr sz="6000">
                <a:latin typeface="+mj-lt"/>
                <a:ea typeface="+mj-ea"/>
                <a:cs typeface="+mj-cs"/>
                <a:sym typeface="Charlie Display Semibold"/>
              </a:defRPr>
            </a:pPr>
            <a:r>
              <a:t>The similarities</a:t>
            </a:r>
          </a:p>
        </p:txBody>
      </p:sp>
      <p:sp>
        <p:nvSpPr>
          <p:cNvPr id="247" name="List out…"/>
          <p:cNvSpPr/>
          <p:nvPr>
            <p:ph type="body" sz="half" idx="22"/>
          </p:nvPr>
        </p:nvSpPr>
        <p:spPr>
          <a:xfrm>
            <a:off x="1524000" y="3519884"/>
            <a:ext cx="9144001" cy="8542656"/>
          </a:xfrm>
          <a:prstGeom prst="rect">
            <a:avLst/>
          </a:prstGeom>
        </p:spPr>
        <p:txBody>
          <a:bodyPr lIns="71437" tIns="71437" rIns="71437" bIns="71437" anchor="t">
            <a:spAutoFit/>
          </a:bodyPr>
          <a:lstStyle/>
          <a:p>
            <a:pPr marL="0" indent="0" defTabSz="825500">
              <a:lnSpc>
                <a:spcPct val="110000"/>
              </a:lnSpc>
              <a:spcBef>
                <a:spcPts val="500"/>
              </a:spcBef>
              <a:buSzTx/>
              <a:buNone/>
              <a:defRPr sz="6000">
                <a:solidFill>
                  <a:srgbClr val="0747A6"/>
                </a:solidFill>
                <a:latin typeface="+mj-lt"/>
                <a:ea typeface="+mj-ea"/>
                <a:cs typeface="+mj-cs"/>
                <a:sym typeface="Charlie Display Semibold"/>
              </a:defRPr>
            </a:pPr>
            <a:r>
              <a:t>List out</a:t>
            </a:r>
          </a:p>
          <a:p>
            <a:pPr marL="0" indent="0" defTabSz="825500">
              <a:lnSpc>
                <a:spcPct val="110000"/>
              </a:lnSpc>
              <a:spcBef>
                <a:spcPts val="500"/>
              </a:spcBef>
              <a:buSzTx/>
              <a:buNone/>
              <a:defRPr sz="6000">
                <a:solidFill>
                  <a:srgbClr val="0747A6"/>
                </a:solidFill>
                <a:latin typeface="+mj-lt"/>
                <a:ea typeface="+mj-ea"/>
                <a:cs typeface="+mj-cs"/>
                <a:sym typeface="Charlie Display Semibold"/>
              </a:defRPr>
            </a:pPr>
            <a:r>
              <a:t>The qualities</a:t>
            </a:r>
          </a:p>
          <a:p>
            <a:pPr marL="0" indent="0" defTabSz="825500">
              <a:lnSpc>
                <a:spcPct val="110000"/>
              </a:lnSpc>
              <a:spcBef>
                <a:spcPts val="500"/>
              </a:spcBef>
              <a:buSzTx/>
              <a:buNone/>
              <a:defRPr sz="6000">
                <a:solidFill>
                  <a:srgbClr val="0747A6"/>
                </a:solidFill>
                <a:latin typeface="+mj-lt"/>
                <a:ea typeface="+mj-ea"/>
                <a:cs typeface="+mj-cs"/>
                <a:sym typeface="Charlie Display Semibold"/>
              </a:defRPr>
            </a:pPr>
            <a:r>
              <a:t>of the two</a:t>
            </a:r>
          </a:p>
          <a:p>
            <a:pPr marL="0" indent="0" defTabSz="825500">
              <a:lnSpc>
                <a:spcPct val="110000"/>
              </a:lnSpc>
              <a:spcBef>
                <a:spcPts val="500"/>
              </a:spcBef>
              <a:buSzTx/>
              <a:buNone/>
              <a:defRPr sz="6000">
                <a:solidFill>
                  <a:srgbClr val="0747A6"/>
                </a:solidFill>
                <a:latin typeface="+mj-lt"/>
                <a:ea typeface="+mj-ea"/>
                <a:cs typeface="+mj-cs"/>
                <a:sym typeface="Charlie Display Semibold"/>
              </a:defRPr>
            </a:pPr>
            <a:r>
              <a:t>Different sides</a:t>
            </a:r>
          </a:p>
          <a:p>
            <a:pPr marL="0" indent="0" defTabSz="825500">
              <a:lnSpc>
                <a:spcPct val="110000"/>
              </a:lnSpc>
              <a:spcBef>
                <a:spcPts val="500"/>
              </a:spcBef>
              <a:buSzTx/>
              <a:buNone/>
              <a:defRPr sz="6000">
                <a:solidFill>
                  <a:srgbClr val="0747A6"/>
                </a:solidFill>
                <a:latin typeface="+mj-lt"/>
                <a:ea typeface="+mj-ea"/>
                <a:cs typeface="+mj-cs"/>
                <a:sym typeface="Charlie Display Semibold"/>
              </a:defRPr>
            </a:pPr>
            <a:r>
              <a:t>Use another </a:t>
            </a:r>
          </a:p>
          <a:p>
            <a:pPr marL="0" indent="0" defTabSz="825500">
              <a:lnSpc>
                <a:spcPct val="110000"/>
              </a:lnSpc>
              <a:spcBef>
                <a:spcPts val="500"/>
              </a:spcBef>
              <a:buSzTx/>
              <a:buNone/>
              <a:defRPr sz="6000">
                <a:solidFill>
                  <a:srgbClr val="0747A6"/>
                </a:solidFill>
                <a:latin typeface="+mj-lt"/>
                <a:ea typeface="+mj-ea"/>
                <a:cs typeface="+mj-cs"/>
                <a:sym typeface="Charlie Display Semibold"/>
              </a:defRPr>
            </a:pPr>
            <a:r>
              <a:t>Slide type</a:t>
            </a:r>
          </a:p>
          <a:p>
            <a:pPr marL="0" indent="0" defTabSz="825500">
              <a:lnSpc>
                <a:spcPct val="110000"/>
              </a:lnSpc>
              <a:spcBef>
                <a:spcPts val="500"/>
              </a:spcBef>
              <a:buSzTx/>
              <a:buNone/>
              <a:defRPr sz="6000">
                <a:solidFill>
                  <a:srgbClr val="0747A6"/>
                </a:solidFill>
                <a:latin typeface="+mj-lt"/>
                <a:ea typeface="+mj-ea"/>
                <a:cs typeface="+mj-cs"/>
                <a:sym typeface="Charlie Display Semibold"/>
              </a:defRPr>
            </a:pPr>
            <a:r>
              <a:t>If you want to point out</a:t>
            </a:r>
          </a:p>
          <a:p>
            <a:pPr marL="0" indent="0" defTabSz="825500">
              <a:lnSpc>
                <a:spcPct val="110000"/>
              </a:lnSpc>
              <a:spcBef>
                <a:spcPts val="500"/>
              </a:spcBef>
              <a:buSzTx/>
              <a:buNone/>
              <a:defRPr sz="6000">
                <a:solidFill>
                  <a:srgbClr val="0747A6"/>
                </a:solidFill>
                <a:latin typeface="+mj-lt"/>
                <a:ea typeface="+mj-ea"/>
                <a:cs typeface="+mj-cs"/>
                <a:sym typeface="Charlie Display Semibold"/>
              </a:defRPr>
            </a:pPr>
            <a:r>
              <a:t>The similarities</a:t>
            </a:r>
          </a:p>
        </p:txBody>
      </p:sp>
      <p:sp>
        <p:nvSpPr>
          <p:cNvPr id="248" name="one side"/>
          <p:cNvSpPr/>
          <p:nvPr>
            <p:ph type="body" sz="quarter" idx="23"/>
          </p:nvPr>
        </p:nvSpPr>
        <p:spPr>
          <a:xfrm>
            <a:off x="3238500" y="1016396"/>
            <a:ext cx="5715001" cy="825501"/>
          </a:xfrm>
          <a:prstGeom prst="rect">
            <a:avLst/>
          </a:prstGeom>
        </p:spPr>
        <p:txBody>
          <a:bodyPr anchor="t">
            <a:spAutoFit/>
          </a:bodyPr>
          <a:lstStyle>
            <a:lvl1pPr marL="0" indent="0" defTabSz="825500">
              <a:spcBef>
                <a:spcPts val="0"/>
              </a:spcBef>
              <a:buSzTx/>
              <a:buNone/>
              <a:defRPr cap="all" spc="384" sz="4800">
                <a:solidFill>
                  <a:srgbClr val="0747A6"/>
                </a:solidFill>
              </a:defRPr>
            </a:lvl1pPr>
          </a:lstStyle>
          <a:p>
            <a:pPr/>
            <a:r>
              <a:t>one side</a:t>
            </a:r>
          </a:p>
        </p:txBody>
      </p:sp>
      <p:sp>
        <p:nvSpPr>
          <p:cNvPr id="249" name="Line"/>
          <p:cNvSpPr/>
          <p:nvPr/>
        </p:nvSpPr>
        <p:spPr>
          <a:xfrm>
            <a:off x="4825200" y="2544916"/>
            <a:ext cx="2541600" cy="1"/>
          </a:xfrm>
          <a:prstGeom prst="line">
            <a:avLst/>
          </a:prstGeom>
          <a:ln w="101600">
            <a:solidFill>
              <a:schemeClr val="accent3"/>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250" name="the other side"/>
          <p:cNvSpPr/>
          <p:nvPr>
            <p:ph type="body" sz="quarter" idx="24"/>
          </p:nvPr>
        </p:nvSpPr>
        <p:spPr>
          <a:xfrm>
            <a:off x="15430500" y="1016396"/>
            <a:ext cx="5715000" cy="825501"/>
          </a:xfrm>
          <a:prstGeom prst="rect">
            <a:avLst/>
          </a:prstGeom>
        </p:spPr>
        <p:txBody>
          <a:bodyPr anchor="t">
            <a:spAutoFit/>
          </a:bodyPr>
          <a:lstStyle>
            <a:lvl1pPr marL="0" indent="0" defTabSz="825500">
              <a:spcBef>
                <a:spcPts val="0"/>
              </a:spcBef>
              <a:buSzTx/>
              <a:buNone/>
              <a:defRPr cap="all" spc="384" sz="4800"/>
            </a:lvl1pPr>
          </a:lstStyle>
          <a:p>
            <a:pPr/>
            <a:r>
              <a:t>the other side</a:t>
            </a:r>
          </a:p>
        </p:txBody>
      </p:sp>
      <p:sp>
        <p:nvSpPr>
          <p:cNvPr id="251" name="Line"/>
          <p:cNvSpPr/>
          <p:nvPr/>
        </p:nvSpPr>
        <p:spPr>
          <a:xfrm>
            <a:off x="17017200" y="2544916"/>
            <a:ext cx="2541599" cy="1"/>
          </a:xfrm>
          <a:prstGeom prst="line">
            <a:avLst/>
          </a:prstGeom>
          <a:ln w="101600">
            <a:solidFill>
              <a:schemeClr val="accent2"/>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252"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tatement with Supporting Text_White">
    <p:bg>
      <p:bgPr>
        <a:solidFill>
          <a:srgbClr val="FFFFFF"/>
        </a:solidFill>
      </p:bgPr>
    </p:bg>
    <p:spTree>
      <p:nvGrpSpPr>
        <p:cNvPr id="1" name=""/>
        <p:cNvGrpSpPr/>
        <p:nvPr/>
      </p:nvGrpSpPr>
      <p:grpSpPr>
        <a:xfrm>
          <a:off x="0" y="0"/>
          <a:ext cx="0" cy="0"/>
          <a:chOff x="0" y="0"/>
          <a:chExt cx="0" cy="0"/>
        </a:xfrm>
      </p:grpSpPr>
      <p:sp>
        <p:nvSpPr>
          <p:cNvPr id="259" name="Line"/>
          <p:cNvSpPr/>
          <p:nvPr/>
        </p:nvSpPr>
        <p:spPr>
          <a:xfrm>
            <a:off x="12763500" y="4649138"/>
            <a:ext cx="2540000" cy="1"/>
          </a:xfrm>
          <a:prstGeom prst="line">
            <a:avLst/>
          </a:prstGeom>
          <a:ln w="101600">
            <a:solidFill>
              <a:schemeClr val="accent3"/>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260" name="Talking point…"/>
          <p:cNvSpPr/>
          <p:nvPr>
            <p:ph type="body" sz="quarter" idx="21"/>
          </p:nvPr>
        </p:nvSpPr>
        <p:spPr>
          <a:xfrm>
            <a:off x="12767044" y="1846063"/>
            <a:ext cx="9848643" cy="1625601"/>
          </a:xfrm>
          <a:prstGeom prst="rect">
            <a:avLst/>
          </a:prstGeom>
        </p:spPr>
        <p:txBody>
          <a:bodyPr anchor="t">
            <a:spAutoFit/>
          </a:bodyPr>
          <a:lstStyle/>
          <a:p>
            <a:pPr marL="0" indent="0" algn="l" defTabSz="825500">
              <a:spcBef>
                <a:spcPts val="500"/>
              </a:spcBef>
              <a:buSzTx/>
              <a:buNone/>
              <a:defRPr sz="6000">
                <a:solidFill>
                  <a:srgbClr val="253858"/>
                </a:solidFill>
                <a:latin typeface="+mj-lt"/>
                <a:ea typeface="+mj-ea"/>
                <a:cs typeface="+mj-cs"/>
                <a:sym typeface="Charlie Display Semibold"/>
              </a:defRPr>
            </a:pPr>
            <a:r>
              <a:t>Talking point</a:t>
            </a:r>
          </a:p>
          <a:p>
            <a:pPr marL="0" indent="0" algn="l"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r>
              <a:t>Supporting info for talking point.</a:t>
            </a:r>
          </a:p>
        </p:txBody>
      </p:sp>
      <p:sp>
        <p:nvSpPr>
          <p:cNvPr id="261" name="Talking point…"/>
          <p:cNvSpPr/>
          <p:nvPr>
            <p:ph type="body" sz="quarter" idx="22"/>
          </p:nvPr>
        </p:nvSpPr>
        <p:spPr>
          <a:xfrm>
            <a:off x="12767044" y="5715649"/>
            <a:ext cx="9848642" cy="2226311"/>
          </a:xfrm>
          <a:prstGeom prst="rect">
            <a:avLst/>
          </a:prstGeom>
        </p:spPr>
        <p:txBody>
          <a:bodyPr anchor="t">
            <a:spAutoFit/>
          </a:bodyPr>
          <a:lstStyle/>
          <a:p>
            <a:pPr marL="0" indent="0" algn="l" defTabSz="825500">
              <a:spcBef>
                <a:spcPts val="500"/>
              </a:spcBef>
              <a:buSzTx/>
              <a:buNone/>
              <a:defRPr sz="6000">
                <a:solidFill>
                  <a:srgbClr val="253858"/>
                </a:solidFill>
                <a:latin typeface="+mj-lt"/>
                <a:ea typeface="+mj-ea"/>
                <a:cs typeface="+mj-cs"/>
                <a:sym typeface="Charlie Display Semibold"/>
              </a:defRPr>
            </a:pPr>
            <a:r>
              <a:t>Talking point</a:t>
            </a:r>
          </a:p>
          <a:p>
            <a:pPr marL="0" indent="0" algn="l"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r>
              <a:t>Manage audience focus by reducing to 30% opacity. Use no more than two lines.</a:t>
            </a:r>
          </a:p>
        </p:txBody>
      </p:sp>
      <p:sp>
        <p:nvSpPr>
          <p:cNvPr id="262" name="Talking point…"/>
          <p:cNvSpPr/>
          <p:nvPr>
            <p:ph type="body" sz="quarter" idx="23"/>
          </p:nvPr>
        </p:nvSpPr>
        <p:spPr>
          <a:xfrm>
            <a:off x="12767044" y="9456342"/>
            <a:ext cx="9848643" cy="2226311"/>
          </a:xfrm>
          <a:prstGeom prst="rect">
            <a:avLst/>
          </a:prstGeom>
        </p:spPr>
        <p:txBody>
          <a:bodyPr anchor="t">
            <a:spAutoFit/>
          </a:bodyPr>
          <a:lstStyle/>
          <a:p>
            <a:pPr marL="0" indent="0" algn="l" defTabSz="825500">
              <a:spcBef>
                <a:spcPts val="500"/>
              </a:spcBef>
              <a:buSzTx/>
              <a:buNone/>
              <a:defRPr sz="6000">
                <a:solidFill>
                  <a:srgbClr val="253858"/>
                </a:solidFill>
                <a:latin typeface="+mj-lt"/>
                <a:ea typeface="+mj-ea"/>
                <a:cs typeface="+mj-cs"/>
                <a:sym typeface="Charlie Display Semibold"/>
              </a:defRPr>
            </a:pPr>
            <a:r>
              <a:t>Talking point</a:t>
            </a:r>
          </a:p>
          <a:p>
            <a:pPr marL="0" indent="0" algn="l"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r>
              <a:t>Stay consistent with using the light or dark throughout the related big statement.</a:t>
            </a:r>
          </a:p>
        </p:txBody>
      </p:sp>
      <p:sp>
        <p:nvSpPr>
          <p:cNvPr id="263" name="Big statement with support"/>
          <p:cNvSpPr/>
          <p:nvPr>
            <p:ph type="body" sz="quarter" idx="24"/>
          </p:nvPr>
        </p:nvSpPr>
        <p:spPr>
          <a:xfrm>
            <a:off x="1777999" y="1612900"/>
            <a:ext cx="9146185" cy="5588001"/>
          </a:xfrm>
          <a:prstGeom prst="rect">
            <a:avLst/>
          </a:prstGeom>
        </p:spPr>
        <p:txBody>
          <a:bodyPr anchor="t">
            <a:spAutoFit/>
          </a:bodyPr>
          <a:lstStyle>
            <a:lvl1pPr marL="0" indent="0" algn="l" defTabSz="825500">
              <a:spcBef>
                <a:spcPts val="0"/>
              </a:spcBef>
              <a:buSzTx/>
              <a:buNone/>
              <a:defRPr sz="12000">
                <a:solidFill>
                  <a:srgbClr val="0747A6"/>
                </a:solidFill>
                <a:latin typeface="+mj-lt"/>
                <a:ea typeface="+mj-ea"/>
                <a:cs typeface="+mj-cs"/>
                <a:sym typeface="Charlie Display Semibold"/>
              </a:defRPr>
            </a:lvl1pPr>
          </a:lstStyle>
          <a:p>
            <a:pPr/>
            <a:r>
              <a:t>Big statement with support</a:t>
            </a:r>
          </a:p>
        </p:txBody>
      </p:sp>
      <p:sp>
        <p:nvSpPr>
          <p:cNvPr id="264"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tatement with Supporting Text_N900">
    <p:bg>
      <p:bgPr>
        <a:solidFill>
          <a:srgbClr val="091E42"/>
        </a:solidFill>
      </p:bgPr>
    </p:bg>
    <p:spTree>
      <p:nvGrpSpPr>
        <p:cNvPr id="1" name=""/>
        <p:cNvGrpSpPr/>
        <p:nvPr/>
      </p:nvGrpSpPr>
      <p:grpSpPr>
        <a:xfrm>
          <a:off x="0" y="0"/>
          <a:ext cx="0" cy="0"/>
          <a:chOff x="0" y="0"/>
          <a:chExt cx="0" cy="0"/>
        </a:xfrm>
      </p:grpSpPr>
      <p:sp>
        <p:nvSpPr>
          <p:cNvPr id="271" name="Please remember…"/>
          <p:cNvSpPr/>
          <p:nvPr>
            <p:ph type="body" sz="quarter" idx="21"/>
          </p:nvPr>
        </p:nvSpPr>
        <p:spPr>
          <a:xfrm>
            <a:off x="12767044" y="5715649"/>
            <a:ext cx="9848642" cy="2226311"/>
          </a:xfrm>
          <a:prstGeom prst="rect">
            <a:avLst/>
          </a:prstGeom>
        </p:spPr>
        <p:txBody>
          <a:bodyPr anchor="t">
            <a:spAutoFit/>
          </a:bodyPr>
          <a:lstStyle/>
          <a:p>
            <a:pPr marL="0" indent="0" algn="l" defTabSz="825500">
              <a:spcBef>
                <a:spcPts val="500"/>
              </a:spcBef>
              <a:buSzTx/>
              <a:buNone/>
              <a:defRPr sz="6000">
                <a:latin typeface="+mj-lt"/>
                <a:ea typeface="+mj-ea"/>
                <a:cs typeface="+mj-cs"/>
                <a:sym typeface="Charlie Display Semibold"/>
              </a:defRPr>
            </a:pPr>
            <a:r>
              <a:t>Please remember</a:t>
            </a:r>
          </a:p>
          <a:p>
            <a:pPr marL="0" indent="0" algn="l" defTabSz="825500">
              <a:lnSpc>
                <a:spcPct val="110000"/>
              </a:lnSpc>
              <a:spcBef>
                <a:spcPts val="0"/>
              </a:spcBef>
              <a:buSzTx/>
              <a:buNone/>
              <a:defRPr spc="36" sz="3600">
                <a:latin typeface="Charlie Display"/>
                <a:ea typeface="Charlie Display"/>
                <a:cs typeface="Charlie Display"/>
                <a:sym typeface="Charlie Display"/>
              </a:defRPr>
            </a:pPr>
            <a:r>
              <a:t>Using a lot of text on slides is like reading your notes to your audience. Not presenting.</a:t>
            </a:r>
          </a:p>
        </p:txBody>
      </p:sp>
      <p:sp>
        <p:nvSpPr>
          <p:cNvPr id="272" name="Less is more…"/>
          <p:cNvSpPr/>
          <p:nvPr>
            <p:ph type="body" sz="quarter" idx="22"/>
          </p:nvPr>
        </p:nvSpPr>
        <p:spPr>
          <a:xfrm>
            <a:off x="12767044" y="9456342"/>
            <a:ext cx="9848643" cy="2226311"/>
          </a:xfrm>
          <a:prstGeom prst="rect">
            <a:avLst/>
          </a:prstGeom>
        </p:spPr>
        <p:txBody>
          <a:bodyPr anchor="t">
            <a:spAutoFit/>
          </a:bodyPr>
          <a:lstStyle/>
          <a:p>
            <a:pPr marL="0" indent="0" algn="l" defTabSz="825500">
              <a:spcBef>
                <a:spcPts val="500"/>
              </a:spcBef>
              <a:buSzTx/>
              <a:buNone/>
              <a:defRPr sz="6000">
                <a:latin typeface="+mj-lt"/>
                <a:ea typeface="+mj-ea"/>
                <a:cs typeface="+mj-cs"/>
                <a:sym typeface="Charlie Display Semibold"/>
              </a:defRPr>
            </a:pPr>
            <a:r>
              <a:t>Less is more</a:t>
            </a:r>
          </a:p>
          <a:p>
            <a:pPr marL="0" indent="0" algn="l" defTabSz="825500">
              <a:lnSpc>
                <a:spcPct val="110000"/>
              </a:lnSpc>
              <a:spcBef>
                <a:spcPts val="0"/>
              </a:spcBef>
              <a:buSzTx/>
              <a:buNone/>
              <a:defRPr spc="36" sz="3600">
                <a:latin typeface="Charlie Display"/>
                <a:ea typeface="Charlie Display"/>
                <a:cs typeface="Charlie Display"/>
                <a:sym typeface="Charlie Display"/>
              </a:defRPr>
            </a:pPr>
            <a:r>
              <a:t>If you don’t need any of the points, don’t use them. We don’t believe in filler, baby!</a:t>
            </a:r>
          </a:p>
        </p:txBody>
      </p:sp>
      <p:sp>
        <p:nvSpPr>
          <p:cNvPr id="273" name="Spacing…"/>
          <p:cNvSpPr/>
          <p:nvPr>
            <p:ph type="body" sz="quarter" idx="23"/>
          </p:nvPr>
        </p:nvSpPr>
        <p:spPr>
          <a:xfrm>
            <a:off x="12767044" y="1846063"/>
            <a:ext cx="9848643" cy="2226311"/>
          </a:xfrm>
          <a:prstGeom prst="rect">
            <a:avLst/>
          </a:prstGeom>
        </p:spPr>
        <p:txBody>
          <a:bodyPr anchor="t">
            <a:spAutoFit/>
          </a:bodyPr>
          <a:lstStyle/>
          <a:p>
            <a:pPr marL="0" indent="0" algn="l" defTabSz="825500">
              <a:spcBef>
                <a:spcPts val="500"/>
              </a:spcBef>
              <a:buSzTx/>
              <a:buNone/>
              <a:defRPr sz="6000">
                <a:latin typeface="+mj-lt"/>
                <a:ea typeface="+mj-ea"/>
                <a:cs typeface="+mj-cs"/>
                <a:sym typeface="Charlie Display Semibold"/>
              </a:defRPr>
            </a:pPr>
            <a:r>
              <a:t>Spacing</a:t>
            </a:r>
          </a:p>
          <a:p>
            <a:pPr marL="0" indent="0" algn="l" defTabSz="825500">
              <a:lnSpc>
                <a:spcPct val="110000"/>
              </a:lnSpc>
              <a:spcBef>
                <a:spcPts val="0"/>
              </a:spcBef>
              <a:buSzTx/>
              <a:buNone/>
              <a:defRPr spc="36" sz="3600">
                <a:latin typeface="Charlie Display"/>
                <a:ea typeface="Charlie Display"/>
                <a:cs typeface="Charlie Display"/>
                <a:sym typeface="Charlie Display"/>
              </a:defRPr>
            </a:pPr>
            <a:r>
              <a:t>Hold down *Shift* to drag when moving the bar to make sure it stays properly aligned.</a:t>
            </a:r>
          </a:p>
        </p:txBody>
      </p:sp>
      <p:sp>
        <p:nvSpPr>
          <p:cNvPr id="274" name="Line"/>
          <p:cNvSpPr/>
          <p:nvPr/>
        </p:nvSpPr>
        <p:spPr>
          <a:xfrm>
            <a:off x="12767044" y="4898456"/>
            <a:ext cx="2541600" cy="1"/>
          </a:xfrm>
          <a:prstGeom prst="line">
            <a:avLst/>
          </a:prstGeom>
          <a:ln w="101600">
            <a:solidFill>
              <a:schemeClr val="accent2"/>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275" name="Big statement with support"/>
          <p:cNvSpPr/>
          <p:nvPr>
            <p:ph type="body" sz="quarter" idx="24"/>
          </p:nvPr>
        </p:nvSpPr>
        <p:spPr>
          <a:xfrm>
            <a:off x="1777999" y="1612900"/>
            <a:ext cx="9146185" cy="5588001"/>
          </a:xfrm>
          <a:prstGeom prst="rect">
            <a:avLst/>
          </a:prstGeom>
        </p:spPr>
        <p:txBody>
          <a:bodyPr anchor="t">
            <a:spAutoFit/>
          </a:bodyPr>
          <a:lstStyle>
            <a:lvl1pPr marL="0" indent="0" algn="l" defTabSz="825500">
              <a:spcBef>
                <a:spcPts val="0"/>
              </a:spcBef>
              <a:buSzTx/>
              <a:buNone/>
              <a:defRPr sz="12000">
                <a:latin typeface="+mj-lt"/>
                <a:ea typeface="+mj-ea"/>
                <a:cs typeface="+mj-cs"/>
                <a:sym typeface="Charlie Display Semibold"/>
              </a:defRPr>
            </a:lvl1pPr>
          </a:lstStyle>
          <a:p>
            <a:pPr/>
            <a:r>
              <a:t>Big statement with support</a:t>
            </a:r>
          </a:p>
        </p:txBody>
      </p:sp>
      <p:sp>
        <p:nvSpPr>
          <p:cNvPr id="276"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ext Heavy Talking Points">
    <p:bg>
      <p:bgPr>
        <a:solidFill>
          <a:srgbClr val="091E42"/>
        </a:solidFill>
      </p:bgPr>
    </p:bg>
    <p:spTree>
      <p:nvGrpSpPr>
        <p:cNvPr id="1" name=""/>
        <p:cNvGrpSpPr/>
        <p:nvPr/>
      </p:nvGrpSpPr>
      <p:grpSpPr>
        <a:xfrm>
          <a:off x="0" y="0"/>
          <a:ext cx="0" cy="0"/>
          <a:chOff x="0" y="0"/>
          <a:chExt cx="0" cy="0"/>
        </a:xfrm>
      </p:grpSpPr>
      <p:sp>
        <p:nvSpPr>
          <p:cNvPr id="283" name="Rectangle"/>
          <p:cNvSpPr/>
          <p:nvPr/>
        </p:nvSpPr>
        <p:spPr>
          <a:xfrm>
            <a:off x="6347294" y="0"/>
            <a:ext cx="18036706" cy="13716001"/>
          </a:xfrm>
          <a:prstGeom prst="rect">
            <a:avLst/>
          </a:prstGeom>
          <a:solidFill>
            <a:srgbClr val="FFFFFF"/>
          </a:solidFill>
          <a:ln w="12700">
            <a:miter lim="400000"/>
          </a:ln>
        </p:spPr>
        <p:txBody>
          <a:bodyPr lIns="50800" tIns="50800" rIns="50800" bIns="50800" anchor="ctr"/>
          <a:lstStyle/>
          <a:p>
            <a:pPr>
              <a:defRPr spc="36" sz="3600"/>
            </a:pPr>
          </a:p>
        </p:txBody>
      </p:sp>
      <p:sp>
        <p:nvSpPr>
          <p:cNvPr id="284" name="Deeper info slide title"/>
          <p:cNvSpPr/>
          <p:nvPr>
            <p:ph type="body" sz="quarter" idx="21"/>
          </p:nvPr>
        </p:nvSpPr>
        <p:spPr>
          <a:xfrm>
            <a:off x="792589" y="1013628"/>
            <a:ext cx="4762116" cy="1971676"/>
          </a:xfrm>
          <a:prstGeom prst="rect">
            <a:avLst/>
          </a:prstGeom>
        </p:spPr>
        <p:txBody>
          <a:bodyPr lIns="71437" tIns="71437" rIns="71437" bIns="71437" anchor="t">
            <a:spAutoFit/>
          </a:bodyPr>
          <a:lstStyle>
            <a:lvl1pPr marL="0" indent="0" defTabSz="825500">
              <a:spcBef>
                <a:spcPts val="500"/>
              </a:spcBef>
              <a:buSzTx/>
              <a:buNone/>
              <a:defRPr sz="6000">
                <a:latin typeface="+mj-lt"/>
                <a:ea typeface="+mj-ea"/>
                <a:cs typeface="+mj-cs"/>
                <a:sym typeface="Charlie Display Semibold"/>
              </a:defRPr>
            </a:lvl1pPr>
          </a:lstStyle>
          <a:p>
            <a:pPr/>
            <a:r>
              <a:t>Deeper info slide title</a:t>
            </a:r>
          </a:p>
        </p:txBody>
      </p:sp>
      <p:sp>
        <p:nvSpPr>
          <p:cNvPr id="285" name="Semibold text"/>
          <p:cNvSpPr/>
          <p:nvPr>
            <p:ph type="body" sz="quarter" idx="22"/>
          </p:nvPr>
        </p:nvSpPr>
        <p:spPr>
          <a:xfrm>
            <a:off x="951339" y="5355863"/>
            <a:ext cx="4444616" cy="866776"/>
          </a:xfrm>
          <a:prstGeom prst="rect">
            <a:avLst/>
          </a:prstGeom>
        </p:spPr>
        <p:txBody>
          <a:bodyPr lIns="71437" tIns="71437" rIns="71437" bIns="71437" anchor="t">
            <a:spAutoFit/>
          </a:bodyPr>
          <a:lstStyle>
            <a:lvl1pPr marL="0" indent="0" defTabSz="825500">
              <a:spcBef>
                <a:spcPts val="0"/>
              </a:spcBef>
              <a:buSzTx/>
              <a:buNone/>
              <a:defRPr sz="4800">
                <a:latin typeface="+mj-lt"/>
                <a:ea typeface="+mj-ea"/>
                <a:cs typeface="+mj-cs"/>
                <a:sym typeface="Charlie Display Semibold"/>
              </a:defRPr>
            </a:lvl1pPr>
          </a:lstStyle>
          <a:p>
            <a:pPr/>
            <a:r>
              <a:t>Semibold text</a:t>
            </a:r>
          </a:p>
        </p:txBody>
      </p:sp>
      <p:sp>
        <p:nvSpPr>
          <p:cNvPr id="286" name="Regular text"/>
          <p:cNvSpPr/>
          <p:nvPr>
            <p:ph type="body" sz="quarter" idx="23"/>
          </p:nvPr>
        </p:nvSpPr>
        <p:spPr>
          <a:xfrm>
            <a:off x="951339" y="7239544"/>
            <a:ext cx="4444616" cy="866776"/>
          </a:xfrm>
          <a:prstGeom prst="rect">
            <a:avLst/>
          </a:prstGeom>
        </p:spPr>
        <p:txBody>
          <a:bodyPr lIns="71437" tIns="71437" rIns="71437" bIns="71437" anchor="t">
            <a:spAutoFit/>
          </a:bodyPr>
          <a:lstStyle>
            <a:lvl1pPr marL="0" indent="0" defTabSz="825500">
              <a:lnSpc>
                <a:spcPct val="110000"/>
              </a:lnSpc>
              <a:spcBef>
                <a:spcPts val="0"/>
              </a:spcBef>
              <a:buSzTx/>
              <a:buNone/>
              <a:defRPr sz="4800">
                <a:latin typeface="Charlie Display"/>
                <a:ea typeface="Charlie Display"/>
                <a:cs typeface="Charlie Display"/>
                <a:sym typeface="Charlie Display"/>
              </a:defRPr>
            </a:lvl1pPr>
          </a:lstStyle>
          <a:p>
            <a:pPr/>
            <a:r>
              <a:t>Regular text</a:t>
            </a:r>
          </a:p>
        </p:txBody>
      </p:sp>
      <p:sp>
        <p:nvSpPr>
          <p:cNvPr id="287" name="30% opacity"/>
          <p:cNvSpPr/>
          <p:nvPr>
            <p:ph type="body" sz="quarter" idx="24"/>
          </p:nvPr>
        </p:nvSpPr>
        <p:spPr>
          <a:xfrm>
            <a:off x="951339" y="9123227"/>
            <a:ext cx="4444616" cy="866776"/>
          </a:xfrm>
          <a:prstGeom prst="rect">
            <a:avLst/>
          </a:prstGeom>
        </p:spPr>
        <p:txBody>
          <a:bodyPr lIns="71437" tIns="71437" rIns="71437" bIns="71437" anchor="t">
            <a:spAutoFit/>
          </a:bodyPr>
          <a:lstStyle>
            <a:lvl1pPr marL="0" indent="0" defTabSz="825500">
              <a:lnSpc>
                <a:spcPct val="110000"/>
              </a:lnSpc>
              <a:spcBef>
                <a:spcPts val="0"/>
              </a:spcBef>
              <a:buSzTx/>
              <a:buNone/>
              <a:defRPr sz="4800">
                <a:latin typeface="Charlie Display"/>
                <a:ea typeface="Charlie Display"/>
                <a:cs typeface="Charlie Display"/>
                <a:sym typeface="Charlie Display"/>
              </a:defRPr>
            </a:lvl1pPr>
          </a:lstStyle>
          <a:p>
            <a:pPr/>
            <a:r>
              <a:t>30% opacity</a:t>
            </a:r>
          </a:p>
        </p:txBody>
      </p:sp>
      <p:sp>
        <p:nvSpPr>
          <p:cNvPr id="288" name="Move marker"/>
          <p:cNvSpPr/>
          <p:nvPr>
            <p:ph type="body" sz="quarter" idx="25"/>
          </p:nvPr>
        </p:nvSpPr>
        <p:spPr>
          <a:xfrm>
            <a:off x="951339" y="11006909"/>
            <a:ext cx="4444616" cy="866776"/>
          </a:xfrm>
          <a:prstGeom prst="rect">
            <a:avLst/>
          </a:prstGeom>
        </p:spPr>
        <p:txBody>
          <a:bodyPr lIns="71437" tIns="71437" rIns="71437" bIns="71437" anchor="t">
            <a:spAutoFit/>
          </a:bodyPr>
          <a:lstStyle>
            <a:lvl1pPr marL="0" indent="0" defTabSz="825500">
              <a:lnSpc>
                <a:spcPct val="110000"/>
              </a:lnSpc>
              <a:spcBef>
                <a:spcPts val="0"/>
              </a:spcBef>
              <a:buSzTx/>
              <a:buNone/>
              <a:defRPr sz="4800">
                <a:latin typeface="Charlie Display"/>
                <a:ea typeface="Charlie Display"/>
                <a:cs typeface="Charlie Display"/>
                <a:sym typeface="Charlie Display"/>
              </a:defRPr>
            </a:lvl1pPr>
          </a:lstStyle>
          <a:p>
            <a:pPr/>
            <a:r>
              <a:t>Move marker</a:t>
            </a:r>
          </a:p>
        </p:txBody>
      </p:sp>
      <p:sp>
        <p:nvSpPr>
          <p:cNvPr id="289" name="Talking point…"/>
          <p:cNvSpPr/>
          <p:nvPr>
            <p:ph type="body" sz="quarter" idx="26"/>
          </p:nvPr>
        </p:nvSpPr>
        <p:spPr>
          <a:xfrm>
            <a:off x="7808486" y="1525578"/>
            <a:ext cx="14794500" cy="2599691"/>
          </a:xfrm>
          <a:prstGeom prst="rect">
            <a:avLst/>
          </a:prstGeom>
        </p:spPr>
        <p:txBody>
          <a:bodyPr anchor="t">
            <a:spAutoFit/>
          </a:bodyPr>
          <a:lstStyle/>
          <a:p>
            <a:pPr marL="0" indent="0" algn="l" defTabSz="825500">
              <a:spcBef>
                <a:spcPts val="500"/>
              </a:spcBef>
              <a:buSzTx/>
              <a:buNone/>
              <a:defRPr sz="6000">
                <a:solidFill>
                  <a:srgbClr val="253858"/>
                </a:solidFill>
                <a:latin typeface="+mj-lt"/>
                <a:ea typeface="+mj-ea"/>
                <a:cs typeface="+mj-cs"/>
                <a:sym typeface="Charlie Display Semibold"/>
              </a:defRPr>
            </a:pPr>
            <a:r>
              <a:t>Talking point</a:t>
            </a:r>
          </a:p>
          <a:p>
            <a:pPr marL="0" indent="0" algn="l" defTabSz="825500">
              <a:lnSpc>
                <a:spcPct val="110000"/>
              </a:lnSpc>
              <a:spcBef>
                <a:spcPts val="0"/>
              </a:spcBef>
              <a:buSzTx/>
              <a:buNone/>
              <a:defRPr sz="4800">
                <a:solidFill>
                  <a:srgbClr val="091E42"/>
                </a:solidFill>
                <a:latin typeface="Charlie Display"/>
                <a:ea typeface="Charlie Display"/>
                <a:cs typeface="Charlie Display"/>
                <a:sym typeface="Charlie Display"/>
              </a:defRPr>
            </a:pPr>
            <a:r>
              <a:t>This is arguably the most text that should ever be on one of your presentation slides.</a:t>
            </a:r>
          </a:p>
        </p:txBody>
      </p:sp>
      <p:sp>
        <p:nvSpPr>
          <p:cNvPr id="290" name="Line"/>
          <p:cNvSpPr/>
          <p:nvPr/>
        </p:nvSpPr>
        <p:spPr>
          <a:xfrm>
            <a:off x="1902847" y="4215033"/>
            <a:ext cx="2541600" cy="1"/>
          </a:xfrm>
          <a:prstGeom prst="line">
            <a:avLst/>
          </a:prstGeom>
          <a:ln w="101600">
            <a:solidFill>
              <a:schemeClr val="accent2"/>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291" name="Are they here to read or be engaged?…"/>
          <p:cNvSpPr/>
          <p:nvPr>
            <p:ph type="body" sz="quarter" idx="27"/>
          </p:nvPr>
        </p:nvSpPr>
        <p:spPr>
          <a:xfrm>
            <a:off x="7808486" y="5460760"/>
            <a:ext cx="14794500" cy="2599691"/>
          </a:xfrm>
          <a:prstGeom prst="rect">
            <a:avLst/>
          </a:prstGeom>
        </p:spPr>
        <p:txBody>
          <a:bodyPr anchor="t">
            <a:spAutoFit/>
          </a:bodyPr>
          <a:lstStyle/>
          <a:p>
            <a:pPr marL="0" indent="0" algn="l" defTabSz="825500">
              <a:spcBef>
                <a:spcPts val="500"/>
              </a:spcBef>
              <a:buSzTx/>
              <a:buNone/>
              <a:defRPr sz="6000">
                <a:solidFill>
                  <a:srgbClr val="253858"/>
                </a:solidFill>
                <a:latin typeface="+mj-lt"/>
                <a:ea typeface="+mj-ea"/>
                <a:cs typeface="+mj-cs"/>
                <a:sym typeface="Charlie Display Semibold"/>
              </a:defRPr>
            </a:pPr>
            <a:r>
              <a:t>Are they here to read or be engaged?</a:t>
            </a:r>
          </a:p>
          <a:p>
            <a:pPr marL="0" indent="0" algn="l" defTabSz="825500">
              <a:lnSpc>
                <a:spcPct val="110000"/>
              </a:lnSpc>
              <a:spcBef>
                <a:spcPts val="0"/>
              </a:spcBef>
              <a:buSzTx/>
              <a:buNone/>
              <a:defRPr sz="4800">
                <a:solidFill>
                  <a:srgbClr val="091E42"/>
                </a:solidFill>
                <a:latin typeface="Charlie Display"/>
                <a:ea typeface="Charlie Display"/>
                <a:cs typeface="Charlie Display"/>
                <a:sym typeface="Charlie Display"/>
              </a:defRPr>
            </a:pPr>
            <a:r>
              <a:t>Don’t ask your audience to read/listen to your notes and call it a presentation. Can send them a document.</a:t>
            </a:r>
          </a:p>
        </p:txBody>
      </p:sp>
      <p:sp>
        <p:nvSpPr>
          <p:cNvPr id="292" name="Consider lowering opacity…"/>
          <p:cNvSpPr/>
          <p:nvPr>
            <p:ph type="body" sz="quarter" idx="28"/>
          </p:nvPr>
        </p:nvSpPr>
        <p:spPr>
          <a:xfrm>
            <a:off x="7808486" y="9392962"/>
            <a:ext cx="14781800" cy="2599691"/>
          </a:xfrm>
          <a:prstGeom prst="rect">
            <a:avLst/>
          </a:prstGeom>
        </p:spPr>
        <p:txBody>
          <a:bodyPr anchor="t">
            <a:spAutoFit/>
          </a:bodyPr>
          <a:lstStyle/>
          <a:p>
            <a:pPr marL="0" indent="0" algn="l" defTabSz="825500">
              <a:spcBef>
                <a:spcPts val="500"/>
              </a:spcBef>
              <a:buSzTx/>
              <a:buNone/>
              <a:defRPr sz="6000">
                <a:solidFill>
                  <a:srgbClr val="253858"/>
                </a:solidFill>
                <a:latin typeface="+mj-lt"/>
                <a:ea typeface="+mj-ea"/>
                <a:cs typeface="+mj-cs"/>
                <a:sym typeface="Charlie Display Semibold"/>
              </a:defRPr>
            </a:pPr>
            <a:r>
              <a:t>Consider lowering opacity</a:t>
            </a:r>
          </a:p>
          <a:p>
            <a:pPr marL="0" indent="0" algn="l" defTabSz="825500">
              <a:lnSpc>
                <a:spcPct val="110000"/>
              </a:lnSpc>
              <a:spcBef>
                <a:spcPts val="0"/>
              </a:spcBef>
              <a:buSzTx/>
              <a:buNone/>
              <a:defRPr sz="4800">
                <a:solidFill>
                  <a:srgbClr val="091E42"/>
                </a:solidFill>
                <a:latin typeface="Charlie Display"/>
                <a:ea typeface="Charlie Display"/>
                <a:cs typeface="Charlie Display"/>
                <a:sym typeface="Charlie Display"/>
              </a:defRPr>
            </a:pPr>
            <a:r>
              <a:t>If you’ve got a lot to say about a specific talking point, consider lowering the opacity of the others to 30%.</a:t>
            </a:r>
          </a:p>
        </p:txBody>
      </p:sp>
      <p:sp>
        <p:nvSpPr>
          <p:cNvPr id="293" name="Square"/>
          <p:cNvSpPr/>
          <p:nvPr>
            <p:ph type="body" sz="quarter" idx="29"/>
          </p:nvPr>
        </p:nvSpPr>
        <p:spPr>
          <a:xfrm rot="18900000">
            <a:off x="6016374" y="5492934"/>
            <a:ext cx="661841" cy="661841"/>
          </a:xfrm>
          <a:prstGeom prst="rect">
            <a:avLst/>
          </a:prstGeom>
          <a:solidFill>
            <a:srgbClr val="FFFFFF"/>
          </a:solidFill>
        </p:spPr>
        <p:txBody>
          <a:bodyPr>
            <a:noAutofit/>
          </a:bodyPr>
          <a:lstStyle/>
          <a:p>
            <a:pPr marL="0" indent="0" algn="l" defTabSz="825500">
              <a:lnSpc>
                <a:spcPct val="110000"/>
              </a:lnSpc>
              <a:spcBef>
                <a:spcPts val="0"/>
              </a:spcBef>
              <a:buSzTx/>
              <a:buNone/>
              <a:defRPr spc="36" sz="3600">
                <a:solidFill>
                  <a:schemeClr val="accent1">
                    <a:hueOff val="-417200"/>
                    <a:satOff val="-79665"/>
                    <a:lumOff val="48516"/>
                  </a:schemeClr>
                </a:solidFill>
                <a:latin typeface="Charlie Display"/>
                <a:ea typeface="Charlie Display"/>
                <a:cs typeface="Charlie Display"/>
                <a:sym typeface="Charlie Display"/>
              </a:defRPr>
            </a:pPr>
          </a:p>
        </p:txBody>
      </p:sp>
      <p:sp>
        <p:nvSpPr>
          <p:cNvPr id="294"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meline_Gantt">
    <p:bg>
      <p:bgPr>
        <a:solidFill>
          <a:srgbClr val="FFFFFF"/>
        </a:solidFill>
      </p:bgPr>
    </p:bg>
    <p:spTree>
      <p:nvGrpSpPr>
        <p:cNvPr id="1" name=""/>
        <p:cNvGrpSpPr/>
        <p:nvPr/>
      </p:nvGrpSpPr>
      <p:grpSpPr>
        <a:xfrm>
          <a:off x="0" y="0"/>
          <a:ext cx="0" cy="0"/>
          <a:chOff x="0" y="0"/>
          <a:chExt cx="0" cy="0"/>
        </a:xfrm>
      </p:grpSpPr>
      <p:sp>
        <p:nvSpPr>
          <p:cNvPr id="301" name="Line"/>
          <p:cNvSpPr/>
          <p:nvPr/>
        </p:nvSpPr>
        <p:spPr>
          <a:xfrm flipV="1">
            <a:off x="4428859" y="7559604"/>
            <a:ext cx="1" cy="425586"/>
          </a:xfrm>
          <a:prstGeom prst="line">
            <a:avLst/>
          </a:prstGeom>
          <a:ln w="25400">
            <a:solidFill>
              <a:srgbClr val="C1C7D0"/>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302" name="Line"/>
          <p:cNvSpPr/>
          <p:nvPr/>
        </p:nvSpPr>
        <p:spPr>
          <a:xfrm flipV="1">
            <a:off x="6168952" y="7559604"/>
            <a:ext cx="1" cy="425586"/>
          </a:xfrm>
          <a:prstGeom prst="line">
            <a:avLst/>
          </a:prstGeom>
          <a:ln w="25400">
            <a:solidFill>
              <a:srgbClr val="C1C7D0"/>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303" name="Line"/>
          <p:cNvSpPr/>
          <p:nvPr/>
        </p:nvSpPr>
        <p:spPr>
          <a:xfrm flipV="1">
            <a:off x="7909046" y="7559604"/>
            <a:ext cx="1" cy="425586"/>
          </a:xfrm>
          <a:prstGeom prst="line">
            <a:avLst/>
          </a:prstGeom>
          <a:ln w="25400">
            <a:solidFill>
              <a:srgbClr val="C1C7D0"/>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304" name="Line"/>
          <p:cNvSpPr/>
          <p:nvPr/>
        </p:nvSpPr>
        <p:spPr>
          <a:xfrm flipV="1">
            <a:off x="9649139" y="7559604"/>
            <a:ext cx="1" cy="425586"/>
          </a:xfrm>
          <a:prstGeom prst="line">
            <a:avLst/>
          </a:prstGeom>
          <a:ln w="25400">
            <a:solidFill>
              <a:srgbClr val="C1C7D0"/>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305" name="Line"/>
          <p:cNvSpPr/>
          <p:nvPr/>
        </p:nvSpPr>
        <p:spPr>
          <a:xfrm flipV="1">
            <a:off x="11389233" y="7559604"/>
            <a:ext cx="1" cy="425586"/>
          </a:xfrm>
          <a:prstGeom prst="line">
            <a:avLst/>
          </a:prstGeom>
          <a:ln w="25400">
            <a:solidFill>
              <a:srgbClr val="C1C7D0"/>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306" name="Line"/>
          <p:cNvSpPr/>
          <p:nvPr/>
        </p:nvSpPr>
        <p:spPr>
          <a:xfrm flipV="1">
            <a:off x="13129327" y="7559604"/>
            <a:ext cx="1" cy="425586"/>
          </a:xfrm>
          <a:prstGeom prst="line">
            <a:avLst/>
          </a:prstGeom>
          <a:ln w="25400">
            <a:solidFill>
              <a:srgbClr val="C1C7D0"/>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307" name="Line"/>
          <p:cNvSpPr/>
          <p:nvPr/>
        </p:nvSpPr>
        <p:spPr>
          <a:xfrm flipV="1">
            <a:off x="14869420" y="7559604"/>
            <a:ext cx="1" cy="425586"/>
          </a:xfrm>
          <a:prstGeom prst="line">
            <a:avLst/>
          </a:prstGeom>
          <a:ln w="25400">
            <a:solidFill>
              <a:srgbClr val="C1C7D0"/>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308" name="Line"/>
          <p:cNvSpPr/>
          <p:nvPr/>
        </p:nvSpPr>
        <p:spPr>
          <a:xfrm flipV="1">
            <a:off x="16609514" y="7559604"/>
            <a:ext cx="1" cy="425586"/>
          </a:xfrm>
          <a:prstGeom prst="line">
            <a:avLst/>
          </a:prstGeom>
          <a:ln w="25400">
            <a:solidFill>
              <a:srgbClr val="C1C7D0"/>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309" name="Line"/>
          <p:cNvSpPr/>
          <p:nvPr/>
        </p:nvSpPr>
        <p:spPr>
          <a:xfrm flipV="1">
            <a:off x="18349607" y="7559604"/>
            <a:ext cx="1" cy="425586"/>
          </a:xfrm>
          <a:prstGeom prst="line">
            <a:avLst/>
          </a:prstGeom>
          <a:ln w="25400">
            <a:solidFill>
              <a:srgbClr val="C1C7D0"/>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310" name="Line"/>
          <p:cNvSpPr/>
          <p:nvPr/>
        </p:nvSpPr>
        <p:spPr>
          <a:xfrm flipV="1">
            <a:off x="20089701" y="7559604"/>
            <a:ext cx="1" cy="425586"/>
          </a:xfrm>
          <a:prstGeom prst="line">
            <a:avLst/>
          </a:prstGeom>
          <a:ln w="25400">
            <a:solidFill>
              <a:srgbClr val="C1C7D0"/>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311" name="Line"/>
          <p:cNvSpPr/>
          <p:nvPr/>
        </p:nvSpPr>
        <p:spPr>
          <a:xfrm flipV="1">
            <a:off x="21829793" y="7559604"/>
            <a:ext cx="1" cy="425586"/>
          </a:xfrm>
          <a:prstGeom prst="line">
            <a:avLst/>
          </a:prstGeom>
          <a:ln w="25400">
            <a:solidFill>
              <a:srgbClr val="C1C7D0"/>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312" name="Line"/>
          <p:cNvSpPr/>
          <p:nvPr/>
        </p:nvSpPr>
        <p:spPr>
          <a:xfrm flipV="1">
            <a:off x="23569887" y="7559604"/>
            <a:ext cx="1" cy="425586"/>
          </a:xfrm>
          <a:prstGeom prst="line">
            <a:avLst/>
          </a:prstGeom>
          <a:ln w="25400">
            <a:solidFill>
              <a:srgbClr val="C1C7D0"/>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313" name="Line"/>
          <p:cNvSpPr/>
          <p:nvPr/>
        </p:nvSpPr>
        <p:spPr>
          <a:xfrm flipV="1">
            <a:off x="948672" y="7559604"/>
            <a:ext cx="1" cy="425586"/>
          </a:xfrm>
          <a:prstGeom prst="line">
            <a:avLst/>
          </a:prstGeom>
          <a:ln w="25400">
            <a:solidFill>
              <a:srgbClr val="C1C7D0"/>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314" name="Line"/>
          <p:cNvSpPr/>
          <p:nvPr/>
        </p:nvSpPr>
        <p:spPr>
          <a:xfrm flipV="1">
            <a:off x="2688765" y="7559604"/>
            <a:ext cx="1" cy="425586"/>
          </a:xfrm>
          <a:prstGeom prst="line">
            <a:avLst/>
          </a:prstGeom>
          <a:ln w="25400">
            <a:solidFill>
              <a:srgbClr val="C1C7D0"/>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315" name="Line"/>
          <p:cNvSpPr/>
          <p:nvPr/>
        </p:nvSpPr>
        <p:spPr>
          <a:xfrm>
            <a:off x="-240651" y="7746996"/>
            <a:ext cx="24865302" cy="76208"/>
          </a:xfrm>
          <a:prstGeom prst="line">
            <a:avLst/>
          </a:prstGeom>
          <a:ln w="38100">
            <a:solidFill>
              <a:srgbClr val="C1C7D0"/>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316" name="This can be used as a typical timeline slide…"/>
          <p:cNvSpPr/>
          <p:nvPr>
            <p:ph type="body" sz="quarter" idx="21"/>
          </p:nvPr>
        </p:nvSpPr>
        <p:spPr>
          <a:xfrm>
            <a:off x="1782045" y="3836669"/>
            <a:ext cx="3810001" cy="2767331"/>
          </a:xfrm>
          <a:prstGeom prst="rect">
            <a:avLst/>
          </a:prstGeom>
        </p:spPr>
        <p:txBody>
          <a:bodyPr anchor="b">
            <a:spAutoFit/>
          </a:bodyPr>
          <a:lstStyle/>
          <a:p>
            <a:pPr marL="0" indent="0" algn="l" defTabSz="825500">
              <a:lnSpc>
                <a:spcPct val="110000"/>
              </a:lnSpc>
              <a:spcBef>
                <a:spcPts val="2500"/>
              </a:spcBef>
              <a:buSzTx/>
              <a:buNone/>
              <a:defRPr spc="36" sz="3600">
                <a:solidFill>
                  <a:srgbClr val="091E42"/>
                </a:solidFill>
                <a:latin typeface="Charlie Display"/>
                <a:ea typeface="Charlie Display"/>
                <a:cs typeface="Charlie Display"/>
                <a:sym typeface="Charlie Display"/>
              </a:defRPr>
            </a:pPr>
            <a:r>
              <a:t>This can be used as a typical timeline slide</a:t>
            </a:r>
          </a:p>
          <a:p>
            <a:pPr marL="0" indent="0" algn="l" defTabSz="825500">
              <a:lnSpc>
                <a:spcPct val="110000"/>
              </a:lnSpc>
              <a:spcBef>
                <a:spcPts val="2500"/>
              </a:spcBef>
              <a:buSzTx/>
              <a:buNone/>
              <a:defRPr spc="36" sz="3600">
                <a:solidFill>
                  <a:schemeClr val="accent1">
                    <a:lumOff val="-9925"/>
                  </a:schemeClr>
                </a:solidFill>
                <a:latin typeface="Charlie Display"/>
                <a:ea typeface="Charlie Display"/>
                <a:cs typeface="Charlie Display"/>
                <a:sym typeface="Charlie Display"/>
              </a:defRPr>
            </a:pPr>
            <a:r>
              <a:t>Time</a:t>
            </a:r>
          </a:p>
        </p:txBody>
      </p:sp>
      <p:sp>
        <p:nvSpPr>
          <p:cNvPr id="317" name="Year…"/>
          <p:cNvSpPr/>
          <p:nvPr>
            <p:ph type="body" sz="quarter" idx="22"/>
          </p:nvPr>
        </p:nvSpPr>
        <p:spPr>
          <a:xfrm>
            <a:off x="5185098" y="9067799"/>
            <a:ext cx="3809752" cy="2767331"/>
          </a:xfrm>
          <a:prstGeom prst="rect">
            <a:avLst/>
          </a:prstGeom>
        </p:spPr>
        <p:txBody>
          <a:bodyPr anchor="t">
            <a:spAutoFit/>
          </a:bodyPr>
          <a:lstStyle/>
          <a:p>
            <a:pPr marL="0" indent="0" algn="l" defTabSz="825500">
              <a:lnSpc>
                <a:spcPct val="110000"/>
              </a:lnSpc>
              <a:spcBef>
                <a:spcPts val="2500"/>
              </a:spcBef>
              <a:buSzTx/>
              <a:buNone/>
              <a:defRPr spc="36" sz="3600">
                <a:solidFill>
                  <a:schemeClr val="accent1">
                    <a:lumOff val="-9925"/>
                  </a:schemeClr>
                </a:solidFill>
                <a:latin typeface="Charlie Display"/>
                <a:ea typeface="Charlie Display"/>
                <a:cs typeface="Charlie Display"/>
                <a:sym typeface="Charlie Display"/>
              </a:defRPr>
            </a:pPr>
            <a:r>
              <a:t>Year</a:t>
            </a:r>
          </a:p>
          <a:p>
            <a:pPr marL="0" indent="0" algn="l" defTabSz="825500">
              <a:lnSpc>
                <a:spcPct val="110000"/>
              </a:lnSpc>
              <a:spcBef>
                <a:spcPts val="2500"/>
              </a:spcBef>
              <a:buSzTx/>
              <a:buNone/>
              <a:defRPr spc="36" sz="3600">
                <a:solidFill>
                  <a:srgbClr val="091E42"/>
                </a:solidFill>
                <a:latin typeface="Charlie Display"/>
                <a:ea typeface="Charlie Display"/>
                <a:cs typeface="Charlie Display"/>
                <a:sym typeface="Charlie Display"/>
              </a:defRPr>
            </a:pPr>
            <a:r>
              <a:t>Also can use as a gantt chart to visualize timing</a:t>
            </a:r>
          </a:p>
        </p:txBody>
      </p:sp>
      <p:sp>
        <p:nvSpPr>
          <p:cNvPr id="318" name="Time period…"/>
          <p:cNvSpPr/>
          <p:nvPr>
            <p:ph type="body" sz="quarter" idx="23"/>
          </p:nvPr>
        </p:nvSpPr>
        <p:spPr>
          <a:xfrm>
            <a:off x="18797306" y="9067799"/>
            <a:ext cx="3812726" cy="2767331"/>
          </a:xfrm>
          <a:prstGeom prst="rect">
            <a:avLst/>
          </a:prstGeom>
        </p:spPr>
        <p:txBody>
          <a:bodyPr anchor="t">
            <a:spAutoFit/>
          </a:bodyPr>
          <a:lstStyle/>
          <a:p>
            <a:pPr marL="0" indent="0" algn="l" defTabSz="825500">
              <a:lnSpc>
                <a:spcPct val="110000"/>
              </a:lnSpc>
              <a:spcBef>
                <a:spcPts val="2500"/>
              </a:spcBef>
              <a:buSzTx/>
              <a:buNone/>
              <a:defRPr spc="36" sz="3600">
                <a:solidFill>
                  <a:schemeClr val="accent1">
                    <a:lumOff val="-9925"/>
                  </a:schemeClr>
                </a:solidFill>
                <a:latin typeface="Charlie Display"/>
                <a:ea typeface="Charlie Display"/>
                <a:cs typeface="Charlie Display"/>
                <a:sym typeface="Charlie Display"/>
              </a:defRPr>
            </a:pPr>
            <a:r>
              <a:t>Time period</a:t>
            </a:r>
          </a:p>
          <a:p>
            <a:pPr marL="0" indent="0" algn="l" defTabSz="825500">
              <a:lnSpc>
                <a:spcPct val="110000"/>
              </a:lnSpc>
              <a:spcBef>
                <a:spcPts val="2500"/>
              </a:spcBef>
              <a:buSzTx/>
              <a:buNone/>
              <a:defRPr spc="36" sz="3600">
                <a:solidFill>
                  <a:srgbClr val="091E42"/>
                </a:solidFill>
                <a:latin typeface="Charlie Display"/>
                <a:ea typeface="Charlie Display"/>
                <a:cs typeface="Charlie Display"/>
                <a:sym typeface="Charlie Display"/>
              </a:defRPr>
            </a:pPr>
            <a:r>
              <a:t>If you need more, add an additional slide and continue</a:t>
            </a:r>
          </a:p>
        </p:txBody>
      </p:sp>
      <p:sp>
        <p:nvSpPr>
          <p:cNvPr id="319" name="You can place assets from the Graphic Assets Deck…"/>
          <p:cNvSpPr/>
          <p:nvPr>
            <p:ph type="body" sz="quarter" idx="24"/>
          </p:nvPr>
        </p:nvSpPr>
        <p:spPr>
          <a:xfrm>
            <a:off x="8588150" y="3836669"/>
            <a:ext cx="4254501" cy="2767331"/>
          </a:xfrm>
          <a:prstGeom prst="rect">
            <a:avLst/>
          </a:prstGeom>
        </p:spPr>
        <p:txBody>
          <a:bodyPr anchor="b">
            <a:spAutoFit/>
          </a:bodyPr>
          <a:lstStyle/>
          <a:p>
            <a:pPr marL="0" indent="0" algn="l" defTabSz="825500">
              <a:lnSpc>
                <a:spcPct val="110000"/>
              </a:lnSpc>
              <a:spcBef>
                <a:spcPts val="2500"/>
              </a:spcBef>
              <a:buSzTx/>
              <a:buNone/>
              <a:defRPr spc="36" sz="3600">
                <a:solidFill>
                  <a:srgbClr val="091E42"/>
                </a:solidFill>
                <a:latin typeface="Charlie Display"/>
                <a:ea typeface="Charlie Display"/>
                <a:cs typeface="Charlie Display"/>
                <a:sym typeface="Charlie Display"/>
              </a:defRPr>
            </a:pPr>
            <a:r>
              <a:t>You can place assets from the Graphic Assets Deck</a:t>
            </a:r>
          </a:p>
          <a:p>
            <a:pPr marL="0" indent="0" algn="l" defTabSz="825500">
              <a:lnSpc>
                <a:spcPct val="110000"/>
              </a:lnSpc>
              <a:spcBef>
                <a:spcPts val="2500"/>
              </a:spcBef>
              <a:buSzTx/>
              <a:buNone/>
              <a:defRPr spc="36" sz="3600">
                <a:solidFill>
                  <a:schemeClr val="accent1">
                    <a:lumOff val="-9925"/>
                  </a:schemeClr>
                </a:solidFill>
                <a:latin typeface="Charlie Display"/>
                <a:ea typeface="Charlie Display"/>
                <a:cs typeface="Charlie Display"/>
                <a:sym typeface="Charlie Display"/>
              </a:defRPr>
            </a:pPr>
            <a:r>
              <a:t>Date</a:t>
            </a:r>
          </a:p>
        </p:txBody>
      </p:sp>
      <p:sp>
        <p:nvSpPr>
          <p:cNvPr id="320" name="Line"/>
          <p:cNvSpPr/>
          <p:nvPr/>
        </p:nvSpPr>
        <p:spPr>
          <a:xfrm>
            <a:off x="1782046" y="7081802"/>
            <a:ext cx="2541599" cy="1"/>
          </a:xfrm>
          <a:prstGeom prst="line">
            <a:avLst/>
          </a:prstGeom>
          <a:ln w="101600">
            <a:solidFill>
              <a:schemeClr val="accent1"/>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321" name="Line"/>
          <p:cNvSpPr/>
          <p:nvPr/>
        </p:nvSpPr>
        <p:spPr>
          <a:xfrm>
            <a:off x="8588150" y="7081802"/>
            <a:ext cx="2541599" cy="1"/>
          </a:xfrm>
          <a:prstGeom prst="line">
            <a:avLst/>
          </a:prstGeom>
          <a:ln w="101600">
            <a:solidFill>
              <a:schemeClr val="accent1"/>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322" name="Line"/>
          <p:cNvSpPr/>
          <p:nvPr/>
        </p:nvSpPr>
        <p:spPr>
          <a:xfrm>
            <a:off x="15394254" y="7081802"/>
            <a:ext cx="2541599" cy="1"/>
          </a:xfrm>
          <a:prstGeom prst="line">
            <a:avLst/>
          </a:prstGeom>
          <a:ln w="101600">
            <a:solidFill>
              <a:schemeClr val="accent1"/>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323" name="Timeline context"/>
          <p:cNvSpPr/>
          <p:nvPr>
            <p:ph type="body" sz="quarter" idx="25"/>
          </p:nvPr>
        </p:nvSpPr>
        <p:spPr>
          <a:xfrm>
            <a:off x="1778000" y="1782800"/>
            <a:ext cx="20828000" cy="1320801"/>
          </a:xfrm>
          <a:prstGeom prst="rect">
            <a:avLst/>
          </a:prstGeom>
        </p:spPr>
        <p:txBody>
          <a:bodyPr anchor="t">
            <a:spAutoFit/>
          </a:bodyPr>
          <a:lstStyle>
            <a:lvl1pPr marL="0" indent="0" defTabSz="825500">
              <a:lnSpc>
                <a:spcPct val="90000"/>
              </a:lnSpc>
              <a:spcBef>
                <a:spcPts val="2500"/>
              </a:spcBef>
              <a:buSzTx/>
              <a:buNone/>
              <a:defRPr sz="8000">
                <a:solidFill>
                  <a:srgbClr val="253858"/>
                </a:solidFill>
                <a:latin typeface="+mj-lt"/>
                <a:ea typeface="+mj-ea"/>
                <a:cs typeface="+mj-cs"/>
                <a:sym typeface="Charlie Display Semibold"/>
              </a:defRPr>
            </a:lvl1pPr>
          </a:lstStyle>
          <a:p>
            <a:pPr/>
            <a:r>
              <a:t>Timeline context</a:t>
            </a:r>
          </a:p>
        </p:txBody>
      </p:sp>
      <p:sp>
        <p:nvSpPr>
          <p:cNvPr id="324" name="Line"/>
          <p:cNvSpPr/>
          <p:nvPr/>
        </p:nvSpPr>
        <p:spPr>
          <a:xfrm>
            <a:off x="5185098" y="8488397"/>
            <a:ext cx="2541599" cy="1"/>
          </a:xfrm>
          <a:prstGeom prst="line">
            <a:avLst/>
          </a:prstGeom>
          <a:ln w="101600">
            <a:solidFill>
              <a:schemeClr val="accent1"/>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325" name="Line"/>
          <p:cNvSpPr/>
          <p:nvPr/>
        </p:nvSpPr>
        <p:spPr>
          <a:xfrm>
            <a:off x="11991202" y="8488397"/>
            <a:ext cx="2541600" cy="1"/>
          </a:xfrm>
          <a:prstGeom prst="line">
            <a:avLst/>
          </a:prstGeom>
          <a:ln w="101600">
            <a:solidFill>
              <a:schemeClr val="accent1"/>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326" name="Line"/>
          <p:cNvSpPr/>
          <p:nvPr/>
        </p:nvSpPr>
        <p:spPr>
          <a:xfrm>
            <a:off x="18797306" y="8488397"/>
            <a:ext cx="2541600" cy="1"/>
          </a:xfrm>
          <a:prstGeom prst="line">
            <a:avLst/>
          </a:prstGeom>
          <a:ln w="101600">
            <a:solidFill>
              <a:schemeClr val="accent1"/>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327" name="Use no more than six milestone dates per slide…"/>
          <p:cNvSpPr/>
          <p:nvPr>
            <p:ph type="body" sz="quarter" idx="26"/>
          </p:nvPr>
        </p:nvSpPr>
        <p:spPr>
          <a:xfrm>
            <a:off x="15394254" y="3836669"/>
            <a:ext cx="4254501" cy="2767331"/>
          </a:xfrm>
          <a:prstGeom prst="rect">
            <a:avLst/>
          </a:prstGeom>
        </p:spPr>
        <p:txBody>
          <a:bodyPr anchor="b">
            <a:spAutoFit/>
          </a:bodyPr>
          <a:lstStyle/>
          <a:p>
            <a:pPr marL="0" indent="0" algn="l" defTabSz="825500">
              <a:lnSpc>
                <a:spcPct val="110000"/>
              </a:lnSpc>
              <a:spcBef>
                <a:spcPts val="2500"/>
              </a:spcBef>
              <a:buSzTx/>
              <a:buNone/>
              <a:defRPr spc="36" sz="3600">
                <a:solidFill>
                  <a:srgbClr val="091E42"/>
                </a:solidFill>
                <a:latin typeface="Charlie Display"/>
                <a:ea typeface="Charlie Display"/>
                <a:cs typeface="Charlie Display"/>
                <a:sym typeface="Charlie Display"/>
              </a:defRPr>
            </a:pPr>
            <a:r>
              <a:t>Use no more than six milestone dates per slide</a:t>
            </a:r>
          </a:p>
          <a:p>
            <a:pPr marL="0" indent="0" algn="l" defTabSz="825500">
              <a:lnSpc>
                <a:spcPct val="110000"/>
              </a:lnSpc>
              <a:spcBef>
                <a:spcPts val="2500"/>
              </a:spcBef>
              <a:buSzTx/>
              <a:buNone/>
              <a:defRPr spc="36" sz="3600">
                <a:solidFill>
                  <a:schemeClr val="accent1">
                    <a:lumOff val="-9925"/>
                  </a:schemeClr>
                </a:solidFill>
                <a:latin typeface="Charlie Display"/>
                <a:ea typeface="Charlie Display"/>
                <a:cs typeface="Charlie Display"/>
                <a:sym typeface="Charlie Display"/>
              </a:defRPr>
            </a:pPr>
            <a:r>
              <a:t>Timing</a:t>
            </a:r>
          </a:p>
        </p:txBody>
      </p:sp>
      <p:sp>
        <p:nvSpPr>
          <p:cNvPr id="328" name="Month…"/>
          <p:cNvSpPr/>
          <p:nvPr>
            <p:ph type="body" sz="quarter" idx="27"/>
          </p:nvPr>
        </p:nvSpPr>
        <p:spPr>
          <a:xfrm>
            <a:off x="11991202" y="9067799"/>
            <a:ext cx="4447967" cy="2767331"/>
          </a:xfrm>
          <a:prstGeom prst="rect">
            <a:avLst/>
          </a:prstGeom>
        </p:spPr>
        <p:txBody>
          <a:bodyPr anchor="t">
            <a:spAutoFit/>
          </a:bodyPr>
          <a:lstStyle/>
          <a:p>
            <a:pPr marL="0" indent="0" algn="l" defTabSz="825500">
              <a:lnSpc>
                <a:spcPct val="110000"/>
              </a:lnSpc>
              <a:spcBef>
                <a:spcPts val="2500"/>
              </a:spcBef>
              <a:buSzTx/>
              <a:buNone/>
              <a:defRPr spc="36" sz="3600">
                <a:solidFill>
                  <a:schemeClr val="accent1">
                    <a:lumOff val="-9925"/>
                  </a:schemeClr>
                </a:solidFill>
                <a:latin typeface="Charlie Display"/>
                <a:ea typeface="Charlie Display"/>
                <a:cs typeface="Charlie Display"/>
                <a:sym typeface="Charlie Display"/>
              </a:defRPr>
            </a:pPr>
            <a:r>
              <a:t>Month</a:t>
            </a:r>
          </a:p>
          <a:p>
            <a:pPr marL="0" indent="0" algn="l" defTabSz="825500">
              <a:lnSpc>
                <a:spcPct val="110000"/>
              </a:lnSpc>
              <a:spcBef>
                <a:spcPts val="2500"/>
              </a:spcBef>
              <a:buSzTx/>
              <a:buNone/>
              <a:defRPr spc="36" sz="3600">
                <a:solidFill>
                  <a:srgbClr val="091E42"/>
                </a:solidFill>
                <a:latin typeface="Charlie Display"/>
                <a:ea typeface="Charlie Display"/>
                <a:cs typeface="Charlie Display"/>
                <a:sym typeface="Charlie Display"/>
              </a:defRPr>
            </a:pPr>
            <a:r>
              <a:t>Don’t have to change the line size, but it is allowed here</a:t>
            </a:r>
          </a:p>
        </p:txBody>
      </p:sp>
      <p:sp>
        <p:nvSpPr>
          <p:cNvPr id="329"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meline_Overview">
    <p:bg>
      <p:bgPr>
        <a:solidFill>
          <a:srgbClr val="FFFFFF"/>
        </a:solidFill>
      </p:bgPr>
    </p:bg>
    <p:spTree>
      <p:nvGrpSpPr>
        <p:cNvPr id="1" name=""/>
        <p:cNvGrpSpPr/>
        <p:nvPr/>
      </p:nvGrpSpPr>
      <p:grpSpPr>
        <a:xfrm>
          <a:off x="0" y="0"/>
          <a:ext cx="0" cy="0"/>
          <a:chOff x="0" y="0"/>
          <a:chExt cx="0" cy="0"/>
        </a:xfrm>
      </p:grpSpPr>
      <p:sp>
        <p:nvSpPr>
          <p:cNvPr id="336" name="Line"/>
          <p:cNvSpPr/>
          <p:nvPr/>
        </p:nvSpPr>
        <p:spPr>
          <a:xfrm flipV="1">
            <a:off x="12192000" y="9066400"/>
            <a:ext cx="0" cy="1887318"/>
          </a:xfrm>
          <a:prstGeom prst="line">
            <a:avLst/>
          </a:prstGeom>
          <a:ln w="76200">
            <a:solidFill>
              <a:schemeClr val="accent1"/>
            </a:solidFill>
            <a:miter lim="400000"/>
            <a:tailEnd type="oval"/>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337" name="Line"/>
          <p:cNvSpPr/>
          <p:nvPr/>
        </p:nvSpPr>
        <p:spPr>
          <a:xfrm flipV="1">
            <a:off x="7929707" y="7064782"/>
            <a:ext cx="1" cy="3835055"/>
          </a:xfrm>
          <a:prstGeom prst="line">
            <a:avLst/>
          </a:prstGeom>
          <a:ln w="76200" cap="rnd">
            <a:solidFill>
              <a:schemeClr val="accent1"/>
            </a:solidFill>
            <a:custDash>
              <a:ds d="100000" sp="200000"/>
            </a:custDash>
            <a:tailEnd type="oval"/>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338" name="Line"/>
          <p:cNvSpPr/>
          <p:nvPr/>
        </p:nvSpPr>
        <p:spPr>
          <a:xfrm flipV="1">
            <a:off x="3682081" y="9066400"/>
            <a:ext cx="1" cy="1887318"/>
          </a:xfrm>
          <a:prstGeom prst="line">
            <a:avLst/>
          </a:prstGeom>
          <a:ln w="76200">
            <a:solidFill>
              <a:schemeClr val="accent1"/>
            </a:solidFill>
            <a:miter lim="400000"/>
            <a:tailEnd type="oval"/>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339" name="Line"/>
          <p:cNvSpPr/>
          <p:nvPr/>
        </p:nvSpPr>
        <p:spPr>
          <a:xfrm flipV="1">
            <a:off x="20672584" y="9066400"/>
            <a:ext cx="1" cy="1887318"/>
          </a:xfrm>
          <a:prstGeom prst="line">
            <a:avLst/>
          </a:prstGeom>
          <a:ln w="76200">
            <a:solidFill>
              <a:schemeClr val="accent1"/>
            </a:solidFill>
            <a:miter lim="400000"/>
            <a:tailEnd type="oval"/>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340" name="Line"/>
          <p:cNvSpPr/>
          <p:nvPr/>
        </p:nvSpPr>
        <p:spPr>
          <a:xfrm flipV="1">
            <a:off x="16436902" y="7064782"/>
            <a:ext cx="1" cy="3835055"/>
          </a:xfrm>
          <a:prstGeom prst="line">
            <a:avLst/>
          </a:prstGeom>
          <a:ln w="76200" cap="rnd">
            <a:solidFill>
              <a:schemeClr val="accent1"/>
            </a:solidFill>
            <a:custDash>
              <a:ds d="100000" sp="200000"/>
            </a:custDash>
            <a:tailEnd type="oval"/>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341" name="Timeline Context"/>
          <p:cNvSpPr/>
          <p:nvPr>
            <p:ph type="body" sz="quarter" idx="21"/>
          </p:nvPr>
        </p:nvSpPr>
        <p:spPr>
          <a:xfrm>
            <a:off x="1698321" y="1016396"/>
            <a:ext cx="20828001" cy="825501"/>
          </a:xfrm>
          <a:prstGeom prst="rect">
            <a:avLst/>
          </a:prstGeom>
        </p:spPr>
        <p:txBody>
          <a:bodyPr anchor="t">
            <a:spAutoFit/>
          </a:bodyPr>
          <a:lstStyle>
            <a:lvl1pPr marL="0" indent="0" algn="l" defTabSz="825500">
              <a:spcBef>
                <a:spcPts val="0"/>
              </a:spcBef>
              <a:buSzTx/>
              <a:buNone/>
              <a:defRPr cap="all" spc="384" sz="4800">
                <a:solidFill>
                  <a:srgbClr val="0747A6"/>
                </a:solidFill>
              </a:defRPr>
            </a:lvl1pPr>
          </a:lstStyle>
          <a:p>
            <a:pPr/>
            <a:r>
              <a:t>Timeline Context</a:t>
            </a:r>
          </a:p>
        </p:txBody>
      </p:sp>
      <p:sp>
        <p:nvSpPr>
          <p:cNvPr id="342" name="Line"/>
          <p:cNvSpPr/>
          <p:nvPr/>
        </p:nvSpPr>
        <p:spPr>
          <a:xfrm>
            <a:off x="1775024" y="2544916"/>
            <a:ext cx="2541599" cy="1"/>
          </a:xfrm>
          <a:prstGeom prst="line">
            <a:avLst/>
          </a:prstGeom>
          <a:ln w="101600">
            <a:solidFill>
              <a:srgbClr val="FFA927"/>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343" name="Line"/>
          <p:cNvSpPr/>
          <p:nvPr/>
        </p:nvSpPr>
        <p:spPr>
          <a:xfrm>
            <a:off x="-240651" y="11150202"/>
            <a:ext cx="24865302" cy="76208"/>
          </a:xfrm>
          <a:prstGeom prst="line">
            <a:avLst/>
          </a:prstGeom>
          <a:ln w="101600">
            <a:solidFill>
              <a:srgbClr val="C1C7D0"/>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344" name="This is your overview timeline slide option"/>
          <p:cNvSpPr/>
          <p:nvPr>
            <p:ph type="body" sz="quarter" idx="22"/>
          </p:nvPr>
        </p:nvSpPr>
        <p:spPr>
          <a:xfrm>
            <a:off x="1777081" y="6957293"/>
            <a:ext cx="3810001" cy="1849121"/>
          </a:xfrm>
          <a:prstGeom prst="rect">
            <a:avLst/>
          </a:prstGeom>
        </p:spPr>
        <p:txBody>
          <a:bodyPr anchor="b">
            <a:spAutoFit/>
          </a:bodyPr>
          <a:lstStyle>
            <a:lvl1pPr marL="0" indent="0"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lvl1pPr>
          </a:lstStyle>
          <a:p>
            <a:pPr/>
            <a:r>
              <a:t>This is your overview timeline slide option</a:t>
            </a:r>
          </a:p>
        </p:txBody>
      </p:sp>
      <p:sp>
        <p:nvSpPr>
          <p:cNvPr id="345" name="You can also place assets from the Graphic Assets Deck"/>
          <p:cNvSpPr/>
          <p:nvPr>
            <p:ph type="body" sz="quarter" idx="23"/>
          </p:nvPr>
        </p:nvSpPr>
        <p:spPr>
          <a:xfrm>
            <a:off x="6024707" y="4354966"/>
            <a:ext cx="3810001" cy="2449831"/>
          </a:xfrm>
          <a:prstGeom prst="rect">
            <a:avLst/>
          </a:prstGeom>
        </p:spPr>
        <p:txBody>
          <a:bodyPr anchor="b">
            <a:spAutoFit/>
          </a:bodyPr>
          <a:lstStyle>
            <a:lvl1pPr marL="0" indent="0"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lvl1pPr>
          </a:lstStyle>
          <a:p>
            <a:pPr/>
            <a:r>
              <a:t>You can also place assets from the Graphic Assets Deck</a:t>
            </a:r>
          </a:p>
        </p:txBody>
      </p:sp>
      <p:sp>
        <p:nvSpPr>
          <p:cNvPr id="346" name="Minimize text as much as possible"/>
          <p:cNvSpPr/>
          <p:nvPr>
            <p:ph type="body" sz="quarter" idx="24"/>
          </p:nvPr>
        </p:nvSpPr>
        <p:spPr>
          <a:xfrm>
            <a:off x="10287000" y="7558003"/>
            <a:ext cx="3810000" cy="1248411"/>
          </a:xfrm>
          <a:prstGeom prst="rect">
            <a:avLst/>
          </a:prstGeom>
        </p:spPr>
        <p:txBody>
          <a:bodyPr anchor="b">
            <a:spAutoFit/>
          </a:bodyPr>
          <a:lstStyle>
            <a:lvl1pPr marL="0" indent="0"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lvl1pPr>
          </a:lstStyle>
          <a:p>
            <a:pPr/>
            <a:r>
              <a:t>Minimize text as much as possible</a:t>
            </a:r>
          </a:p>
        </p:txBody>
      </p:sp>
      <p:sp>
        <p:nvSpPr>
          <p:cNvPr id="347" name="Use no more than six milestone dates per slide"/>
          <p:cNvSpPr/>
          <p:nvPr>
            <p:ph type="body" sz="quarter" idx="25"/>
          </p:nvPr>
        </p:nvSpPr>
        <p:spPr>
          <a:xfrm>
            <a:off x="14281205" y="4955676"/>
            <a:ext cx="4249409" cy="1849121"/>
          </a:xfrm>
          <a:prstGeom prst="rect">
            <a:avLst/>
          </a:prstGeom>
        </p:spPr>
        <p:txBody>
          <a:bodyPr anchor="b">
            <a:spAutoFit/>
          </a:bodyPr>
          <a:lstStyle>
            <a:lvl1pPr marL="0" indent="0"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lvl1pPr>
          </a:lstStyle>
          <a:p>
            <a:pPr/>
            <a:r>
              <a:t>Use no more than six milestone dates per slide</a:t>
            </a:r>
          </a:p>
        </p:txBody>
      </p:sp>
      <p:sp>
        <p:nvSpPr>
          <p:cNvPr id="348" name="If you need more, add an additional slide and continue"/>
          <p:cNvSpPr/>
          <p:nvPr>
            <p:ph type="body" sz="quarter" idx="26"/>
          </p:nvPr>
        </p:nvSpPr>
        <p:spPr>
          <a:xfrm>
            <a:off x="18767586" y="6957293"/>
            <a:ext cx="3810001" cy="1849121"/>
          </a:xfrm>
          <a:prstGeom prst="rect">
            <a:avLst/>
          </a:prstGeom>
        </p:spPr>
        <p:txBody>
          <a:bodyPr anchor="b">
            <a:spAutoFit/>
          </a:bodyPr>
          <a:lstStyle>
            <a:lvl1pPr marL="0" indent="0"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lvl1pPr>
          </a:lstStyle>
          <a:p>
            <a:pPr/>
            <a:r>
              <a:t>If you need more, add an additional slide and continue</a:t>
            </a:r>
          </a:p>
        </p:txBody>
      </p:sp>
      <p:sp>
        <p:nvSpPr>
          <p:cNvPr id="349" name="1987"/>
          <p:cNvSpPr/>
          <p:nvPr>
            <p:ph type="body" sz="quarter" idx="27"/>
          </p:nvPr>
        </p:nvSpPr>
        <p:spPr>
          <a:xfrm>
            <a:off x="2717694" y="10826717"/>
            <a:ext cx="1928774" cy="669251"/>
          </a:xfrm>
          <a:prstGeom prst="roundRect">
            <a:avLst>
              <a:gd name="adj" fmla="val 11386"/>
            </a:avLst>
          </a:prstGeom>
          <a:solidFill>
            <a:srgbClr val="0747A6"/>
          </a:solidFill>
        </p:spPr>
        <p:txBody>
          <a:bodyPr>
            <a:noAutofit/>
          </a:bodyPr>
          <a:lstStyle>
            <a:lvl1pPr marL="0" indent="0" defTabSz="825500">
              <a:spcBef>
                <a:spcPts val="0"/>
              </a:spcBef>
              <a:buSzTx/>
              <a:buNone/>
              <a:defRPr b="1" spc="28" sz="2800">
                <a:latin typeface="Charlie Display"/>
                <a:ea typeface="Charlie Display"/>
                <a:cs typeface="Charlie Display"/>
                <a:sym typeface="Charlie Display"/>
              </a:defRPr>
            </a:lvl1pPr>
          </a:lstStyle>
          <a:p>
            <a:pPr/>
            <a:r>
              <a:t>1987</a:t>
            </a:r>
          </a:p>
        </p:txBody>
      </p:sp>
      <p:sp>
        <p:nvSpPr>
          <p:cNvPr id="350" name="1998"/>
          <p:cNvSpPr/>
          <p:nvPr>
            <p:ph type="body" sz="quarter" idx="28"/>
          </p:nvPr>
        </p:nvSpPr>
        <p:spPr>
          <a:xfrm>
            <a:off x="6965320" y="10826717"/>
            <a:ext cx="1928775" cy="669251"/>
          </a:xfrm>
          <a:prstGeom prst="roundRect">
            <a:avLst>
              <a:gd name="adj" fmla="val 11386"/>
            </a:avLst>
          </a:prstGeom>
          <a:solidFill>
            <a:srgbClr val="0747A6"/>
          </a:solidFill>
        </p:spPr>
        <p:txBody>
          <a:bodyPr>
            <a:noAutofit/>
          </a:bodyPr>
          <a:lstStyle>
            <a:lvl1pPr marL="0" indent="0" defTabSz="825500">
              <a:spcBef>
                <a:spcPts val="0"/>
              </a:spcBef>
              <a:buSzTx/>
              <a:buNone/>
              <a:defRPr b="1" spc="28" sz="2800">
                <a:latin typeface="Charlie Display"/>
                <a:ea typeface="Charlie Display"/>
                <a:cs typeface="Charlie Display"/>
                <a:sym typeface="Charlie Display"/>
              </a:defRPr>
            </a:lvl1pPr>
          </a:lstStyle>
          <a:p>
            <a:pPr/>
            <a:r>
              <a:t>1998</a:t>
            </a:r>
          </a:p>
        </p:txBody>
      </p:sp>
      <p:sp>
        <p:nvSpPr>
          <p:cNvPr id="351" name="2005"/>
          <p:cNvSpPr/>
          <p:nvPr>
            <p:ph type="body" sz="quarter" idx="29"/>
          </p:nvPr>
        </p:nvSpPr>
        <p:spPr>
          <a:xfrm>
            <a:off x="11227613" y="10826717"/>
            <a:ext cx="1928774" cy="669251"/>
          </a:xfrm>
          <a:prstGeom prst="roundRect">
            <a:avLst>
              <a:gd name="adj" fmla="val 11386"/>
            </a:avLst>
          </a:prstGeom>
          <a:solidFill>
            <a:srgbClr val="0747A6"/>
          </a:solidFill>
        </p:spPr>
        <p:txBody>
          <a:bodyPr>
            <a:noAutofit/>
          </a:bodyPr>
          <a:lstStyle>
            <a:lvl1pPr marL="0" indent="0" defTabSz="825500">
              <a:spcBef>
                <a:spcPts val="0"/>
              </a:spcBef>
              <a:buSzTx/>
              <a:buNone/>
              <a:defRPr b="1" spc="28" sz="2800">
                <a:latin typeface="Charlie Display"/>
                <a:ea typeface="Charlie Display"/>
                <a:cs typeface="Charlie Display"/>
                <a:sym typeface="Charlie Display"/>
              </a:defRPr>
            </a:lvl1pPr>
          </a:lstStyle>
          <a:p>
            <a:pPr/>
            <a:r>
              <a:t>2005</a:t>
            </a:r>
          </a:p>
        </p:txBody>
      </p:sp>
      <p:sp>
        <p:nvSpPr>
          <p:cNvPr id="352" name="2009"/>
          <p:cNvSpPr/>
          <p:nvPr>
            <p:ph type="body" sz="quarter" idx="30"/>
          </p:nvPr>
        </p:nvSpPr>
        <p:spPr>
          <a:xfrm>
            <a:off x="15472516" y="10826717"/>
            <a:ext cx="1928774" cy="669251"/>
          </a:xfrm>
          <a:prstGeom prst="roundRect">
            <a:avLst>
              <a:gd name="adj" fmla="val 11386"/>
            </a:avLst>
          </a:prstGeom>
          <a:solidFill>
            <a:srgbClr val="0747A6"/>
          </a:solidFill>
        </p:spPr>
        <p:txBody>
          <a:bodyPr>
            <a:noAutofit/>
          </a:bodyPr>
          <a:lstStyle>
            <a:lvl1pPr marL="0" indent="0" defTabSz="825500">
              <a:spcBef>
                <a:spcPts val="0"/>
              </a:spcBef>
              <a:buSzTx/>
              <a:buNone/>
              <a:defRPr b="1" spc="28" sz="2800">
                <a:latin typeface="Charlie Display"/>
                <a:ea typeface="Charlie Display"/>
                <a:cs typeface="Charlie Display"/>
                <a:sym typeface="Charlie Display"/>
              </a:defRPr>
            </a:lvl1pPr>
          </a:lstStyle>
          <a:p>
            <a:pPr/>
            <a:r>
              <a:t>2009</a:t>
            </a:r>
          </a:p>
        </p:txBody>
      </p:sp>
      <p:sp>
        <p:nvSpPr>
          <p:cNvPr id="353" name="Present"/>
          <p:cNvSpPr/>
          <p:nvPr>
            <p:ph type="body" sz="quarter" idx="31"/>
          </p:nvPr>
        </p:nvSpPr>
        <p:spPr>
          <a:xfrm>
            <a:off x="19708198" y="10826717"/>
            <a:ext cx="1928775" cy="669251"/>
          </a:xfrm>
          <a:prstGeom prst="roundRect">
            <a:avLst>
              <a:gd name="adj" fmla="val 11386"/>
            </a:avLst>
          </a:prstGeom>
          <a:solidFill>
            <a:srgbClr val="0747A6"/>
          </a:solidFill>
        </p:spPr>
        <p:txBody>
          <a:bodyPr>
            <a:noAutofit/>
          </a:bodyPr>
          <a:lstStyle>
            <a:lvl1pPr marL="0" indent="0" defTabSz="825500">
              <a:spcBef>
                <a:spcPts val="0"/>
              </a:spcBef>
              <a:buSzTx/>
              <a:buNone/>
              <a:defRPr b="1" spc="28" sz="2800">
                <a:latin typeface="Charlie Display"/>
                <a:ea typeface="Charlie Display"/>
                <a:cs typeface="Charlie Display"/>
                <a:sym typeface="Charlie Display"/>
              </a:defRPr>
            </a:lvl1pPr>
          </a:lstStyle>
          <a:p>
            <a:pPr/>
            <a:r>
              <a:t>Present</a:t>
            </a:r>
          </a:p>
        </p:txBody>
      </p:sp>
      <p:sp>
        <p:nvSpPr>
          <p:cNvPr id="354"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Blank_N900">
    <p:bg>
      <p:bgPr>
        <a:solidFill>
          <a:srgbClr val="091E42"/>
        </a:solidFill>
      </p:bgPr>
    </p:bg>
    <p:spTree>
      <p:nvGrpSpPr>
        <p:cNvPr id="1" name=""/>
        <p:cNvGrpSpPr/>
        <p:nvPr/>
      </p:nvGrpSpPr>
      <p:grpSpPr>
        <a:xfrm>
          <a:off x="0" y="0"/>
          <a:ext cx="0" cy="0"/>
          <a:chOff x="0" y="0"/>
          <a:chExt cx="0" cy="0"/>
        </a:xfrm>
      </p:grpSpPr>
      <p:sp>
        <p:nvSpPr>
          <p:cNvPr id="26"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meline_Alt">
    <p:bg>
      <p:bgPr>
        <a:solidFill>
          <a:srgbClr val="091E42"/>
        </a:solidFill>
      </p:bgPr>
    </p:bg>
    <p:spTree>
      <p:nvGrpSpPr>
        <p:cNvPr id="1" name=""/>
        <p:cNvGrpSpPr/>
        <p:nvPr/>
      </p:nvGrpSpPr>
      <p:grpSpPr>
        <a:xfrm>
          <a:off x="0" y="0"/>
          <a:ext cx="0" cy="0"/>
          <a:chOff x="0" y="0"/>
          <a:chExt cx="0" cy="0"/>
        </a:xfrm>
      </p:grpSpPr>
      <p:sp>
        <p:nvSpPr>
          <p:cNvPr id="361" name="Line"/>
          <p:cNvSpPr/>
          <p:nvPr/>
        </p:nvSpPr>
        <p:spPr>
          <a:xfrm>
            <a:off x="3366264" y="4791088"/>
            <a:ext cx="18331593" cy="1"/>
          </a:xfrm>
          <a:prstGeom prst="line">
            <a:avLst/>
          </a:prstGeom>
          <a:ln w="76200" cap="rnd">
            <a:solidFill>
              <a:srgbClr val="FFFFFF"/>
            </a:solidFill>
            <a:custDash>
              <a:ds d="100000" sp="200000"/>
            </a:custDash>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362" name="Line"/>
          <p:cNvSpPr/>
          <p:nvPr/>
        </p:nvSpPr>
        <p:spPr>
          <a:xfrm>
            <a:off x="2260973" y="7710109"/>
            <a:ext cx="19453438" cy="1"/>
          </a:xfrm>
          <a:prstGeom prst="line">
            <a:avLst/>
          </a:prstGeom>
          <a:ln w="76200" cap="rnd">
            <a:solidFill>
              <a:srgbClr val="FFFFFF"/>
            </a:solidFill>
            <a:custDash>
              <a:ds d="100000" sp="200000"/>
            </a:custDash>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363" name="Line"/>
          <p:cNvSpPr/>
          <p:nvPr/>
        </p:nvSpPr>
        <p:spPr>
          <a:xfrm rot="12855557">
            <a:off x="932763" y="7963217"/>
            <a:ext cx="2491134" cy="2497749"/>
          </a:xfrm>
          <a:custGeom>
            <a:avLst/>
            <a:gdLst/>
            <a:ahLst/>
            <a:cxnLst>
              <a:cxn ang="0">
                <a:pos x="wd2" y="hd2"/>
              </a:cxn>
              <a:cxn ang="5400000">
                <a:pos x="wd2" y="hd2"/>
              </a:cxn>
              <a:cxn ang="10800000">
                <a:pos x="wd2" y="hd2"/>
              </a:cxn>
              <a:cxn ang="16200000">
                <a:pos x="wd2" y="hd2"/>
              </a:cxn>
            </a:cxnLst>
            <a:rect l="0" t="0" r="r" b="b"/>
            <a:pathLst>
              <a:path w="20436" h="20412" fill="norm" stroke="1" extrusionOk="0">
                <a:moveTo>
                  <a:pt x="0" y="3532"/>
                </a:moveTo>
                <a:cubicBezTo>
                  <a:pt x="4636" y="-1188"/>
                  <a:pt x="12263" y="-1166"/>
                  <a:pt x="16945" y="3532"/>
                </a:cubicBezTo>
                <a:cubicBezTo>
                  <a:pt x="21600" y="8203"/>
                  <a:pt x="21600" y="15741"/>
                  <a:pt x="16945" y="20412"/>
                </a:cubicBezTo>
              </a:path>
            </a:pathLst>
          </a:custGeom>
          <a:ln w="76200" cap="rnd">
            <a:solidFill>
              <a:srgbClr val="FFFFFF"/>
            </a:solidFill>
            <a:custDash>
              <a:ds d="100000" sp="200000"/>
            </a:custDash>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364" name="Line"/>
          <p:cNvSpPr/>
          <p:nvPr/>
        </p:nvSpPr>
        <p:spPr>
          <a:xfrm rot="2340000">
            <a:off x="20844419" y="4978837"/>
            <a:ext cx="2491134" cy="2497749"/>
          </a:xfrm>
          <a:custGeom>
            <a:avLst/>
            <a:gdLst/>
            <a:ahLst/>
            <a:cxnLst>
              <a:cxn ang="0">
                <a:pos x="wd2" y="hd2"/>
              </a:cxn>
              <a:cxn ang="5400000">
                <a:pos x="wd2" y="hd2"/>
              </a:cxn>
              <a:cxn ang="10800000">
                <a:pos x="wd2" y="hd2"/>
              </a:cxn>
              <a:cxn ang="16200000">
                <a:pos x="wd2" y="hd2"/>
              </a:cxn>
            </a:cxnLst>
            <a:rect l="0" t="0" r="r" b="b"/>
            <a:pathLst>
              <a:path w="20436" h="20412" fill="norm" stroke="1" extrusionOk="0">
                <a:moveTo>
                  <a:pt x="0" y="3532"/>
                </a:moveTo>
                <a:cubicBezTo>
                  <a:pt x="4636" y="-1188"/>
                  <a:pt x="12263" y="-1166"/>
                  <a:pt x="16945" y="3532"/>
                </a:cubicBezTo>
                <a:cubicBezTo>
                  <a:pt x="21600" y="8203"/>
                  <a:pt x="21600" y="15741"/>
                  <a:pt x="16945" y="20412"/>
                </a:cubicBezTo>
              </a:path>
            </a:pathLst>
          </a:custGeom>
          <a:ln w="76200" cap="rnd">
            <a:solidFill>
              <a:srgbClr val="FFFFFF"/>
            </a:solidFill>
            <a:custDash>
              <a:ds d="100000" sp="200000"/>
            </a:custDash>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365" name="Line"/>
          <p:cNvSpPr/>
          <p:nvPr/>
        </p:nvSpPr>
        <p:spPr>
          <a:xfrm>
            <a:off x="2544770" y="10608459"/>
            <a:ext cx="18718570" cy="1"/>
          </a:xfrm>
          <a:prstGeom prst="line">
            <a:avLst/>
          </a:prstGeom>
          <a:ln w="76200" cap="rnd">
            <a:solidFill>
              <a:srgbClr val="FFFFFF"/>
            </a:solidFill>
            <a:custDash>
              <a:ds d="100000" sp="200000"/>
            </a:custDash>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366" name="Big info"/>
          <p:cNvSpPr txBox="1"/>
          <p:nvPr>
            <p:ph type="body" sz="quarter" idx="21"/>
          </p:nvPr>
        </p:nvSpPr>
        <p:spPr>
          <a:xfrm>
            <a:off x="6200319" y="4378338"/>
            <a:ext cx="2682062" cy="825501"/>
          </a:xfrm>
          <a:prstGeom prst="rect">
            <a:avLst/>
          </a:prstGeom>
          <a:solidFill>
            <a:srgbClr val="091E42"/>
          </a:solidFill>
        </p:spPr>
        <p:txBody>
          <a:bodyPr anchor="t">
            <a:spAutoFit/>
          </a:bodyPr>
          <a:lstStyle>
            <a:lvl1pPr marL="0" indent="0" defTabSz="825500">
              <a:spcBef>
                <a:spcPts val="0"/>
              </a:spcBef>
              <a:buSzTx/>
              <a:buNone/>
              <a:defRPr sz="4800">
                <a:latin typeface="+mj-lt"/>
                <a:ea typeface="+mj-ea"/>
                <a:cs typeface="+mj-cs"/>
                <a:sym typeface="Charlie Display Semibold"/>
              </a:defRPr>
            </a:lvl1pPr>
          </a:lstStyle>
          <a:p>
            <a:pPr/>
            <a:r>
              <a:t>Big info</a:t>
            </a:r>
          </a:p>
        </p:txBody>
      </p:sp>
      <p:sp>
        <p:nvSpPr>
          <p:cNvPr id="367" name="alternate Timeline Option"/>
          <p:cNvSpPr/>
          <p:nvPr>
            <p:ph type="body" sz="quarter" idx="22"/>
          </p:nvPr>
        </p:nvSpPr>
        <p:spPr>
          <a:xfrm>
            <a:off x="1698321" y="1397396"/>
            <a:ext cx="20828001" cy="825501"/>
          </a:xfrm>
          <a:prstGeom prst="rect">
            <a:avLst/>
          </a:prstGeom>
        </p:spPr>
        <p:txBody>
          <a:bodyPr anchor="t">
            <a:spAutoFit/>
          </a:bodyPr>
          <a:lstStyle>
            <a:lvl1pPr marL="0" indent="0" defTabSz="825500">
              <a:spcBef>
                <a:spcPts val="0"/>
              </a:spcBef>
              <a:buSzTx/>
              <a:buNone/>
              <a:defRPr cap="all" spc="384" sz="4800"/>
            </a:lvl1pPr>
          </a:lstStyle>
          <a:p>
            <a:pPr/>
            <a:r>
              <a:t>alternate Timeline Option</a:t>
            </a:r>
          </a:p>
        </p:txBody>
      </p:sp>
      <p:sp>
        <p:nvSpPr>
          <p:cNvPr id="368" name="Major news"/>
          <p:cNvSpPr txBox="1"/>
          <p:nvPr>
            <p:ph type="body" sz="quarter" idx="23"/>
          </p:nvPr>
        </p:nvSpPr>
        <p:spPr>
          <a:xfrm>
            <a:off x="10730740" y="4378338"/>
            <a:ext cx="3965693" cy="825501"/>
          </a:xfrm>
          <a:prstGeom prst="rect">
            <a:avLst/>
          </a:prstGeom>
          <a:solidFill>
            <a:srgbClr val="091E42"/>
          </a:solidFill>
        </p:spPr>
        <p:txBody>
          <a:bodyPr anchor="t">
            <a:spAutoFit/>
          </a:bodyPr>
          <a:lstStyle>
            <a:lvl1pPr marL="0" indent="0" defTabSz="825500">
              <a:spcBef>
                <a:spcPts val="0"/>
              </a:spcBef>
              <a:buSzTx/>
              <a:buNone/>
              <a:defRPr sz="4800">
                <a:latin typeface="+mj-lt"/>
                <a:ea typeface="+mj-ea"/>
                <a:cs typeface="+mj-cs"/>
                <a:sym typeface="Charlie Display Semibold"/>
              </a:defRPr>
            </a:lvl1pPr>
          </a:lstStyle>
          <a:p>
            <a:pPr/>
            <a:r>
              <a:t>Major news</a:t>
            </a:r>
          </a:p>
        </p:txBody>
      </p:sp>
      <p:sp>
        <p:nvSpPr>
          <p:cNvPr id="369" name="Crazy, right?"/>
          <p:cNvSpPr txBox="1"/>
          <p:nvPr>
            <p:ph type="body" sz="quarter" idx="24"/>
          </p:nvPr>
        </p:nvSpPr>
        <p:spPr>
          <a:xfrm>
            <a:off x="2801925" y="10195709"/>
            <a:ext cx="4057688" cy="825501"/>
          </a:xfrm>
          <a:prstGeom prst="rect">
            <a:avLst/>
          </a:prstGeom>
          <a:solidFill>
            <a:srgbClr val="091E42"/>
          </a:solidFill>
        </p:spPr>
        <p:txBody>
          <a:bodyPr anchor="t">
            <a:spAutoFit/>
          </a:bodyPr>
          <a:lstStyle>
            <a:lvl1pPr marL="0" indent="0" defTabSz="825500">
              <a:spcBef>
                <a:spcPts val="0"/>
              </a:spcBef>
              <a:buSzTx/>
              <a:buNone/>
              <a:defRPr sz="4800">
                <a:latin typeface="+mj-lt"/>
                <a:ea typeface="+mj-ea"/>
                <a:cs typeface="+mj-cs"/>
                <a:sym typeface="Charlie Display Semibold"/>
              </a:defRPr>
            </a:lvl1pPr>
          </a:lstStyle>
          <a:p>
            <a:pPr/>
            <a:r>
              <a:t>Crazy, right?</a:t>
            </a:r>
          </a:p>
        </p:txBody>
      </p:sp>
      <p:sp>
        <p:nvSpPr>
          <p:cNvPr id="370" name="Time"/>
          <p:cNvSpPr/>
          <p:nvPr>
            <p:ph type="body" sz="quarter" idx="25"/>
          </p:nvPr>
        </p:nvSpPr>
        <p:spPr>
          <a:xfrm>
            <a:off x="2207092" y="4378338"/>
            <a:ext cx="1903374" cy="694652"/>
          </a:xfrm>
          <a:prstGeom prst="roundRect">
            <a:avLst>
              <a:gd name="adj" fmla="val 10970"/>
            </a:avLst>
          </a:prstGeom>
          <a:solidFill>
            <a:srgbClr val="B2D4FF"/>
          </a:solidFill>
        </p:spPr>
        <p:txBody>
          <a:bodyPr>
            <a:noAutofit/>
          </a:bodyPr>
          <a:lstStyle>
            <a:lvl1pPr marL="0" indent="0" defTabSz="825500">
              <a:spcBef>
                <a:spcPts val="0"/>
              </a:spcBef>
              <a:buSzTx/>
              <a:buNone/>
              <a:defRPr b="1" cap="all" spc="224" sz="2800">
                <a:solidFill>
                  <a:srgbClr val="0747A6"/>
                </a:solidFill>
                <a:latin typeface="Charlie Display"/>
                <a:ea typeface="Charlie Display"/>
                <a:cs typeface="Charlie Display"/>
                <a:sym typeface="Charlie Display"/>
              </a:defRPr>
            </a:lvl1pPr>
          </a:lstStyle>
          <a:p>
            <a:pPr/>
            <a:r>
              <a:t>Time</a:t>
            </a:r>
          </a:p>
        </p:txBody>
      </p:sp>
      <p:sp>
        <p:nvSpPr>
          <p:cNvPr id="371" name="New timing"/>
          <p:cNvSpPr/>
          <p:nvPr>
            <p:ph type="body" sz="quarter" idx="26"/>
          </p:nvPr>
        </p:nvSpPr>
        <p:spPr>
          <a:xfrm>
            <a:off x="15639214" y="7370064"/>
            <a:ext cx="3806748" cy="694652"/>
          </a:xfrm>
          <a:prstGeom prst="roundRect">
            <a:avLst>
              <a:gd name="adj" fmla="val 10970"/>
            </a:avLst>
          </a:prstGeom>
          <a:solidFill>
            <a:srgbClr val="B2D4FF"/>
          </a:solidFill>
        </p:spPr>
        <p:txBody>
          <a:bodyPr>
            <a:noAutofit/>
          </a:bodyPr>
          <a:lstStyle>
            <a:lvl1pPr marL="0" indent="0" defTabSz="825500">
              <a:spcBef>
                <a:spcPts val="0"/>
              </a:spcBef>
              <a:buSzTx/>
              <a:buNone/>
              <a:defRPr b="1" cap="all" spc="224" sz="2800">
                <a:solidFill>
                  <a:srgbClr val="0747A6"/>
                </a:solidFill>
                <a:latin typeface="Charlie Display"/>
                <a:ea typeface="Charlie Display"/>
                <a:cs typeface="Charlie Display"/>
                <a:sym typeface="Charlie Display"/>
              </a:defRPr>
            </a:lvl1pPr>
          </a:lstStyle>
          <a:p>
            <a:pPr/>
            <a:r>
              <a:t>New timing</a:t>
            </a:r>
          </a:p>
        </p:txBody>
      </p:sp>
      <p:sp>
        <p:nvSpPr>
          <p:cNvPr id="372" name="Then this happened"/>
          <p:cNvSpPr txBox="1"/>
          <p:nvPr>
            <p:ph type="body" sz="quarter" idx="27"/>
          </p:nvPr>
        </p:nvSpPr>
        <p:spPr>
          <a:xfrm>
            <a:off x="7068118" y="7304640"/>
            <a:ext cx="6069350" cy="825501"/>
          </a:xfrm>
          <a:prstGeom prst="rect">
            <a:avLst/>
          </a:prstGeom>
          <a:solidFill>
            <a:srgbClr val="091E42"/>
          </a:solidFill>
        </p:spPr>
        <p:txBody>
          <a:bodyPr anchor="t">
            <a:spAutoFit/>
          </a:bodyPr>
          <a:lstStyle>
            <a:lvl1pPr marL="0" indent="0" defTabSz="825500">
              <a:spcBef>
                <a:spcPts val="0"/>
              </a:spcBef>
              <a:buSzTx/>
              <a:buNone/>
              <a:defRPr sz="4800">
                <a:latin typeface="+mj-lt"/>
                <a:ea typeface="+mj-ea"/>
                <a:cs typeface="+mj-cs"/>
                <a:sym typeface="Charlie Display Semibold"/>
              </a:defRPr>
            </a:lvl1pPr>
          </a:lstStyle>
          <a:p>
            <a:pPr/>
            <a:r>
              <a:t>Then this happened</a:t>
            </a:r>
          </a:p>
        </p:txBody>
      </p:sp>
      <p:sp>
        <p:nvSpPr>
          <p:cNvPr id="373" name="Circle"/>
          <p:cNvSpPr/>
          <p:nvPr/>
        </p:nvSpPr>
        <p:spPr>
          <a:xfrm>
            <a:off x="20936796" y="10138812"/>
            <a:ext cx="814943" cy="814943"/>
          </a:xfrm>
          <a:prstGeom prst="ellipse">
            <a:avLst/>
          </a:prstGeom>
          <a:solidFill>
            <a:schemeClr val="accent1">
              <a:lumOff val="-9925"/>
            </a:schemeClr>
          </a:solidFill>
          <a:ln w="63500">
            <a:solidFill>
              <a:srgbClr val="091E42"/>
            </a:solidFill>
            <a:miter lim="400000"/>
          </a:ln>
        </p:spPr>
        <p:txBody>
          <a:bodyPr lIns="50800" tIns="50800" rIns="50800" bIns="50800" anchor="ctr"/>
          <a:lstStyle/>
          <a:p>
            <a:pPr algn="ctr">
              <a:lnSpc>
                <a:spcPct val="100000"/>
              </a:lnSpc>
              <a:defRPr sz="3200">
                <a:solidFill>
                  <a:srgbClr val="000000"/>
                </a:solidFill>
              </a:defRPr>
            </a:pPr>
          </a:p>
        </p:txBody>
      </p:sp>
      <p:sp>
        <p:nvSpPr>
          <p:cNvPr id="374" name="Image"/>
          <p:cNvSpPr/>
          <p:nvPr>
            <p:ph type="pic" sz="quarter" idx="28"/>
          </p:nvPr>
        </p:nvSpPr>
        <p:spPr>
          <a:xfrm>
            <a:off x="21121830" y="10383022"/>
            <a:ext cx="444875" cy="326522"/>
          </a:xfrm>
          <a:prstGeom prst="rect">
            <a:avLst/>
          </a:prstGeom>
        </p:spPr>
        <p:txBody>
          <a:bodyPr lIns="91439" tIns="45719" rIns="91439" bIns="45719" anchor="t">
            <a:noAutofit/>
          </a:bodyPr>
          <a:lstStyle/>
          <a:p>
            <a:pPr/>
          </a:p>
        </p:txBody>
      </p:sp>
      <p:sp>
        <p:nvSpPr>
          <p:cNvPr id="375" name="More info"/>
          <p:cNvSpPr txBox="1"/>
          <p:nvPr>
            <p:ph type="body" sz="quarter" idx="29"/>
          </p:nvPr>
        </p:nvSpPr>
        <p:spPr>
          <a:xfrm>
            <a:off x="17019998" y="4378338"/>
            <a:ext cx="3233835" cy="825501"/>
          </a:xfrm>
          <a:prstGeom prst="rect">
            <a:avLst/>
          </a:prstGeom>
          <a:solidFill>
            <a:srgbClr val="091E42"/>
          </a:solidFill>
        </p:spPr>
        <p:txBody>
          <a:bodyPr anchor="t">
            <a:spAutoFit/>
          </a:bodyPr>
          <a:lstStyle>
            <a:lvl1pPr marL="0" indent="0" defTabSz="825500">
              <a:spcBef>
                <a:spcPts val="0"/>
              </a:spcBef>
              <a:buSzTx/>
              <a:buNone/>
              <a:defRPr sz="4800">
                <a:latin typeface="+mj-lt"/>
                <a:ea typeface="+mj-ea"/>
                <a:cs typeface="+mj-cs"/>
                <a:sym typeface="Charlie Display Semibold"/>
              </a:defRPr>
            </a:lvl1pPr>
          </a:lstStyle>
          <a:p>
            <a:pPr/>
            <a:r>
              <a:t>More info</a:t>
            </a:r>
          </a:p>
        </p:txBody>
      </p:sp>
      <p:sp>
        <p:nvSpPr>
          <p:cNvPr id="376" name="Close it out"/>
          <p:cNvSpPr txBox="1"/>
          <p:nvPr>
            <p:ph type="body" sz="quarter" idx="30"/>
          </p:nvPr>
        </p:nvSpPr>
        <p:spPr>
          <a:xfrm>
            <a:off x="13102322" y="10195709"/>
            <a:ext cx="3500807" cy="825501"/>
          </a:xfrm>
          <a:prstGeom prst="rect">
            <a:avLst/>
          </a:prstGeom>
          <a:solidFill>
            <a:srgbClr val="091E42"/>
          </a:solidFill>
        </p:spPr>
        <p:txBody>
          <a:bodyPr anchor="t">
            <a:spAutoFit/>
          </a:bodyPr>
          <a:lstStyle>
            <a:lvl1pPr marL="0" indent="0" defTabSz="825500">
              <a:spcBef>
                <a:spcPts val="0"/>
              </a:spcBef>
              <a:buSzTx/>
              <a:buNone/>
              <a:defRPr sz="4800">
                <a:latin typeface="+mj-lt"/>
                <a:ea typeface="+mj-ea"/>
                <a:cs typeface="+mj-cs"/>
                <a:sym typeface="Charlie Display Semibold"/>
              </a:defRPr>
            </a:lvl1pPr>
          </a:lstStyle>
          <a:p>
            <a:pPr/>
            <a:r>
              <a:t>Close it out</a:t>
            </a:r>
          </a:p>
        </p:txBody>
      </p:sp>
      <p:sp>
        <p:nvSpPr>
          <p:cNvPr id="377"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Big Statement with Illustration_White">
    <p:bg>
      <p:bgPr>
        <a:solidFill>
          <a:srgbClr val="FFFFFF"/>
        </a:solidFill>
      </p:bgPr>
    </p:bg>
    <p:spTree>
      <p:nvGrpSpPr>
        <p:cNvPr id="1" name=""/>
        <p:cNvGrpSpPr/>
        <p:nvPr/>
      </p:nvGrpSpPr>
      <p:grpSpPr>
        <a:xfrm>
          <a:off x="0" y="0"/>
          <a:ext cx="0" cy="0"/>
          <a:chOff x="0" y="0"/>
          <a:chExt cx="0" cy="0"/>
        </a:xfrm>
      </p:grpSpPr>
      <p:sp>
        <p:nvSpPr>
          <p:cNvPr id="384" name="Context"/>
          <p:cNvSpPr/>
          <p:nvPr>
            <p:ph type="body" sz="quarter" idx="21"/>
          </p:nvPr>
        </p:nvSpPr>
        <p:spPr>
          <a:xfrm>
            <a:off x="1698321" y="1016396"/>
            <a:ext cx="20828001" cy="825501"/>
          </a:xfrm>
          <a:prstGeom prst="rect">
            <a:avLst/>
          </a:prstGeom>
        </p:spPr>
        <p:txBody>
          <a:bodyPr anchor="t">
            <a:spAutoFit/>
          </a:bodyPr>
          <a:lstStyle>
            <a:lvl1pPr marL="0" indent="0" algn="l" defTabSz="825500">
              <a:spcBef>
                <a:spcPts val="0"/>
              </a:spcBef>
              <a:buSzTx/>
              <a:buNone/>
              <a:defRPr cap="all" spc="384" sz="4800">
                <a:solidFill>
                  <a:srgbClr val="0747A6"/>
                </a:solidFill>
              </a:defRPr>
            </a:lvl1pPr>
          </a:lstStyle>
          <a:p>
            <a:pPr/>
            <a:r>
              <a:t>Context</a:t>
            </a:r>
          </a:p>
        </p:txBody>
      </p:sp>
      <p:sp>
        <p:nvSpPr>
          <p:cNvPr id="385" name="Line"/>
          <p:cNvSpPr/>
          <p:nvPr/>
        </p:nvSpPr>
        <p:spPr>
          <a:xfrm>
            <a:off x="1775024" y="2544916"/>
            <a:ext cx="2541599" cy="1"/>
          </a:xfrm>
          <a:prstGeom prst="line">
            <a:avLst/>
          </a:prstGeom>
          <a:ln w="101600">
            <a:solidFill>
              <a:schemeClr val="accent3"/>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386" name="Use illustrations from the Graphic Assets Deck to support point"/>
          <p:cNvSpPr/>
          <p:nvPr>
            <p:ph type="body" sz="half" idx="22"/>
          </p:nvPr>
        </p:nvSpPr>
        <p:spPr>
          <a:xfrm>
            <a:off x="1700607" y="3556000"/>
            <a:ext cx="12317680" cy="7416800"/>
          </a:xfrm>
          <a:prstGeom prst="rect">
            <a:avLst/>
          </a:prstGeom>
        </p:spPr>
        <p:txBody>
          <a:bodyPr anchor="t">
            <a:spAutoFit/>
          </a:bodyPr>
          <a:lstStyle>
            <a:lvl1pPr marL="0" indent="0" algn="l" defTabSz="825500">
              <a:spcBef>
                <a:spcPts val="0"/>
              </a:spcBef>
              <a:buSzTx/>
              <a:buNone/>
              <a:defRPr sz="12000">
                <a:solidFill>
                  <a:srgbClr val="0747A6"/>
                </a:solidFill>
                <a:latin typeface="+mj-lt"/>
                <a:ea typeface="+mj-ea"/>
                <a:cs typeface="+mj-cs"/>
                <a:sym typeface="Charlie Display Semibold"/>
              </a:defRPr>
            </a:lvl1pPr>
          </a:lstStyle>
          <a:p>
            <a:pPr/>
            <a:r>
              <a:t>Use illustrations from the Graphic Assets Deck to support point</a:t>
            </a:r>
          </a:p>
        </p:txBody>
      </p:sp>
      <p:sp>
        <p:nvSpPr>
          <p:cNvPr id="387" name="Image"/>
          <p:cNvSpPr/>
          <p:nvPr>
            <p:ph type="pic" sz="quarter" idx="23"/>
          </p:nvPr>
        </p:nvSpPr>
        <p:spPr>
          <a:xfrm>
            <a:off x="16616808" y="7467600"/>
            <a:ext cx="5136519" cy="4232540"/>
          </a:xfrm>
          <a:prstGeom prst="rect">
            <a:avLst/>
          </a:prstGeom>
        </p:spPr>
        <p:txBody>
          <a:bodyPr lIns="91439" tIns="45719" rIns="91439" bIns="45719" anchor="t">
            <a:noAutofit/>
          </a:bodyPr>
          <a:lstStyle/>
          <a:p>
            <a:pPr/>
          </a:p>
        </p:txBody>
      </p:sp>
      <p:sp>
        <p:nvSpPr>
          <p:cNvPr id="388"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Big Statement with Illustration_N900">
    <p:bg>
      <p:bgPr>
        <a:solidFill>
          <a:srgbClr val="091E42"/>
        </a:solidFill>
      </p:bgPr>
    </p:bg>
    <p:spTree>
      <p:nvGrpSpPr>
        <p:cNvPr id="1" name=""/>
        <p:cNvGrpSpPr/>
        <p:nvPr/>
      </p:nvGrpSpPr>
      <p:grpSpPr>
        <a:xfrm>
          <a:off x="0" y="0"/>
          <a:ext cx="0" cy="0"/>
          <a:chOff x="0" y="0"/>
          <a:chExt cx="0" cy="0"/>
        </a:xfrm>
      </p:grpSpPr>
      <p:sp>
        <p:nvSpPr>
          <p:cNvPr id="395" name="Use illustrations from the Graphic Assets Deck to support point"/>
          <p:cNvSpPr/>
          <p:nvPr>
            <p:ph type="body" sz="half" idx="21"/>
          </p:nvPr>
        </p:nvSpPr>
        <p:spPr>
          <a:xfrm>
            <a:off x="1701800" y="3560264"/>
            <a:ext cx="12320191" cy="7416801"/>
          </a:xfrm>
          <a:prstGeom prst="rect">
            <a:avLst/>
          </a:prstGeom>
        </p:spPr>
        <p:txBody>
          <a:bodyPr anchor="t">
            <a:spAutoFit/>
          </a:bodyPr>
          <a:lstStyle>
            <a:lvl1pPr marL="0" indent="0" algn="l" defTabSz="825500">
              <a:spcBef>
                <a:spcPts val="0"/>
              </a:spcBef>
              <a:buSzTx/>
              <a:buNone/>
              <a:defRPr sz="12000">
                <a:latin typeface="+mj-lt"/>
                <a:ea typeface="+mj-ea"/>
                <a:cs typeface="+mj-cs"/>
                <a:sym typeface="Charlie Display Semibold"/>
              </a:defRPr>
            </a:lvl1pPr>
          </a:lstStyle>
          <a:p>
            <a:pPr/>
            <a:r>
              <a:t>Use illustrations from the Graphic Assets Deck to support point</a:t>
            </a:r>
          </a:p>
        </p:txBody>
      </p:sp>
      <p:sp>
        <p:nvSpPr>
          <p:cNvPr id="396" name="Context"/>
          <p:cNvSpPr/>
          <p:nvPr>
            <p:ph type="body" sz="quarter" idx="22"/>
          </p:nvPr>
        </p:nvSpPr>
        <p:spPr>
          <a:xfrm>
            <a:off x="1701800" y="1016000"/>
            <a:ext cx="20828000" cy="825500"/>
          </a:xfrm>
          <a:prstGeom prst="rect">
            <a:avLst/>
          </a:prstGeom>
        </p:spPr>
        <p:txBody>
          <a:bodyPr anchor="t">
            <a:spAutoFit/>
          </a:bodyPr>
          <a:lstStyle>
            <a:lvl1pPr marL="0" indent="0" algn="l" defTabSz="825500">
              <a:spcBef>
                <a:spcPts val="0"/>
              </a:spcBef>
              <a:buSzTx/>
              <a:buNone/>
              <a:defRPr cap="all" spc="384" sz="4800"/>
            </a:lvl1pPr>
          </a:lstStyle>
          <a:p>
            <a:pPr/>
            <a:r>
              <a:t>Context</a:t>
            </a:r>
          </a:p>
        </p:txBody>
      </p:sp>
      <p:sp>
        <p:nvSpPr>
          <p:cNvPr id="397" name="Line"/>
          <p:cNvSpPr/>
          <p:nvPr/>
        </p:nvSpPr>
        <p:spPr>
          <a:xfrm>
            <a:off x="1775024" y="2544916"/>
            <a:ext cx="2541599" cy="1"/>
          </a:xfrm>
          <a:prstGeom prst="line">
            <a:avLst/>
          </a:prstGeom>
          <a:ln w="101600">
            <a:solidFill>
              <a:schemeClr val="accent2"/>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398" name="Image"/>
          <p:cNvSpPr/>
          <p:nvPr>
            <p:ph type="pic" sz="quarter" idx="23"/>
          </p:nvPr>
        </p:nvSpPr>
        <p:spPr>
          <a:xfrm>
            <a:off x="16707815" y="6435699"/>
            <a:ext cx="5269943" cy="5193060"/>
          </a:xfrm>
          <a:prstGeom prst="rect">
            <a:avLst/>
          </a:prstGeom>
        </p:spPr>
        <p:txBody>
          <a:bodyPr lIns="91439" tIns="45719" rIns="91439" bIns="45719" anchor="t">
            <a:noAutofit/>
          </a:bodyPr>
          <a:lstStyle/>
          <a:p>
            <a:pPr/>
          </a:p>
        </p:txBody>
      </p:sp>
      <p:sp>
        <p:nvSpPr>
          <p:cNvPr id="399"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Big Point with Illustration">
    <p:bg>
      <p:bgPr>
        <a:solidFill>
          <a:srgbClr val="091E42"/>
        </a:solidFill>
      </p:bgPr>
    </p:bg>
    <p:spTree>
      <p:nvGrpSpPr>
        <p:cNvPr id="1" name=""/>
        <p:cNvGrpSpPr/>
        <p:nvPr/>
      </p:nvGrpSpPr>
      <p:grpSpPr>
        <a:xfrm>
          <a:off x="0" y="0"/>
          <a:ext cx="0" cy="0"/>
          <a:chOff x="0" y="0"/>
          <a:chExt cx="0" cy="0"/>
        </a:xfrm>
      </p:grpSpPr>
      <p:sp>
        <p:nvSpPr>
          <p:cNvPr id="406" name="Keep your big points short &amp; sweet"/>
          <p:cNvSpPr/>
          <p:nvPr>
            <p:ph type="body" sz="quarter" idx="21"/>
          </p:nvPr>
        </p:nvSpPr>
        <p:spPr>
          <a:xfrm>
            <a:off x="13716000" y="4043362"/>
            <a:ext cx="9144000" cy="5629276"/>
          </a:xfrm>
          <a:prstGeom prst="rect">
            <a:avLst/>
          </a:prstGeom>
        </p:spPr>
        <p:txBody>
          <a:bodyPr lIns="71437" tIns="71437" rIns="71437" bIns="71437">
            <a:spAutoFit/>
          </a:bodyPr>
          <a:lstStyle>
            <a:lvl1pPr marL="0" indent="0" defTabSz="825500">
              <a:spcBef>
                <a:spcPts val="0"/>
              </a:spcBef>
              <a:buSzTx/>
              <a:buNone/>
              <a:defRPr sz="12000">
                <a:latin typeface="+mj-lt"/>
                <a:ea typeface="+mj-ea"/>
                <a:cs typeface="+mj-cs"/>
                <a:sym typeface="Charlie Display Semibold"/>
              </a:defRPr>
            </a:lvl1pPr>
          </a:lstStyle>
          <a:p>
            <a:pPr/>
            <a:r>
              <a:t>Keep your big points short &amp; sweet</a:t>
            </a:r>
          </a:p>
        </p:txBody>
      </p:sp>
      <p:sp>
        <p:nvSpPr>
          <p:cNvPr id="407" name="Rectangle"/>
          <p:cNvSpPr/>
          <p:nvPr/>
        </p:nvSpPr>
        <p:spPr>
          <a:xfrm>
            <a:off x="0" y="0"/>
            <a:ext cx="12192001" cy="13716001"/>
          </a:xfrm>
          <a:prstGeom prst="rect">
            <a:avLst/>
          </a:prstGeom>
          <a:solidFill>
            <a:srgbClr val="FFFFFF"/>
          </a:solidFill>
          <a:ln w="12700">
            <a:miter lim="400000"/>
          </a:ln>
        </p:spPr>
        <p:txBody>
          <a:bodyPr lIns="50800" tIns="50800" rIns="50800" bIns="50800" anchor="ctr"/>
          <a:lstStyle/>
          <a:p>
            <a:pPr>
              <a:defRPr spc="36" sz="3600"/>
            </a:pPr>
          </a:p>
        </p:txBody>
      </p:sp>
      <p:sp>
        <p:nvSpPr>
          <p:cNvPr id="408" name="Image"/>
          <p:cNvSpPr/>
          <p:nvPr>
            <p:ph type="pic" sz="half" idx="22"/>
          </p:nvPr>
        </p:nvSpPr>
        <p:spPr>
          <a:xfrm>
            <a:off x="1486768" y="3054375"/>
            <a:ext cx="9218465" cy="7607250"/>
          </a:xfrm>
          <a:prstGeom prst="rect">
            <a:avLst/>
          </a:prstGeom>
        </p:spPr>
        <p:txBody>
          <a:bodyPr lIns="91439" tIns="45719" rIns="91439" bIns="45719" anchor="t">
            <a:noAutofit/>
          </a:bodyPr>
          <a:lstStyle/>
          <a:p>
            <a:pPr/>
          </a:p>
        </p:txBody>
      </p:sp>
      <p:sp>
        <p:nvSpPr>
          <p:cNvPr id="409"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ingle Point Illustration">
    <p:bg>
      <p:bgPr>
        <a:solidFill>
          <a:srgbClr val="FFFFFF"/>
        </a:solidFill>
      </p:bgPr>
    </p:bg>
    <p:spTree>
      <p:nvGrpSpPr>
        <p:cNvPr id="1" name=""/>
        <p:cNvGrpSpPr/>
        <p:nvPr/>
      </p:nvGrpSpPr>
      <p:grpSpPr>
        <a:xfrm>
          <a:off x="0" y="0"/>
          <a:ext cx="0" cy="0"/>
          <a:chOff x="0" y="0"/>
          <a:chExt cx="0" cy="0"/>
        </a:xfrm>
      </p:grpSpPr>
      <p:sp>
        <p:nvSpPr>
          <p:cNvPr id="416" name="Talking point…"/>
          <p:cNvSpPr/>
          <p:nvPr>
            <p:ph type="body" sz="quarter" idx="21"/>
          </p:nvPr>
        </p:nvSpPr>
        <p:spPr>
          <a:xfrm>
            <a:off x="12190321" y="4324153"/>
            <a:ext cx="10417562" cy="3832861"/>
          </a:xfrm>
          <a:prstGeom prst="rect">
            <a:avLst/>
          </a:prstGeom>
        </p:spPr>
        <p:txBody>
          <a:bodyPr anchor="t">
            <a:spAutoFit/>
          </a:bodyPr>
          <a:lstStyle/>
          <a:p>
            <a:pPr marL="0" indent="0" algn="l" defTabSz="825500">
              <a:lnSpc>
                <a:spcPct val="90000"/>
              </a:lnSpc>
              <a:spcBef>
                <a:spcPts val="2500"/>
              </a:spcBef>
              <a:buSzTx/>
              <a:buNone/>
              <a:defRPr sz="8000">
                <a:solidFill>
                  <a:srgbClr val="253858"/>
                </a:solidFill>
                <a:latin typeface="+mj-lt"/>
                <a:ea typeface="+mj-ea"/>
                <a:cs typeface="+mj-cs"/>
                <a:sym typeface="Charlie Display Semibold"/>
              </a:defRPr>
            </a:pPr>
            <a:r>
              <a:t>Talking point</a:t>
            </a:r>
          </a:p>
          <a:p>
            <a:pPr marL="0" indent="0" algn="l" defTabSz="825500">
              <a:lnSpc>
                <a:spcPct val="110000"/>
              </a:lnSpc>
              <a:spcBef>
                <a:spcPts val="0"/>
              </a:spcBef>
              <a:buSzTx/>
              <a:buNone/>
              <a:defRPr sz="4800">
                <a:solidFill>
                  <a:srgbClr val="091E42"/>
                </a:solidFill>
                <a:latin typeface="Charlie Display"/>
                <a:ea typeface="Charlie Display"/>
                <a:cs typeface="Charlie Display"/>
                <a:sym typeface="Charlie Display"/>
              </a:defRPr>
            </a:pPr>
            <a:r>
              <a:t>Supporting text should be brief </a:t>
            </a:r>
            <a:br/>
            <a:r>
              <a:t>and no longer than 4 lines. Limit one talking point and image per slide. </a:t>
            </a:r>
          </a:p>
        </p:txBody>
      </p:sp>
      <p:sp>
        <p:nvSpPr>
          <p:cNvPr id="417" name="Image"/>
          <p:cNvSpPr/>
          <p:nvPr>
            <p:ph type="pic" sz="quarter" idx="22"/>
          </p:nvPr>
        </p:nvSpPr>
        <p:spPr>
          <a:xfrm>
            <a:off x="3122158" y="3815637"/>
            <a:ext cx="9067934" cy="6540458"/>
          </a:xfrm>
          <a:prstGeom prst="rect">
            <a:avLst/>
          </a:prstGeom>
        </p:spPr>
        <p:txBody>
          <a:bodyPr lIns="91439" tIns="45719" rIns="91439" bIns="45719" anchor="t">
            <a:noAutofit/>
          </a:bodyPr>
          <a:lstStyle/>
          <a:p>
            <a:pPr/>
          </a:p>
        </p:txBody>
      </p:sp>
      <p:sp>
        <p:nvSpPr>
          <p:cNvPr id="418"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2 Illustrations">
    <p:bg>
      <p:bgPr>
        <a:solidFill>
          <a:srgbClr val="FFFFFF"/>
        </a:solidFill>
      </p:bgPr>
    </p:bg>
    <p:spTree>
      <p:nvGrpSpPr>
        <p:cNvPr id="1" name=""/>
        <p:cNvGrpSpPr/>
        <p:nvPr/>
      </p:nvGrpSpPr>
      <p:grpSpPr>
        <a:xfrm>
          <a:off x="0" y="0"/>
          <a:ext cx="0" cy="0"/>
          <a:chOff x="0" y="0"/>
          <a:chExt cx="0" cy="0"/>
        </a:xfrm>
      </p:grpSpPr>
      <p:sp>
        <p:nvSpPr>
          <p:cNvPr id="425" name="Illustrations…"/>
          <p:cNvSpPr/>
          <p:nvPr>
            <p:ph type="body" sz="quarter" idx="21"/>
          </p:nvPr>
        </p:nvSpPr>
        <p:spPr>
          <a:xfrm>
            <a:off x="4824335" y="7556500"/>
            <a:ext cx="6099849" cy="2204086"/>
          </a:xfrm>
          <a:prstGeom prst="rect">
            <a:avLst/>
          </a:prstGeom>
        </p:spPr>
        <p:txBody>
          <a:bodyPr lIns="71437" tIns="71437" rIns="71437" bIns="71437" anchor="t">
            <a:spAutoFit/>
          </a:bodyPr>
          <a:lstStyle/>
          <a:p>
            <a:pPr marL="0" indent="0" defTabSz="825500">
              <a:spcBef>
                <a:spcPts val="1500"/>
              </a:spcBef>
              <a:buSzTx/>
              <a:buNone/>
              <a:defRPr sz="4800">
                <a:solidFill>
                  <a:srgbClr val="253858"/>
                </a:solidFill>
                <a:latin typeface="+mj-lt"/>
                <a:ea typeface="+mj-ea"/>
                <a:cs typeface="+mj-cs"/>
                <a:sym typeface="Charlie Display Semibold"/>
              </a:defRPr>
            </a:pPr>
            <a:r>
              <a:t>Illustrations</a:t>
            </a:r>
          </a:p>
          <a:p>
            <a:pPr marL="0" indent="0"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r>
              <a:t>Utilize spot illustrations from the Graphic Assets Deck.</a:t>
            </a:r>
          </a:p>
        </p:txBody>
      </p:sp>
      <p:sp>
        <p:nvSpPr>
          <p:cNvPr id="426" name="Line"/>
          <p:cNvSpPr/>
          <p:nvPr/>
        </p:nvSpPr>
        <p:spPr>
          <a:xfrm flipH="1">
            <a:off x="12191999" y="4568605"/>
            <a:ext cx="1" cy="5080001"/>
          </a:xfrm>
          <a:prstGeom prst="line">
            <a:avLst/>
          </a:prstGeom>
          <a:ln w="50800">
            <a:solidFill>
              <a:srgbClr val="EBECF0"/>
            </a:solidFill>
            <a:miter lim="400000"/>
          </a:ln>
        </p:spPr>
        <p:txBody>
          <a:bodyPr lIns="71437" tIns="71437" rIns="71437" bIns="71437" anchor="ctr"/>
          <a:lstStyle/>
          <a:p>
            <a:pPr algn="ctr" defTabSz="622300">
              <a:lnSpc>
                <a:spcPct val="100000"/>
              </a:lnSpc>
              <a:defRPr sz="5200">
                <a:solidFill>
                  <a:srgbClr val="FFFFFF"/>
                </a:solidFill>
                <a:effectLst>
                  <a:outerShdw sx="100000" sy="100000" kx="0" ky="0" algn="b" rotWithShape="0" blurRad="38100" dist="12700" dir="5400000">
                    <a:srgbClr val="000000">
                      <a:alpha val="50000"/>
                    </a:srgbClr>
                  </a:outerShdw>
                </a:effectLst>
              </a:defRPr>
            </a:pPr>
          </a:p>
        </p:txBody>
      </p:sp>
      <p:sp>
        <p:nvSpPr>
          <p:cNvPr id="427" name="Separators…"/>
          <p:cNvSpPr/>
          <p:nvPr>
            <p:ph type="body" sz="quarter" idx="22"/>
          </p:nvPr>
        </p:nvSpPr>
        <p:spPr>
          <a:xfrm>
            <a:off x="13437851" y="7556500"/>
            <a:ext cx="6099849" cy="2204086"/>
          </a:xfrm>
          <a:prstGeom prst="rect">
            <a:avLst/>
          </a:prstGeom>
        </p:spPr>
        <p:txBody>
          <a:bodyPr lIns="71437" tIns="71437" rIns="71437" bIns="71437" anchor="t">
            <a:spAutoFit/>
          </a:bodyPr>
          <a:lstStyle/>
          <a:p>
            <a:pPr marL="0" indent="0" defTabSz="825500">
              <a:spcBef>
                <a:spcPts val="1500"/>
              </a:spcBef>
              <a:buSzTx/>
              <a:buNone/>
              <a:defRPr sz="4800">
                <a:solidFill>
                  <a:srgbClr val="253858"/>
                </a:solidFill>
                <a:latin typeface="+mj-lt"/>
                <a:ea typeface="+mj-ea"/>
                <a:cs typeface="+mj-cs"/>
                <a:sym typeface="Charlie Display Semibold"/>
              </a:defRPr>
            </a:pPr>
            <a:r>
              <a:t>Separators</a:t>
            </a:r>
          </a:p>
          <a:p>
            <a:pPr marL="0" indent="0"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r>
              <a:t>Use minimal grey bar to separate points/illustrations.</a:t>
            </a:r>
          </a:p>
        </p:txBody>
      </p:sp>
      <p:sp>
        <p:nvSpPr>
          <p:cNvPr id="428" name="Talking point"/>
          <p:cNvSpPr/>
          <p:nvPr>
            <p:ph type="body" sz="quarter" idx="23"/>
          </p:nvPr>
        </p:nvSpPr>
        <p:spPr>
          <a:xfrm>
            <a:off x="1778000" y="1782800"/>
            <a:ext cx="20828000" cy="1320801"/>
          </a:xfrm>
          <a:prstGeom prst="rect">
            <a:avLst/>
          </a:prstGeom>
        </p:spPr>
        <p:txBody>
          <a:bodyPr anchor="t">
            <a:spAutoFit/>
          </a:bodyPr>
          <a:lstStyle>
            <a:lvl1pPr marL="0" indent="0" defTabSz="825500">
              <a:lnSpc>
                <a:spcPct val="90000"/>
              </a:lnSpc>
              <a:spcBef>
                <a:spcPts val="2500"/>
              </a:spcBef>
              <a:buSzTx/>
              <a:buNone/>
              <a:defRPr sz="8000">
                <a:solidFill>
                  <a:srgbClr val="253858"/>
                </a:solidFill>
                <a:latin typeface="+mj-lt"/>
                <a:ea typeface="+mj-ea"/>
                <a:cs typeface="+mj-cs"/>
                <a:sym typeface="Charlie Display Semibold"/>
              </a:defRPr>
            </a:lvl1pPr>
          </a:lstStyle>
          <a:p>
            <a:pPr/>
            <a:r>
              <a:t>Talking point</a:t>
            </a:r>
          </a:p>
        </p:txBody>
      </p:sp>
      <p:sp>
        <p:nvSpPr>
          <p:cNvPr id="429" name="Image"/>
          <p:cNvSpPr/>
          <p:nvPr>
            <p:ph type="pic" sz="quarter" idx="24"/>
          </p:nvPr>
        </p:nvSpPr>
        <p:spPr>
          <a:xfrm>
            <a:off x="6842003" y="4337977"/>
            <a:ext cx="2089913" cy="2878659"/>
          </a:xfrm>
          <a:prstGeom prst="rect">
            <a:avLst/>
          </a:prstGeom>
        </p:spPr>
        <p:txBody>
          <a:bodyPr lIns="91439" tIns="45719" rIns="91439" bIns="45719" anchor="t">
            <a:noAutofit/>
          </a:bodyPr>
          <a:lstStyle/>
          <a:p>
            <a:pPr/>
          </a:p>
        </p:txBody>
      </p:sp>
      <p:sp>
        <p:nvSpPr>
          <p:cNvPr id="430" name="Image"/>
          <p:cNvSpPr/>
          <p:nvPr>
            <p:ph type="pic" sz="quarter" idx="25"/>
          </p:nvPr>
        </p:nvSpPr>
        <p:spPr>
          <a:xfrm>
            <a:off x="15285761" y="4625395"/>
            <a:ext cx="2331322" cy="2331311"/>
          </a:xfrm>
          <a:prstGeom prst="rect">
            <a:avLst/>
          </a:prstGeom>
        </p:spPr>
        <p:txBody>
          <a:bodyPr lIns="91439" tIns="45719" rIns="91439" bIns="45719" anchor="t">
            <a:noAutofit/>
          </a:bodyPr>
          <a:lstStyle/>
          <a:p>
            <a:pPr/>
          </a:p>
        </p:txBody>
      </p:sp>
      <p:sp>
        <p:nvSpPr>
          <p:cNvPr id="431"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3 Illustrations">
    <p:bg>
      <p:bgPr>
        <a:solidFill>
          <a:srgbClr val="FFFFFF"/>
        </a:solidFill>
      </p:bgPr>
    </p:bg>
    <p:spTree>
      <p:nvGrpSpPr>
        <p:cNvPr id="1" name=""/>
        <p:cNvGrpSpPr/>
        <p:nvPr/>
      </p:nvGrpSpPr>
      <p:grpSpPr>
        <a:xfrm>
          <a:off x="0" y="0"/>
          <a:ext cx="0" cy="0"/>
          <a:chOff x="0" y="0"/>
          <a:chExt cx="0" cy="0"/>
        </a:xfrm>
      </p:grpSpPr>
      <p:sp>
        <p:nvSpPr>
          <p:cNvPr id="438" name="Remember…"/>
          <p:cNvSpPr/>
          <p:nvPr>
            <p:ph type="body" sz="quarter" idx="21"/>
          </p:nvPr>
        </p:nvSpPr>
        <p:spPr>
          <a:xfrm>
            <a:off x="9144000" y="7556500"/>
            <a:ext cx="6096000" cy="2204086"/>
          </a:xfrm>
          <a:prstGeom prst="rect">
            <a:avLst/>
          </a:prstGeom>
        </p:spPr>
        <p:txBody>
          <a:bodyPr lIns="71437" tIns="71437" rIns="71437" bIns="71437" anchor="t">
            <a:spAutoFit/>
          </a:bodyPr>
          <a:lstStyle/>
          <a:p>
            <a:pPr marL="0" indent="0" defTabSz="825500">
              <a:spcBef>
                <a:spcPts val="1500"/>
              </a:spcBef>
              <a:buSzTx/>
              <a:buNone/>
              <a:defRPr sz="4800">
                <a:solidFill>
                  <a:srgbClr val="253858"/>
                </a:solidFill>
                <a:latin typeface="+mj-lt"/>
                <a:ea typeface="+mj-ea"/>
                <a:cs typeface="+mj-cs"/>
                <a:sym typeface="Charlie Display Semibold"/>
              </a:defRPr>
            </a:pPr>
            <a:r>
              <a:t>Remember</a:t>
            </a:r>
          </a:p>
          <a:p>
            <a:pPr marL="0" indent="0"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r>
              <a:t>Keep the text light and focus on presenting your points.</a:t>
            </a:r>
          </a:p>
        </p:txBody>
      </p:sp>
      <p:sp>
        <p:nvSpPr>
          <p:cNvPr id="439" name="Talking point"/>
          <p:cNvSpPr/>
          <p:nvPr>
            <p:ph type="body" sz="quarter" idx="22"/>
          </p:nvPr>
        </p:nvSpPr>
        <p:spPr>
          <a:xfrm>
            <a:off x="1778000" y="1782800"/>
            <a:ext cx="20828000" cy="1320801"/>
          </a:xfrm>
          <a:prstGeom prst="rect">
            <a:avLst/>
          </a:prstGeom>
        </p:spPr>
        <p:txBody>
          <a:bodyPr anchor="t">
            <a:spAutoFit/>
          </a:bodyPr>
          <a:lstStyle>
            <a:lvl1pPr marL="0" indent="0" defTabSz="825500">
              <a:lnSpc>
                <a:spcPct val="90000"/>
              </a:lnSpc>
              <a:spcBef>
                <a:spcPts val="2500"/>
              </a:spcBef>
              <a:buSzTx/>
              <a:buNone/>
              <a:defRPr sz="8000">
                <a:solidFill>
                  <a:srgbClr val="253858"/>
                </a:solidFill>
                <a:latin typeface="+mj-lt"/>
                <a:ea typeface="+mj-ea"/>
                <a:cs typeface="+mj-cs"/>
                <a:sym typeface="Charlie Display Semibold"/>
              </a:defRPr>
            </a:lvl1pPr>
          </a:lstStyle>
          <a:p>
            <a:pPr/>
            <a:r>
              <a:t>Talking point</a:t>
            </a:r>
          </a:p>
        </p:txBody>
      </p:sp>
      <p:sp>
        <p:nvSpPr>
          <p:cNvPr id="440" name="Consider…"/>
          <p:cNvSpPr/>
          <p:nvPr>
            <p:ph type="body" sz="quarter" idx="23"/>
          </p:nvPr>
        </p:nvSpPr>
        <p:spPr>
          <a:xfrm>
            <a:off x="16507539" y="7556500"/>
            <a:ext cx="6096001" cy="2204086"/>
          </a:xfrm>
          <a:prstGeom prst="rect">
            <a:avLst/>
          </a:prstGeom>
        </p:spPr>
        <p:txBody>
          <a:bodyPr lIns="71437" tIns="71437" rIns="71437" bIns="71437" anchor="t">
            <a:spAutoFit/>
          </a:bodyPr>
          <a:lstStyle/>
          <a:p>
            <a:pPr marL="0" indent="0" defTabSz="825500">
              <a:spcBef>
                <a:spcPts val="1500"/>
              </a:spcBef>
              <a:buSzTx/>
              <a:buNone/>
              <a:defRPr sz="4800">
                <a:solidFill>
                  <a:srgbClr val="253858"/>
                </a:solidFill>
                <a:latin typeface="+mj-lt"/>
                <a:ea typeface="+mj-ea"/>
                <a:cs typeface="+mj-cs"/>
                <a:sym typeface="Charlie Display Semibold"/>
              </a:defRPr>
            </a:pPr>
            <a:r>
              <a:t>Consider</a:t>
            </a:r>
          </a:p>
          <a:p>
            <a:pPr marL="0" indent="0"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r>
              <a:t>Can always lower opacity to help focus attention.</a:t>
            </a:r>
          </a:p>
        </p:txBody>
      </p:sp>
      <p:sp>
        <p:nvSpPr>
          <p:cNvPr id="441" name="Usage…"/>
          <p:cNvSpPr/>
          <p:nvPr>
            <p:ph type="body" sz="quarter" idx="24"/>
          </p:nvPr>
        </p:nvSpPr>
        <p:spPr>
          <a:xfrm>
            <a:off x="1778000" y="7556500"/>
            <a:ext cx="6096000" cy="2204086"/>
          </a:xfrm>
          <a:prstGeom prst="rect">
            <a:avLst/>
          </a:prstGeom>
        </p:spPr>
        <p:txBody>
          <a:bodyPr lIns="71437" tIns="71437" rIns="71437" bIns="71437" anchor="t">
            <a:spAutoFit/>
          </a:bodyPr>
          <a:lstStyle/>
          <a:p>
            <a:pPr marL="0" indent="0" defTabSz="825500">
              <a:spcBef>
                <a:spcPts val="1500"/>
              </a:spcBef>
              <a:buSzTx/>
              <a:buNone/>
              <a:defRPr sz="4800">
                <a:solidFill>
                  <a:srgbClr val="253858"/>
                </a:solidFill>
                <a:latin typeface="+mj-lt"/>
                <a:ea typeface="+mj-ea"/>
                <a:cs typeface="+mj-cs"/>
                <a:sym typeface="Charlie Display Semibold"/>
              </a:defRPr>
            </a:pPr>
            <a:r>
              <a:t>Usage</a:t>
            </a:r>
          </a:p>
          <a:p>
            <a:pPr marL="0" indent="0"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r>
              <a:t>These slides have proven to be versatile in use.</a:t>
            </a:r>
          </a:p>
        </p:txBody>
      </p:sp>
      <p:sp>
        <p:nvSpPr>
          <p:cNvPr id="442" name="Line"/>
          <p:cNvSpPr/>
          <p:nvPr/>
        </p:nvSpPr>
        <p:spPr>
          <a:xfrm flipH="1">
            <a:off x="8508999" y="4568605"/>
            <a:ext cx="1" cy="5080001"/>
          </a:xfrm>
          <a:prstGeom prst="line">
            <a:avLst/>
          </a:prstGeom>
          <a:ln w="50800">
            <a:solidFill>
              <a:srgbClr val="EBECF0"/>
            </a:solidFill>
            <a:miter lim="400000"/>
          </a:ln>
        </p:spPr>
        <p:txBody>
          <a:bodyPr lIns="71437" tIns="71437" rIns="71437" bIns="71437" anchor="ctr"/>
          <a:lstStyle/>
          <a:p>
            <a:pPr algn="ctr" defTabSz="622300">
              <a:lnSpc>
                <a:spcPct val="100000"/>
              </a:lnSpc>
              <a:defRPr sz="5200">
                <a:solidFill>
                  <a:srgbClr val="FFFFFF"/>
                </a:solidFill>
                <a:effectLst>
                  <a:outerShdw sx="100000" sy="100000" kx="0" ky="0" algn="b" rotWithShape="0" blurRad="38100" dist="12700" dir="5400000">
                    <a:srgbClr val="000000">
                      <a:alpha val="50000"/>
                    </a:srgbClr>
                  </a:outerShdw>
                </a:effectLst>
              </a:defRPr>
            </a:pPr>
          </a:p>
        </p:txBody>
      </p:sp>
      <p:sp>
        <p:nvSpPr>
          <p:cNvPr id="443" name="Line"/>
          <p:cNvSpPr/>
          <p:nvPr/>
        </p:nvSpPr>
        <p:spPr>
          <a:xfrm>
            <a:off x="15873769" y="4572000"/>
            <a:ext cx="1" cy="5076606"/>
          </a:xfrm>
          <a:prstGeom prst="line">
            <a:avLst/>
          </a:prstGeom>
          <a:ln w="50800">
            <a:solidFill>
              <a:srgbClr val="EBECF0"/>
            </a:solidFill>
            <a:miter lim="400000"/>
          </a:ln>
        </p:spPr>
        <p:txBody>
          <a:bodyPr lIns="71437" tIns="71437" rIns="71437" bIns="71437" anchor="ctr"/>
          <a:lstStyle/>
          <a:p>
            <a:pPr algn="ctr" defTabSz="622300">
              <a:lnSpc>
                <a:spcPct val="100000"/>
              </a:lnSpc>
              <a:defRPr sz="5200">
                <a:solidFill>
                  <a:srgbClr val="FFFFFF"/>
                </a:solidFill>
                <a:effectLst>
                  <a:outerShdw sx="100000" sy="100000" kx="0" ky="0" algn="b" rotWithShape="0" blurRad="38100" dist="12700" dir="5400000">
                    <a:srgbClr val="000000">
                      <a:alpha val="50000"/>
                    </a:srgbClr>
                  </a:outerShdw>
                </a:effectLst>
              </a:defRPr>
            </a:pPr>
          </a:p>
        </p:txBody>
      </p:sp>
      <p:sp>
        <p:nvSpPr>
          <p:cNvPr id="444" name="Image"/>
          <p:cNvSpPr/>
          <p:nvPr>
            <p:ph type="pic" sz="quarter" idx="25"/>
          </p:nvPr>
        </p:nvSpPr>
        <p:spPr>
          <a:xfrm>
            <a:off x="18160212" y="4300498"/>
            <a:ext cx="2794001" cy="2711636"/>
          </a:xfrm>
          <a:prstGeom prst="rect">
            <a:avLst/>
          </a:prstGeom>
        </p:spPr>
        <p:txBody>
          <a:bodyPr lIns="91439" tIns="45719" rIns="91439" bIns="45719" anchor="t">
            <a:noAutofit/>
          </a:bodyPr>
          <a:lstStyle/>
          <a:p>
            <a:pPr/>
          </a:p>
        </p:txBody>
      </p:sp>
      <p:sp>
        <p:nvSpPr>
          <p:cNvPr id="445" name="Image"/>
          <p:cNvSpPr/>
          <p:nvPr>
            <p:ph type="pic" sz="quarter" idx="26"/>
          </p:nvPr>
        </p:nvSpPr>
        <p:spPr>
          <a:xfrm>
            <a:off x="3630828" y="4361941"/>
            <a:ext cx="2390344" cy="2660461"/>
          </a:xfrm>
          <a:prstGeom prst="rect">
            <a:avLst/>
          </a:prstGeom>
        </p:spPr>
        <p:txBody>
          <a:bodyPr lIns="91439" tIns="45719" rIns="91439" bIns="45719" anchor="t">
            <a:noAutofit/>
          </a:bodyPr>
          <a:lstStyle/>
          <a:p>
            <a:pPr/>
          </a:p>
        </p:txBody>
      </p:sp>
      <p:sp>
        <p:nvSpPr>
          <p:cNvPr id="446" name="Image"/>
          <p:cNvSpPr/>
          <p:nvPr>
            <p:ph type="pic" sz="quarter" idx="27"/>
          </p:nvPr>
        </p:nvSpPr>
        <p:spPr>
          <a:xfrm>
            <a:off x="10715282" y="4722082"/>
            <a:ext cx="2953437" cy="2290052"/>
          </a:xfrm>
          <a:prstGeom prst="rect">
            <a:avLst/>
          </a:prstGeom>
        </p:spPr>
        <p:txBody>
          <a:bodyPr lIns="91439" tIns="45719" rIns="91439" bIns="45719" anchor="t">
            <a:noAutofit/>
          </a:bodyPr>
          <a:lstStyle/>
          <a:p>
            <a:pPr/>
          </a:p>
        </p:txBody>
      </p:sp>
      <p:sp>
        <p:nvSpPr>
          <p:cNvPr id="447"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4 Illustrations">
    <p:bg>
      <p:bgPr>
        <a:solidFill>
          <a:srgbClr val="FFFFFF"/>
        </a:solidFill>
      </p:bgPr>
    </p:bg>
    <p:spTree>
      <p:nvGrpSpPr>
        <p:cNvPr id="1" name=""/>
        <p:cNvGrpSpPr/>
        <p:nvPr/>
      </p:nvGrpSpPr>
      <p:grpSpPr>
        <a:xfrm>
          <a:off x="0" y="0"/>
          <a:ext cx="0" cy="0"/>
          <a:chOff x="0" y="0"/>
          <a:chExt cx="0" cy="0"/>
        </a:xfrm>
      </p:grpSpPr>
      <p:sp>
        <p:nvSpPr>
          <p:cNvPr id="454" name="Headline 3…"/>
          <p:cNvSpPr/>
          <p:nvPr>
            <p:ph type="body" sz="quarter" idx="21"/>
          </p:nvPr>
        </p:nvSpPr>
        <p:spPr>
          <a:xfrm>
            <a:off x="1778000" y="7556500"/>
            <a:ext cx="4445000" cy="2204086"/>
          </a:xfrm>
          <a:prstGeom prst="rect">
            <a:avLst/>
          </a:prstGeom>
        </p:spPr>
        <p:txBody>
          <a:bodyPr lIns="71437" tIns="71437" rIns="71437" bIns="71437" anchor="t">
            <a:spAutoFit/>
          </a:bodyPr>
          <a:lstStyle/>
          <a:p>
            <a:pPr marL="0" indent="0" defTabSz="825500">
              <a:spcBef>
                <a:spcPts val="1500"/>
              </a:spcBef>
              <a:buSzTx/>
              <a:buNone/>
              <a:defRPr sz="4800">
                <a:solidFill>
                  <a:srgbClr val="253858"/>
                </a:solidFill>
                <a:latin typeface="+mj-lt"/>
                <a:ea typeface="+mj-ea"/>
                <a:cs typeface="+mj-cs"/>
                <a:sym typeface="Charlie Display Semibold"/>
              </a:defRPr>
            </a:pPr>
            <a:r>
              <a:t>Headline 3</a:t>
            </a:r>
          </a:p>
          <a:p>
            <a:pPr marL="0" indent="0"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r>
              <a:t>Subtext type size is optimized at 36 pt. </a:t>
            </a:r>
          </a:p>
        </p:txBody>
      </p:sp>
      <p:sp>
        <p:nvSpPr>
          <p:cNvPr id="455" name="Rehearse…"/>
          <p:cNvSpPr/>
          <p:nvPr>
            <p:ph type="body" sz="quarter" idx="22"/>
          </p:nvPr>
        </p:nvSpPr>
        <p:spPr>
          <a:xfrm>
            <a:off x="7237995" y="7556500"/>
            <a:ext cx="4445001" cy="2804796"/>
          </a:xfrm>
          <a:prstGeom prst="rect">
            <a:avLst/>
          </a:prstGeom>
        </p:spPr>
        <p:txBody>
          <a:bodyPr lIns="71437" tIns="71437" rIns="71437" bIns="71437" anchor="t">
            <a:spAutoFit/>
          </a:bodyPr>
          <a:lstStyle/>
          <a:p>
            <a:pPr marL="0" indent="0" defTabSz="825500">
              <a:spcBef>
                <a:spcPts val="1500"/>
              </a:spcBef>
              <a:buSzTx/>
              <a:buNone/>
              <a:defRPr sz="4800">
                <a:solidFill>
                  <a:srgbClr val="253858"/>
                </a:solidFill>
                <a:latin typeface="+mj-lt"/>
                <a:ea typeface="+mj-ea"/>
                <a:cs typeface="+mj-cs"/>
                <a:sym typeface="Charlie Display Semibold"/>
              </a:defRPr>
            </a:pPr>
            <a:r>
              <a:t>Rehearse</a:t>
            </a:r>
          </a:p>
          <a:p>
            <a:pPr marL="0" indent="0"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r>
              <a:t>Rely on rehearsing your voiceover rather than writing.</a:t>
            </a:r>
          </a:p>
        </p:txBody>
      </p:sp>
      <p:sp>
        <p:nvSpPr>
          <p:cNvPr id="456" name="Focus…"/>
          <p:cNvSpPr/>
          <p:nvPr>
            <p:ph type="body" sz="quarter" idx="23"/>
          </p:nvPr>
        </p:nvSpPr>
        <p:spPr>
          <a:xfrm>
            <a:off x="12697990" y="7556500"/>
            <a:ext cx="4445001" cy="2804796"/>
          </a:xfrm>
          <a:prstGeom prst="rect">
            <a:avLst/>
          </a:prstGeom>
        </p:spPr>
        <p:txBody>
          <a:bodyPr lIns="71437" tIns="71437" rIns="71437" bIns="71437" anchor="t">
            <a:spAutoFit/>
          </a:bodyPr>
          <a:lstStyle/>
          <a:p>
            <a:pPr marL="0" indent="0" defTabSz="825500">
              <a:spcBef>
                <a:spcPts val="1500"/>
              </a:spcBef>
              <a:buSzTx/>
              <a:buNone/>
              <a:defRPr sz="4800">
                <a:solidFill>
                  <a:srgbClr val="253858"/>
                </a:solidFill>
                <a:latin typeface="+mj-lt"/>
                <a:ea typeface="+mj-ea"/>
                <a:cs typeface="+mj-cs"/>
                <a:sym typeface="Charlie Display Semibold"/>
              </a:defRPr>
            </a:pPr>
            <a:r>
              <a:t>Focus</a:t>
            </a:r>
          </a:p>
          <a:p>
            <a:pPr marL="0" indent="0"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r>
              <a:t>Use 4 points maximum to keep focus. </a:t>
            </a:r>
          </a:p>
        </p:txBody>
      </p:sp>
      <p:sp>
        <p:nvSpPr>
          <p:cNvPr id="457" name="No worries…"/>
          <p:cNvSpPr/>
          <p:nvPr>
            <p:ph type="body" sz="quarter" idx="24"/>
          </p:nvPr>
        </p:nvSpPr>
        <p:spPr>
          <a:xfrm>
            <a:off x="18157984" y="7556500"/>
            <a:ext cx="4445001" cy="2204086"/>
          </a:xfrm>
          <a:prstGeom prst="rect">
            <a:avLst/>
          </a:prstGeom>
        </p:spPr>
        <p:txBody>
          <a:bodyPr lIns="71437" tIns="71437" rIns="71437" bIns="71437" anchor="t">
            <a:spAutoFit/>
          </a:bodyPr>
          <a:lstStyle/>
          <a:p>
            <a:pPr marL="0" indent="0" defTabSz="825500">
              <a:spcBef>
                <a:spcPts val="1500"/>
              </a:spcBef>
              <a:buSzTx/>
              <a:buNone/>
              <a:defRPr sz="4800">
                <a:solidFill>
                  <a:srgbClr val="253858"/>
                </a:solidFill>
                <a:latin typeface="+mj-lt"/>
                <a:ea typeface="+mj-ea"/>
                <a:cs typeface="+mj-cs"/>
                <a:sym typeface="Charlie Display Semibold"/>
              </a:defRPr>
            </a:pPr>
            <a:r>
              <a:t>No worries</a:t>
            </a:r>
          </a:p>
          <a:p>
            <a:pPr marL="0" indent="0"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r>
              <a:t>It’s OK if the subtext lengths differ.</a:t>
            </a:r>
          </a:p>
        </p:txBody>
      </p:sp>
      <p:sp>
        <p:nvSpPr>
          <p:cNvPr id="458" name="Talking point"/>
          <p:cNvSpPr/>
          <p:nvPr>
            <p:ph type="body" sz="quarter" idx="25"/>
          </p:nvPr>
        </p:nvSpPr>
        <p:spPr>
          <a:xfrm>
            <a:off x="1778000" y="1782800"/>
            <a:ext cx="20828000" cy="1320801"/>
          </a:xfrm>
          <a:prstGeom prst="rect">
            <a:avLst/>
          </a:prstGeom>
        </p:spPr>
        <p:txBody>
          <a:bodyPr anchor="t">
            <a:spAutoFit/>
          </a:bodyPr>
          <a:lstStyle>
            <a:lvl1pPr marL="0" indent="0" defTabSz="825500">
              <a:lnSpc>
                <a:spcPct val="90000"/>
              </a:lnSpc>
              <a:spcBef>
                <a:spcPts val="2500"/>
              </a:spcBef>
              <a:buSzTx/>
              <a:buNone/>
              <a:defRPr sz="8000">
                <a:solidFill>
                  <a:srgbClr val="253858"/>
                </a:solidFill>
                <a:latin typeface="+mj-lt"/>
                <a:ea typeface="+mj-ea"/>
                <a:cs typeface="+mj-cs"/>
                <a:sym typeface="Charlie Display Semibold"/>
              </a:defRPr>
            </a:lvl1pPr>
          </a:lstStyle>
          <a:p>
            <a:pPr/>
            <a:r>
              <a:t>Talking point</a:t>
            </a:r>
          </a:p>
        </p:txBody>
      </p:sp>
      <p:sp>
        <p:nvSpPr>
          <p:cNvPr id="459" name="Line"/>
          <p:cNvSpPr/>
          <p:nvPr/>
        </p:nvSpPr>
        <p:spPr>
          <a:xfrm flipH="1">
            <a:off x="12191999" y="4568606"/>
            <a:ext cx="1" cy="5848570"/>
          </a:xfrm>
          <a:prstGeom prst="line">
            <a:avLst/>
          </a:prstGeom>
          <a:ln w="50800">
            <a:solidFill>
              <a:srgbClr val="EBECF0"/>
            </a:solidFill>
            <a:miter lim="400000"/>
          </a:ln>
        </p:spPr>
        <p:txBody>
          <a:bodyPr lIns="71437" tIns="71437" rIns="71437" bIns="71437" anchor="ctr"/>
          <a:lstStyle/>
          <a:p>
            <a:pPr algn="ctr" defTabSz="622300">
              <a:lnSpc>
                <a:spcPct val="100000"/>
              </a:lnSpc>
              <a:defRPr sz="5200">
                <a:solidFill>
                  <a:srgbClr val="FFFFFF"/>
                </a:solidFill>
                <a:effectLst>
                  <a:outerShdw sx="100000" sy="100000" kx="0" ky="0" algn="b" rotWithShape="0" blurRad="38100" dist="12700" dir="5400000">
                    <a:srgbClr val="000000">
                      <a:alpha val="50000"/>
                    </a:srgbClr>
                  </a:outerShdw>
                </a:effectLst>
              </a:defRPr>
            </a:pPr>
          </a:p>
        </p:txBody>
      </p:sp>
      <p:sp>
        <p:nvSpPr>
          <p:cNvPr id="460" name="Line"/>
          <p:cNvSpPr/>
          <p:nvPr/>
        </p:nvSpPr>
        <p:spPr>
          <a:xfrm flipH="1">
            <a:off x="6730497" y="4568605"/>
            <a:ext cx="1" cy="5975790"/>
          </a:xfrm>
          <a:prstGeom prst="line">
            <a:avLst/>
          </a:prstGeom>
          <a:ln w="50800">
            <a:solidFill>
              <a:srgbClr val="EBECF0"/>
            </a:solidFill>
            <a:miter lim="400000"/>
          </a:ln>
        </p:spPr>
        <p:txBody>
          <a:bodyPr lIns="71437" tIns="71437" rIns="71437" bIns="71437" anchor="ctr"/>
          <a:lstStyle/>
          <a:p>
            <a:pPr algn="ctr" defTabSz="622300">
              <a:lnSpc>
                <a:spcPct val="100000"/>
              </a:lnSpc>
              <a:defRPr sz="5200">
                <a:solidFill>
                  <a:srgbClr val="FFFFFF"/>
                </a:solidFill>
                <a:effectLst>
                  <a:outerShdw sx="100000" sy="100000" kx="0" ky="0" algn="b" rotWithShape="0" blurRad="38100" dist="12700" dir="5400000">
                    <a:srgbClr val="000000">
                      <a:alpha val="50000"/>
                    </a:srgbClr>
                  </a:outerShdw>
                </a:effectLst>
              </a:defRPr>
            </a:pPr>
          </a:p>
        </p:txBody>
      </p:sp>
      <p:sp>
        <p:nvSpPr>
          <p:cNvPr id="461" name="Line"/>
          <p:cNvSpPr/>
          <p:nvPr/>
        </p:nvSpPr>
        <p:spPr>
          <a:xfrm>
            <a:off x="17650486" y="4568605"/>
            <a:ext cx="1" cy="5848570"/>
          </a:xfrm>
          <a:prstGeom prst="line">
            <a:avLst/>
          </a:prstGeom>
          <a:ln w="50800">
            <a:solidFill>
              <a:srgbClr val="EBECF0"/>
            </a:solidFill>
            <a:miter lim="400000"/>
          </a:ln>
        </p:spPr>
        <p:txBody>
          <a:bodyPr lIns="71437" tIns="71437" rIns="71437" bIns="71437" anchor="ctr"/>
          <a:lstStyle/>
          <a:p>
            <a:pPr algn="ctr" defTabSz="622300">
              <a:lnSpc>
                <a:spcPct val="100000"/>
              </a:lnSpc>
              <a:defRPr sz="5200">
                <a:solidFill>
                  <a:srgbClr val="FFFFFF"/>
                </a:solidFill>
                <a:effectLst>
                  <a:outerShdw sx="100000" sy="100000" kx="0" ky="0" algn="b" rotWithShape="0" blurRad="38100" dist="12700" dir="5400000">
                    <a:srgbClr val="000000">
                      <a:alpha val="50000"/>
                    </a:srgbClr>
                  </a:outerShdw>
                </a:effectLst>
              </a:defRPr>
            </a:pPr>
          </a:p>
        </p:txBody>
      </p:sp>
      <p:sp>
        <p:nvSpPr>
          <p:cNvPr id="462" name="Image"/>
          <p:cNvSpPr/>
          <p:nvPr>
            <p:ph type="pic" sz="quarter" idx="26"/>
          </p:nvPr>
        </p:nvSpPr>
        <p:spPr>
          <a:xfrm>
            <a:off x="2266993" y="4980513"/>
            <a:ext cx="3296813" cy="2130218"/>
          </a:xfrm>
          <a:prstGeom prst="rect">
            <a:avLst/>
          </a:prstGeom>
        </p:spPr>
        <p:txBody>
          <a:bodyPr lIns="91439" tIns="45719" rIns="91439" bIns="45719" anchor="t">
            <a:noAutofit/>
          </a:bodyPr>
          <a:lstStyle/>
          <a:p>
            <a:pPr/>
          </a:p>
        </p:txBody>
      </p:sp>
      <p:sp>
        <p:nvSpPr>
          <p:cNvPr id="463" name="Image"/>
          <p:cNvSpPr/>
          <p:nvPr>
            <p:ph type="pic" sz="quarter" idx="27"/>
          </p:nvPr>
        </p:nvSpPr>
        <p:spPr>
          <a:xfrm>
            <a:off x="8343657" y="4317912"/>
            <a:ext cx="2233677" cy="2792819"/>
          </a:xfrm>
          <a:prstGeom prst="rect">
            <a:avLst/>
          </a:prstGeom>
        </p:spPr>
        <p:txBody>
          <a:bodyPr lIns="91439" tIns="45719" rIns="91439" bIns="45719" anchor="t">
            <a:noAutofit/>
          </a:bodyPr>
          <a:lstStyle/>
          <a:p>
            <a:pPr/>
          </a:p>
        </p:txBody>
      </p:sp>
      <p:sp>
        <p:nvSpPr>
          <p:cNvPr id="464" name="Image"/>
          <p:cNvSpPr/>
          <p:nvPr>
            <p:ph type="pic" sz="quarter" idx="28"/>
          </p:nvPr>
        </p:nvSpPr>
        <p:spPr>
          <a:xfrm>
            <a:off x="18957723" y="4830712"/>
            <a:ext cx="2845525" cy="2413645"/>
          </a:xfrm>
          <a:prstGeom prst="rect">
            <a:avLst/>
          </a:prstGeom>
        </p:spPr>
        <p:txBody>
          <a:bodyPr lIns="91439" tIns="45719" rIns="91439" bIns="45719" anchor="t">
            <a:noAutofit/>
          </a:bodyPr>
          <a:lstStyle/>
          <a:p>
            <a:pPr/>
          </a:p>
        </p:txBody>
      </p:sp>
      <p:sp>
        <p:nvSpPr>
          <p:cNvPr id="465" name="Image"/>
          <p:cNvSpPr/>
          <p:nvPr>
            <p:ph type="pic" sz="quarter" idx="29"/>
          </p:nvPr>
        </p:nvSpPr>
        <p:spPr>
          <a:xfrm>
            <a:off x="13373100" y="4826000"/>
            <a:ext cx="3094813" cy="2280019"/>
          </a:xfrm>
          <a:prstGeom prst="rect">
            <a:avLst/>
          </a:prstGeom>
        </p:spPr>
        <p:txBody>
          <a:bodyPr lIns="91439" tIns="45719" rIns="91439" bIns="45719" anchor="t">
            <a:noAutofit/>
          </a:bodyPr>
          <a:lstStyle/>
          <a:p>
            <a:pPr/>
          </a:p>
        </p:txBody>
      </p:sp>
      <p:sp>
        <p:nvSpPr>
          <p:cNvPr id="466"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Before / After">
    <p:bg>
      <p:bgPr>
        <a:solidFill>
          <a:srgbClr val="FFFFFF"/>
        </a:solidFill>
      </p:bgPr>
    </p:bg>
    <p:spTree>
      <p:nvGrpSpPr>
        <p:cNvPr id="1" name=""/>
        <p:cNvGrpSpPr/>
        <p:nvPr/>
      </p:nvGrpSpPr>
      <p:grpSpPr>
        <a:xfrm>
          <a:off x="0" y="0"/>
          <a:ext cx="0" cy="0"/>
          <a:chOff x="0" y="0"/>
          <a:chExt cx="0" cy="0"/>
        </a:xfrm>
      </p:grpSpPr>
      <p:sp>
        <p:nvSpPr>
          <p:cNvPr id="473" name="Shape"/>
          <p:cNvSpPr/>
          <p:nvPr/>
        </p:nvSpPr>
        <p:spPr>
          <a:xfrm>
            <a:off x="-115822" y="-160102"/>
            <a:ext cx="12641335" cy="14023267"/>
          </a:xfrm>
          <a:custGeom>
            <a:avLst/>
            <a:gdLst/>
            <a:ahLst/>
            <a:cxnLst>
              <a:cxn ang="0">
                <a:pos x="wd2" y="hd2"/>
              </a:cxn>
              <a:cxn ang="5400000">
                <a:pos x="wd2" y="hd2"/>
              </a:cxn>
              <a:cxn ang="10800000">
                <a:pos x="wd2" y="hd2"/>
              </a:cxn>
              <a:cxn ang="16200000">
                <a:pos x="wd2" y="hd2"/>
              </a:cxn>
            </a:cxnLst>
            <a:rect l="0" t="0" r="r" b="b"/>
            <a:pathLst>
              <a:path w="21555" h="21600" fill="norm" stroke="1" extrusionOk="0">
                <a:moveTo>
                  <a:pt x="55" y="0"/>
                </a:moveTo>
                <a:lnTo>
                  <a:pt x="20102" y="0"/>
                </a:lnTo>
                <a:cubicBezTo>
                  <a:pt x="20648" y="1289"/>
                  <a:pt x="21042" y="2623"/>
                  <a:pt x="21280" y="3979"/>
                </a:cubicBezTo>
                <a:cubicBezTo>
                  <a:pt x="21518" y="5336"/>
                  <a:pt x="21600" y="6714"/>
                  <a:pt x="21533" y="8092"/>
                </a:cubicBezTo>
                <a:cubicBezTo>
                  <a:pt x="21459" y="9587"/>
                  <a:pt x="21211" y="11071"/>
                  <a:pt x="20831" y="12528"/>
                </a:cubicBezTo>
                <a:cubicBezTo>
                  <a:pt x="20395" y="14204"/>
                  <a:pt x="19785" y="15840"/>
                  <a:pt x="19398" y="17525"/>
                </a:cubicBezTo>
                <a:cubicBezTo>
                  <a:pt x="19089" y="18866"/>
                  <a:pt x="18924" y="20231"/>
                  <a:pt x="18902" y="21600"/>
                </a:cubicBezTo>
                <a:lnTo>
                  <a:pt x="0" y="21580"/>
                </a:lnTo>
                <a:lnTo>
                  <a:pt x="55" y="0"/>
                </a:lnTo>
                <a:close/>
              </a:path>
            </a:pathLst>
          </a:custGeom>
          <a:solidFill>
            <a:srgbClr val="EBECF0"/>
          </a:solidFill>
          <a:ln w="12700">
            <a:miter lim="400000"/>
          </a:ln>
        </p:spPr>
        <p:txBody>
          <a:bodyPr lIns="50800" tIns="50800" rIns="50800" bIns="50800" anchor="ctr"/>
          <a:lstStyle/>
          <a:p>
            <a:pPr>
              <a:lnSpc>
                <a:spcPct val="100000"/>
              </a:lnSpc>
              <a:defRPr>
                <a:solidFill>
                  <a:srgbClr val="253858"/>
                </a:solidFill>
                <a:latin typeface="+mj-lt"/>
                <a:ea typeface="+mj-ea"/>
                <a:cs typeface="+mj-cs"/>
                <a:sym typeface="Charlie Display Semibold"/>
              </a:defRPr>
            </a:pPr>
          </a:p>
        </p:txBody>
      </p:sp>
      <p:sp>
        <p:nvSpPr>
          <p:cNvPr id="474" name="After…"/>
          <p:cNvSpPr/>
          <p:nvPr>
            <p:ph type="body" sz="quarter" idx="21"/>
          </p:nvPr>
        </p:nvSpPr>
        <p:spPr>
          <a:xfrm>
            <a:off x="13898615" y="7556500"/>
            <a:ext cx="8260465" cy="2204086"/>
          </a:xfrm>
          <a:prstGeom prst="rect">
            <a:avLst/>
          </a:prstGeom>
        </p:spPr>
        <p:txBody>
          <a:bodyPr lIns="71437" tIns="71437" rIns="71437" bIns="71437" anchor="t">
            <a:spAutoFit/>
          </a:bodyPr>
          <a:lstStyle/>
          <a:p>
            <a:pPr marL="0" indent="0" defTabSz="825500">
              <a:spcBef>
                <a:spcPts val="1500"/>
              </a:spcBef>
              <a:buSzTx/>
              <a:buNone/>
              <a:defRPr sz="4800">
                <a:solidFill>
                  <a:srgbClr val="253858"/>
                </a:solidFill>
                <a:latin typeface="+mj-lt"/>
                <a:ea typeface="+mj-ea"/>
                <a:cs typeface="+mj-cs"/>
                <a:sym typeface="Charlie Display Semibold"/>
              </a:defRPr>
            </a:pPr>
            <a:r>
              <a:t>After</a:t>
            </a:r>
          </a:p>
          <a:p>
            <a:pPr marL="0" indent="0"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r>
              <a:t>Celebrate how fantastic things are now that you’ve implemented changes.</a:t>
            </a:r>
          </a:p>
        </p:txBody>
      </p:sp>
      <p:sp>
        <p:nvSpPr>
          <p:cNvPr id="475" name="Before…"/>
          <p:cNvSpPr/>
          <p:nvPr>
            <p:ph type="body" sz="quarter" idx="22"/>
          </p:nvPr>
        </p:nvSpPr>
        <p:spPr>
          <a:xfrm>
            <a:off x="2002289" y="7556500"/>
            <a:ext cx="8255001" cy="2204086"/>
          </a:xfrm>
          <a:prstGeom prst="rect">
            <a:avLst/>
          </a:prstGeom>
        </p:spPr>
        <p:txBody>
          <a:bodyPr lIns="71437" tIns="71437" rIns="71437" bIns="71437" anchor="t">
            <a:spAutoFit/>
          </a:bodyPr>
          <a:lstStyle/>
          <a:p>
            <a:pPr marL="0" indent="0" defTabSz="825500">
              <a:spcBef>
                <a:spcPts val="1500"/>
              </a:spcBef>
              <a:buSzTx/>
              <a:buNone/>
              <a:defRPr sz="4800">
                <a:solidFill>
                  <a:srgbClr val="253858"/>
                </a:solidFill>
                <a:latin typeface="+mj-lt"/>
                <a:ea typeface="+mj-ea"/>
                <a:cs typeface="+mj-cs"/>
                <a:sym typeface="Charlie Display Semibold"/>
              </a:defRPr>
            </a:pPr>
            <a:r>
              <a:t>Before</a:t>
            </a:r>
          </a:p>
          <a:p>
            <a:pPr marL="0" indent="0"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r>
              <a:t>Use to discuss points about how something worked before.</a:t>
            </a:r>
          </a:p>
        </p:txBody>
      </p:sp>
      <p:sp>
        <p:nvSpPr>
          <p:cNvPr id="476" name="Image"/>
          <p:cNvSpPr/>
          <p:nvPr>
            <p:ph type="pic" sz="quarter" idx="23"/>
          </p:nvPr>
        </p:nvSpPr>
        <p:spPr>
          <a:xfrm>
            <a:off x="5003310" y="3849971"/>
            <a:ext cx="2252959" cy="3008029"/>
          </a:xfrm>
          <a:prstGeom prst="rect">
            <a:avLst/>
          </a:prstGeom>
        </p:spPr>
        <p:txBody>
          <a:bodyPr lIns="91439" tIns="45719" rIns="91439" bIns="45719" anchor="t">
            <a:noAutofit/>
          </a:bodyPr>
          <a:lstStyle/>
          <a:p>
            <a:pPr/>
          </a:p>
        </p:txBody>
      </p:sp>
      <p:sp>
        <p:nvSpPr>
          <p:cNvPr id="477" name="Image"/>
          <p:cNvSpPr/>
          <p:nvPr>
            <p:ph type="pic" sz="quarter" idx="24"/>
          </p:nvPr>
        </p:nvSpPr>
        <p:spPr>
          <a:xfrm>
            <a:off x="16606949" y="4472533"/>
            <a:ext cx="2844661" cy="2385467"/>
          </a:xfrm>
          <a:prstGeom prst="rect">
            <a:avLst/>
          </a:prstGeom>
        </p:spPr>
        <p:txBody>
          <a:bodyPr lIns="91439" tIns="45719" rIns="91439" bIns="45719" anchor="t">
            <a:noAutofit/>
          </a:bodyPr>
          <a:lstStyle/>
          <a:p>
            <a:pPr/>
          </a:p>
        </p:txBody>
      </p:sp>
      <p:sp>
        <p:nvSpPr>
          <p:cNvPr id="478"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alking Point with Illustration">
    <p:bg>
      <p:bgPr>
        <a:solidFill>
          <a:srgbClr val="091E42"/>
        </a:solidFill>
      </p:bgPr>
    </p:bg>
    <p:spTree>
      <p:nvGrpSpPr>
        <p:cNvPr id="1" name=""/>
        <p:cNvGrpSpPr/>
        <p:nvPr/>
      </p:nvGrpSpPr>
      <p:grpSpPr>
        <a:xfrm>
          <a:off x="0" y="0"/>
          <a:ext cx="0" cy="0"/>
          <a:chOff x="0" y="0"/>
          <a:chExt cx="0" cy="0"/>
        </a:xfrm>
      </p:grpSpPr>
      <p:sp>
        <p:nvSpPr>
          <p:cNvPr id="485" name="Rectangle"/>
          <p:cNvSpPr/>
          <p:nvPr/>
        </p:nvSpPr>
        <p:spPr>
          <a:xfrm>
            <a:off x="6347294" y="0"/>
            <a:ext cx="18036706" cy="13716001"/>
          </a:xfrm>
          <a:prstGeom prst="rect">
            <a:avLst/>
          </a:prstGeom>
          <a:solidFill>
            <a:srgbClr val="FFFFFF"/>
          </a:solidFill>
          <a:ln w="12700">
            <a:miter lim="400000"/>
          </a:ln>
        </p:spPr>
        <p:txBody>
          <a:bodyPr lIns="50800" tIns="50800" rIns="50800" bIns="50800" anchor="ctr"/>
          <a:lstStyle/>
          <a:p>
            <a:pPr>
              <a:defRPr spc="36" sz="3600"/>
            </a:pPr>
          </a:p>
        </p:txBody>
      </p:sp>
      <p:sp>
        <p:nvSpPr>
          <p:cNvPr id="486" name="Talking point…"/>
          <p:cNvSpPr/>
          <p:nvPr>
            <p:ph type="body" sz="quarter" idx="21"/>
          </p:nvPr>
        </p:nvSpPr>
        <p:spPr>
          <a:xfrm>
            <a:off x="7809159" y="1212839"/>
            <a:ext cx="10417562" cy="3832861"/>
          </a:xfrm>
          <a:prstGeom prst="rect">
            <a:avLst/>
          </a:prstGeom>
        </p:spPr>
        <p:txBody>
          <a:bodyPr anchor="t">
            <a:spAutoFit/>
          </a:bodyPr>
          <a:lstStyle/>
          <a:p>
            <a:pPr marL="0" indent="0" algn="l" defTabSz="825500">
              <a:lnSpc>
                <a:spcPct val="90000"/>
              </a:lnSpc>
              <a:spcBef>
                <a:spcPts val="2500"/>
              </a:spcBef>
              <a:buSzTx/>
              <a:buNone/>
              <a:defRPr sz="8000">
                <a:solidFill>
                  <a:srgbClr val="253858"/>
                </a:solidFill>
                <a:latin typeface="+mj-lt"/>
                <a:ea typeface="+mj-ea"/>
                <a:cs typeface="+mj-cs"/>
                <a:sym typeface="Charlie Display Semibold"/>
              </a:defRPr>
            </a:pPr>
            <a:r>
              <a:t>Talking point</a:t>
            </a:r>
          </a:p>
          <a:p>
            <a:pPr marL="0" indent="0" algn="l" defTabSz="825500">
              <a:lnSpc>
                <a:spcPct val="110000"/>
              </a:lnSpc>
              <a:spcBef>
                <a:spcPts val="0"/>
              </a:spcBef>
              <a:buSzTx/>
              <a:buNone/>
              <a:defRPr sz="4800">
                <a:solidFill>
                  <a:srgbClr val="091E42"/>
                </a:solidFill>
                <a:latin typeface="Charlie Display"/>
                <a:ea typeface="Charlie Display"/>
                <a:cs typeface="Charlie Display"/>
                <a:sym typeface="Charlie Display"/>
              </a:defRPr>
            </a:pPr>
            <a:r>
              <a:t>Supporting text should be brief </a:t>
            </a:r>
            <a:br/>
            <a:r>
              <a:t>and no longer than 4 lines. Limit one talking point and image per slide. </a:t>
            </a:r>
          </a:p>
        </p:txBody>
      </p:sp>
      <p:sp>
        <p:nvSpPr>
          <p:cNvPr id="487" name="Image"/>
          <p:cNvSpPr/>
          <p:nvPr>
            <p:ph type="pic" sz="quarter" idx="22"/>
          </p:nvPr>
        </p:nvSpPr>
        <p:spPr>
          <a:xfrm>
            <a:off x="16771328" y="6762953"/>
            <a:ext cx="5768694" cy="6307981"/>
          </a:xfrm>
          <a:prstGeom prst="rect">
            <a:avLst/>
          </a:prstGeom>
        </p:spPr>
        <p:txBody>
          <a:bodyPr lIns="91439" tIns="45719" rIns="91439" bIns="45719" anchor="t">
            <a:noAutofit/>
          </a:bodyPr>
          <a:lstStyle/>
          <a:p>
            <a:pPr/>
          </a:p>
        </p:txBody>
      </p:sp>
      <p:sp>
        <p:nvSpPr>
          <p:cNvPr id="488" name="Short title,…"/>
          <p:cNvSpPr/>
          <p:nvPr>
            <p:ph type="body" sz="quarter" idx="23"/>
          </p:nvPr>
        </p:nvSpPr>
        <p:spPr>
          <a:xfrm>
            <a:off x="792589" y="1013628"/>
            <a:ext cx="4762116" cy="2035176"/>
          </a:xfrm>
          <a:prstGeom prst="rect">
            <a:avLst/>
          </a:prstGeom>
        </p:spPr>
        <p:txBody>
          <a:bodyPr lIns="71437" tIns="71437" rIns="71437" bIns="71437" anchor="t">
            <a:spAutoFit/>
          </a:bodyPr>
          <a:lstStyle/>
          <a:p>
            <a:pPr marL="0" indent="0" defTabSz="825500">
              <a:spcBef>
                <a:spcPts val="500"/>
              </a:spcBef>
              <a:buSzTx/>
              <a:buNone/>
              <a:defRPr sz="6000">
                <a:latin typeface="+mj-lt"/>
                <a:ea typeface="+mj-ea"/>
                <a:cs typeface="+mj-cs"/>
                <a:sym typeface="Charlie Display Semibold"/>
              </a:defRPr>
            </a:pPr>
            <a:r>
              <a:t>Short title, </a:t>
            </a:r>
          </a:p>
          <a:p>
            <a:pPr marL="0" indent="0" defTabSz="825500">
              <a:spcBef>
                <a:spcPts val="500"/>
              </a:spcBef>
              <a:buSzTx/>
              <a:buNone/>
              <a:defRPr sz="6000">
                <a:latin typeface="+mj-lt"/>
                <a:ea typeface="+mj-ea"/>
                <a:cs typeface="+mj-cs"/>
                <a:sym typeface="Charlie Display Semibold"/>
              </a:defRPr>
            </a:pPr>
            <a:r>
              <a:t>2 lines max</a:t>
            </a:r>
          </a:p>
        </p:txBody>
      </p:sp>
      <p:sp>
        <p:nvSpPr>
          <p:cNvPr id="489" name="Point 1"/>
          <p:cNvSpPr/>
          <p:nvPr>
            <p:ph type="body" sz="quarter" idx="24"/>
          </p:nvPr>
        </p:nvSpPr>
        <p:spPr>
          <a:xfrm>
            <a:off x="951339" y="5355863"/>
            <a:ext cx="4444616" cy="866776"/>
          </a:xfrm>
          <a:prstGeom prst="rect">
            <a:avLst/>
          </a:prstGeom>
        </p:spPr>
        <p:txBody>
          <a:bodyPr lIns="71437" tIns="71437" rIns="71437" bIns="71437" anchor="t">
            <a:spAutoFit/>
          </a:bodyPr>
          <a:lstStyle>
            <a:lvl1pPr marL="0" indent="0" defTabSz="825500">
              <a:spcBef>
                <a:spcPts val="0"/>
              </a:spcBef>
              <a:buSzTx/>
              <a:buNone/>
              <a:defRPr sz="4800">
                <a:latin typeface="+mj-lt"/>
                <a:ea typeface="+mj-ea"/>
                <a:cs typeface="+mj-cs"/>
                <a:sym typeface="Charlie Display Semibold"/>
              </a:defRPr>
            </a:lvl1pPr>
          </a:lstStyle>
          <a:p>
            <a:pPr/>
            <a:r>
              <a:t>Point 1</a:t>
            </a:r>
          </a:p>
        </p:txBody>
      </p:sp>
      <p:sp>
        <p:nvSpPr>
          <p:cNvPr id="490" name="Point 2"/>
          <p:cNvSpPr/>
          <p:nvPr>
            <p:ph type="body" sz="quarter" idx="25"/>
          </p:nvPr>
        </p:nvSpPr>
        <p:spPr>
          <a:xfrm>
            <a:off x="951339" y="7239544"/>
            <a:ext cx="4444616" cy="866776"/>
          </a:xfrm>
          <a:prstGeom prst="rect">
            <a:avLst/>
          </a:prstGeom>
        </p:spPr>
        <p:txBody>
          <a:bodyPr lIns="71437" tIns="71437" rIns="71437" bIns="71437" anchor="t">
            <a:spAutoFit/>
          </a:bodyPr>
          <a:lstStyle>
            <a:lvl1pPr marL="0" indent="0" defTabSz="825500">
              <a:lnSpc>
                <a:spcPct val="110000"/>
              </a:lnSpc>
              <a:spcBef>
                <a:spcPts val="0"/>
              </a:spcBef>
              <a:buSzTx/>
              <a:buNone/>
              <a:defRPr sz="4800">
                <a:latin typeface="Charlie Display"/>
                <a:ea typeface="Charlie Display"/>
                <a:cs typeface="Charlie Display"/>
                <a:sym typeface="Charlie Display"/>
              </a:defRPr>
            </a:lvl1pPr>
          </a:lstStyle>
          <a:p>
            <a:pPr/>
            <a:r>
              <a:t>Point 2</a:t>
            </a:r>
          </a:p>
        </p:txBody>
      </p:sp>
      <p:sp>
        <p:nvSpPr>
          <p:cNvPr id="491" name="Point 3"/>
          <p:cNvSpPr/>
          <p:nvPr>
            <p:ph type="body" sz="quarter" idx="26"/>
          </p:nvPr>
        </p:nvSpPr>
        <p:spPr>
          <a:xfrm>
            <a:off x="951339" y="9123227"/>
            <a:ext cx="4444616" cy="866776"/>
          </a:xfrm>
          <a:prstGeom prst="rect">
            <a:avLst/>
          </a:prstGeom>
        </p:spPr>
        <p:txBody>
          <a:bodyPr lIns="71437" tIns="71437" rIns="71437" bIns="71437" anchor="t">
            <a:spAutoFit/>
          </a:bodyPr>
          <a:lstStyle>
            <a:lvl1pPr marL="0" indent="0" defTabSz="825500">
              <a:lnSpc>
                <a:spcPct val="110000"/>
              </a:lnSpc>
              <a:spcBef>
                <a:spcPts val="0"/>
              </a:spcBef>
              <a:buSzTx/>
              <a:buNone/>
              <a:defRPr sz="4800">
                <a:latin typeface="Charlie Display"/>
                <a:ea typeface="Charlie Display"/>
                <a:cs typeface="Charlie Display"/>
                <a:sym typeface="Charlie Display"/>
              </a:defRPr>
            </a:lvl1pPr>
          </a:lstStyle>
          <a:p>
            <a:pPr/>
            <a:r>
              <a:t>Point 3</a:t>
            </a:r>
          </a:p>
        </p:txBody>
      </p:sp>
      <p:sp>
        <p:nvSpPr>
          <p:cNvPr id="492" name="Point 4"/>
          <p:cNvSpPr/>
          <p:nvPr>
            <p:ph type="body" sz="quarter" idx="27"/>
          </p:nvPr>
        </p:nvSpPr>
        <p:spPr>
          <a:xfrm>
            <a:off x="951339" y="11006909"/>
            <a:ext cx="4444616" cy="866776"/>
          </a:xfrm>
          <a:prstGeom prst="rect">
            <a:avLst/>
          </a:prstGeom>
        </p:spPr>
        <p:txBody>
          <a:bodyPr lIns="71437" tIns="71437" rIns="71437" bIns="71437" anchor="t">
            <a:spAutoFit/>
          </a:bodyPr>
          <a:lstStyle>
            <a:lvl1pPr marL="0" indent="0" defTabSz="825500">
              <a:lnSpc>
                <a:spcPct val="110000"/>
              </a:lnSpc>
              <a:spcBef>
                <a:spcPts val="0"/>
              </a:spcBef>
              <a:buSzTx/>
              <a:buNone/>
              <a:defRPr sz="4800">
                <a:latin typeface="Charlie Display"/>
                <a:ea typeface="Charlie Display"/>
                <a:cs typeface="Charlie Display"/>
                <a:sym typeface="Charlie Display"/>
              </a:defRPr>
            </a:lvl1pPr>
          </a:lstStyle>
          <a:p>
            <a:pPr/>
            <a:r>
              <a:t>Point 4</a:t>
            </a:r>
          </a:p>
        </p:txBody>
      </p:sp>
      <p:sp>
        <p:nvSpPr>
          <p:cNvPr id="493" name="Line"/>
          <p:cNvSpPr/>
          <p:nvPr/>
        </p:nvSpPr>
        <p:spPr>
          <a:xfrm>
            <a:off x="1902847" y="4215033"/>
            <a:ext cx="2541600" cy="1"/>
          </a:xfrm>
          <a:prstGeom prst="line">
            <a:avLst/>
          </a:prstGeom>
          <a:ln w="101600">
            <a:solidFill>
              <a:schemeClr val="accent2"/>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494" name="Square"/>
          <p:cNvSpPr/>
          <p:nvPr>
            <p:ph type="body" sz="quarter" idx="28"/>
          </p:nvPr>
        </p:nvSpPr>
        <p:spPr>
          <a:xfrm rot="18900000">
            <a:off x="6016374" y="5492934"/>
            <a:ext cx="661841" cy="661841"/>
          </a:xfrm>
          <a:prstGeom prst="rect">
            <a:avLst/>
          </a:prstGeom>
          <a:solidFill>
            <a:srgbClr val="FFFFFF"/>
          </a:solidFill>
        </p:spPr>
        <p:txBody>
          <a:bodyPr>
            <a:noAutofit/>
          </a:bodyPr>
          <a:lstStyle/>
          <a:p>
            <a:pPr marL="0" indent="0" algn="l" defTabSz="825500">
              <a:lnSpc>
                <a:spcPct val="110000"/>
              </a:lnSpc>
              <a:spcBef>
                <a:spcPts val="0"/>
              </a:spcBef>
              <a:buSzTx/>
              <a:buNone/>
              <a:defRPr spc="36" sz="3600">
                <a:solidFill>
                  <a:schemeClr val="accent1">
                    <a:hueOff val="-417200"/>
                    <a:satOff val="-79665"/>
                    <a:lumOff val="48516"/>
                  </a:schemeClr>
                </a:solidFill>
                <a:latin typeface="Charlie Display"/>
                <a:ea typeface="Charlie Display"/>
                <a:cs typeface="Charlie Display"/>
                <a:sym typeface="Charlie Display"/>
              </a:defRPr>
            </a:pPr>
          </a:p>
        </p:txBody>
      </p:sp>
      <p:sp>
        <p:nvSpPr>
          <p:cNvPr id="495"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Blank_B500">
    <p:spTree>
      <p:nvGrpSpPr>
        <p:cNvPr id="1" name=""/>
        <p:cNvGrpSpPr/>
        <p:nvPr/>
      </p:nvGrpSpPr>
      <p:grpSpPr>
        <a:xfrm>
          <a:off x="0" y="0"/>
          <a:ext cx="0" cy="0"/>
          <a:chOff x="0" y="0"/>
          <a:chExt cx="0" cy="0"/>
        </a:xfrm>
      </p:grpSpPr>
      <p:sp>
        <p:nvSpPr>
          <p:cNvPr id="33"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alking Point Illustrations with Text">
    <p:bg>
      <p:bgPr>
        <a:solidFill>
          <a:srgbClr val="FFFFFF"/>
        </a:solidFill>
      </p:bgPr>
    </p:bg>
    <p:spTree>
      <p:nvGrpSpPr>
        <p:cNvPr id="1" name=""/>
        <p:cNvGrpSpPr/>
        <p:nvPr/>
      </p:nvGrpSpPr>
      <p:grpSpPr>
        <a:xfrm>
          <a:off x="0" y="0"/>
          <a:ext cx="0" cy="0"/>
          <a:chOff x="0" y="0"/>
          <a:chExt cx="0" cy="0"/>
        </a:xfrm>
      </p:grpSpPr>
      <p:sp>
        <p:nvSpPr>
          <p:cNvPr id="502" name="Rectangle"/>
          <p:cNvSpPr/>
          <p:nvPr/>
        </p:nvSpPr>
        <p:spPr>
          <a:xfrm>
            <a:off x="6347294" y="0"/>
            <a:ext cx="18036706" cy="13716001"/>
          </a:xfrm>
          <a:prstGeom prst="rect">
            <a:avLst/>
          </a:prstGeom>
          <a:solidFill>
            <a:srgbClr val="091E42"/>
          </a:solidFill>
          <a:ln w="12700">
            <a:miter lim="400000"/>
          </a:ln>
        </p:spPr>
        <p:txBody>
          <a:bodyPr lIns="50800" tIns="50800" rIns="50800" bIns="50800" anchor="ctr"/>
          <a:lstStyle/>
          <a:p>
            <a:pPr>
              <a:defRPr spc="36" sz="3600">
                <a:solidFill>
                  <a:schemeClr val="accent3">
                    <a:hueOff val="10341877"/>
                    <a:satOff val="-14884"/>
                    <a:lumOff val="-32266"/>
                  </a:schemeClr>
                </a:solidFill>
              </a:defRPr>
            </a:pPr>
          </a:p>
        </p:txBody>
      </p:sp>
      <p:sp>
        <p:nvSpPr>
          <p:cNvPr id="503" name="Square"/>
          <p:cNvSpPr/>
          <p:nvPr>
            <p:ph type="body" sz="quarter" idx="21"/>
          </p:nvPr>
        </p:nvSpPr>
        <p:spPr>
          <a:xfrm rot="18900000">
            <a:off x="6003674" y="2477623"/>
            <a:ext cx="661841" cy="661841"/>
          </a:xfrm>
          <a:prstGeom prst="rect">
            <a:avLst/>
          </a:prstGeom>
          <a:solidFill>
            <a:srgbClr val="FFFFFF"/>
          </a:solidFill>
        </p:spPr>
        <p:txBody>
          <a:bodyPr>
            <a:noAutofit/>
          </a:bodyPr>
          <a:lstStyle/>
          <a:p>
            <a:pPr marL="0" indent="0" algn="l" defTabSz="825500">
              <a:lnSpc>
                <a:spcPct val="110000"/>
              </a:lnSpc>
              <a:spcBef>
                <a:spcPts val="0"/>
              </a:spcBef>
              <a:buSzTx/>
              <a:buNone/>
              <a:defRPr spc="36" sz="3600">
                <a:solidFill>
                  <a:schemeClr val="accent1">
                    <a:hueOff val="-417200"/>
                    <a:satOff val="-79665"/>
                    <a:lumOff val="48516"/>
                  </a:schemeClr>
                </a:solidFill>
                <a:latin typeface="Charlie Display"/>
                <a:ea typeface="Charlie Display"/>
                <a:cs typeface="Charlie Display"/>
                <a:sym typeface="Charlie Display"/>
              </a:defRPr>
            </a:pPr>
          </a:p>
        </p:txBody>
      </p:sp>
      <p:sp>
        <p:nvSpPr>
          <p:cNvPr id="504" name="Illustrations &gt; text…"/>
          <p:cNvSpPr/>
          <p:nvPr>
            <p:ph type="body" sz="quarter" idx="22"/>
          </p:nvPr>
        </p:nvSpPr>
        <p:spPr>
          <a:xfrm>
            <a:off x="8697486" y="1525578"/>
            <a:ext cx="13716001" cy="2599691"/>
          </a:xfrm>
          <a:prstGeom prst="rect">
            <a:avLst/>
          </a:prstGeom>
        </p:spPr>
        <p:txBody>
          <a:bodyPr anchor="t">
            <a:spAutoFit/>
          </a:bodyPr>
          <a:lstStyle/>
          <a:p>
            <a:pPr marL="0" indent="0" algn="l" defTabSz="825500">
              <a:spcBef>
                <a:spcPts val="500"/>
              </a:spcBef>
              <a:buSzTx/>
              <a:buNone/>
              <a:defRPr sz="6000">
                <a:latin typeface="+mj-lt"/>
                <a:ea typeface="+mj-ea"/>
                <a:cs typeface="+mj-cs"/>
                <a:sym typeface="Charlie Display Semibold"/>
              </a:defRPr>
            </a:pPr>
            <a:r>
              <a:t>Illustrations &gt; text</a:t>
            </a:r>
          </a:p>
          <a:p>
            <a:pPr marL="0" indent="0" algn="l" defTabSz="825500">
              <a:lnSpc>
                <a:spcPct val="110000"/>
              </a:lnSpc>
              <a:spcBef>
                <a:spcPts val="0"/>
              </a:spcBef>
              <a:buSzTx/>
              <a:buNone/>
              <a:defRPr sz="4800">
                <a:latin typeface="Charlie Display"/>
                <a:ea typeface="Charlie Display"/>
                <a:cs typeface="Charlie Display"/>
                <a:sym typeface="Charlie Display"/>
              </a:defRPr>
            </a:pPr>
            <a:r>
              <a:t>Use illustrations to represent ideas rather than always relying on text.</a:t>
            </a:r>
          </a:p>
        </p:txBody>
      </p:sp>
      <p:sp>
        <p:nvSpPr>
          <p:cNvPr id="505" name="Talking point…"/>
          <p:cNvSpPr/>
          <p:nvPr>
            <p:ph type="body" sz="quarter" idx="23"/>
          </p:nvPr>
        </p:nvSpPr>
        <p:spPr>
          <a:xfrm>
            <a:off x="8697486" y="5460760"/>
            <a:ext cx="13716001" cy="2599691"/>
          </a:xfrm>
          <a:prstGeom prst="rect">
            <a:avLst/>
          </a:prstGeom>
        </p:spPr>
        <p:txBody>
          <a:bodyPr anchor="t">
            <a:spAutoFit/>
          </a:bodyPr>
          <a:lstStyle/>
          <a:p>
            <a:pPr marL="0" indent="0" algn="l" defTabSz="825500">
              <a:spcBef>
                <a:spcPts val="500"/>
              </a:spcBef>
              <a:buSzTx/>
              <a:buNone/>
              <a:defRPr sz="6000">
                <a:latin typeface="+mj-lt"/>
                <a:ea typeface="+mj-ea"/>
                <a:cs typeface="+mj-cs"/>
                <a:sym typeface="Charlie Display Semibold"/>
              </a:defRPr>
            </a:pPr>
            <a:r>
              <a:t>Talking point</a:t>
            </a:r>
          </a:p>
          <a:p>
            <a:pPr marL="0" indent="0" algn="l" defTabSz="825500">
              <a:lnSpc>
                <a:spcPct val="110000"/>
              </a:lnSpc>
              <a:spcBef>
                <a:spcPts val="0"/>
              </a:spcBef>
              <a:buSzTx/>
              <a:buNone/>
              <a:defRPr sz="4800">
                <a:latin typeface="Charlie Display"/>
                <a:ea typeface="Charlie Display"/>
                <a:cs typeface="Charlie Display"/>
                <a:sym typeface="Charlie Display"/>
              </a:defRPr>
            </a:pPr>
            <a:r>
              <a:t>Reinforcement of a big idea - use no more than two lines of text here.</a:t>
            </a:r>
          </a:p>
        </p:txBody>
      </p:sp>
      <p:sp>
        <p:nvSpPr>
          <p:cNvPr id="506" name="Less is more…"/>
          <p:cNvSpPr/>
          <p:nvPr>
            <p:ph type="body" sz="quarter" idx="24"/>
          </p:nvPr>
        </p:nvSpPr>
        <p:spPr>
          <a:xfrm>
            <a:off x="8697486" y="9392962"/>
            <a:ext cx="13716001" cy="1803401"/>
          </a:xfrm>
          <a:prstGeom prst="rect">
            <a:avLst/>
          </a:prstGeom>
        </p:spPr>
        <p:txBody>
          <a:bodyPr anchor="t">
            <a:spAutoFit/>
          </a:bodyPr>
          <a:lstStyle/>
          <a:p>
            <a:pPr marL="0" indent="0" algn="l" defTabSz="825500">
              <a:spcBef>
                <a:spcPts val="500"/>
              </a:spcBef>
              <a:buSzTx/>
              <a:buNone/>
              <a:defRPr sz="6000">
                <a:latin typeface="+mj-lt"/>
                <a:ea typeface="+mj-ea"/>
                <a:cs typeface="+mj-cs"/>
                <a:sym typeface="Charlie Display Semibold"/>
              </a:defRPr>
            </a:pPr>
            <a:r>
              <a:t>Less is more</a:t>
            </a:r>
          </a:p>
          <a:p>
            <a:pPr marL="0" indent="0" algn="l" defTabSz="825500">
              <a:lnSpc>
                <a:spcPct val="110000"/>
              </a:lnSpc>
              <a:spcBef>
                <a:spcPts val="0"/>
              </a:spcBef>
              <a:buSzTx/>
              <a:buNone/>
              <a:defRPr sz="4800">
                <a:latin typeface="Charlie Display"/>
                <a:ea typeface="Charlie Display"/>
                <a:cs typeface="Charlie Display"/>
                <a:sym typeface="Charlie Display"/>
              </a:defRPr>
            </a:pPr>
            <a:r>
              <a:t>If you don’t need any of the points, don’t use them.</a:t>
            </a:r>
          </a:p>
        </p:txBody>
      </p:sp>
      <p:sp>
        <p:nvSpPr>
          <p:cNvPr id="507" name="Image"/>
          <p:cNvSpPr/>
          <p:nvPr>
            <p:ph type="pic" sz="quarter" idx="25"/>
          </p:nvPr>
        </p:nvSpPr>
        <p:spPr>
          <a:xfrm>
            <a:off x="2059725" y="1622274"/>
            <a:ext cx="2288426" cy="2372539"/>
          </a:xfrm>
          <a:prstGeom prst="rect">
            <a:avLst/>
          </a:prstGeom>
        </p:spPr>
        <p:txBody>
          <a:bodyPr lIns="91439" tIns="45719" rIns="91439" bIns="45719" anchor="t">
            <a:noAutofit/>
          </a:bodyPr>
          <a:lstStyle/>
          <a:p>
            <a:pPr/>
          </a:p>
        </p:txBody>
      </p:sp>
      <p:sp>
        <p:nvSpPr>
          <p:cNvPr id="508" name="Image"/>
          <p:cNvSpPr/>
          <p:nvPr>
            <p:ph type="pic" sz="quarter" idx="26"/>
          </p:nvPr>
        </p:nvSpPr>
        <p:spPr>
          <a:xfrm>
            <a:off x="1838179" y="5695213"/>
            <a:ext cx="2731517" cy="2325574"/>
          </a:xfrm>
          <a:prstGeom prst="rect">
            <a:avLst/>
          </a:prstGeom>
        </p:spPr>
        <p:txBody>
          <a:bodyPr lIns="91439" tIns="45719" rIns="91439" bIns="45719" anchor="t">
            <a:noAutofit/>
          </a:bodyPr>
          <a:lstStyle/>
          <a:p>
            <a:pPr/>
          </a:p>
        </p:txBody>
      </p:sp>
      <p:sp>
        <p:nvSpPr>
          <p:cNvPr id="509" name="Image"/>
          <p:cNvSpPr/>
          <p:nvPr>
            <p:ph type="pic" sz="quarter" idx="27"/>
          </p:nvPr>
        </p:nvSpPr>
        <p:spPr>
          <a:xfrm>
            <a:off x="1656790" y="9721187"/>
            <a:ext cx="3094313" cy="2404758"/>
          </a:xfrm>
          <a:prstGeom prst="rect">
            <a:avLst/>
          </a:prstGeom>
        </p:spPr>
        <p:txBody>
          <a:bodyPr lIns="91439" tIns="45719" rIns="91439" bIns="45719" anchor="t">
            <a:noAutofit/>
          </a:bodyPr>
          <a:lstStyle/>
          <a:p>
            <a:pPr/>
          </a:p>
        </p:txBody>
      </p:sp>
      <p:sp>
        <p:nvSpPr>
          <p:cNvPr id="510"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Code Sample_With Illustrations">
    <p:bg>
      <p:bgPr>
        <a:solidFill>
          <a:srgbClr val="FFFFFF"/>
        </a:solidFill>
      </p:bgPr>
    </p:bg>
    <p:spTree>
      <p:nvGrpSpPr>
        <p:cNvPr id="1" name=""/>
        <p:cNvGrpSpPr/>
        <p:nvPr/>
      </p:nvGrpSpPr>
      <p:grpSpPr>
        <a:xfrm>
          <a:off x="0" y="0"/>
          <a:ext cx="0" cy="0"/>
          <a:chOff x="0" y="0"/>
          <a:chExt cx="0" cy="0"/>
        </a:xfrm>
      </p:grpSpPr>
      <p:sp>
        <p:nvSpPr>
          <p:cNvPr id="517" name="Rectangle"/>
          <p:cNvSpPr/>
          <p:nvPr/>
        </p:nvSpPr>
        <p:spPr>
          <a:xfrm>
            <a:off x="6347294" y="0"/>
            <a:ext cx="18036706" cy="13716001"/>
          </a:xfrm>
          <a:prstGeom prst="rect">
            <a:avLst/>
          </a:prstGeom>
          <a:solidFill>
            <a:srgbClr val="091E42"/>
          </a:solidFill>
          <a:ln w="12700">
            <a:miter lim="400000"/>
          </a:ln>
        </p:spPr>
        <p:txBody>
          <a:bodyPr lIns="50800" tIns="50800" rIns="50800" bIns="50800" anchor="ctr"/>
          <a:lstStyle/>
          <a:p>
            <a:pPr>
              <a:defRPr spc="36" sz="3600">
                <a:solidFill>
                  <a:schemeClr val="accent3">
                    <a:hueOff val="10341877"/>
                    <a:satOff val="-14884"/>
                    <a:lumOff val="-32266"/>
                  </a:schemeClr>
                </a:solidFill>
              </a:defRPr>
            </a:pPr>
          </a:p>
        </p:txBody>
      </p:sp>
      <p:sp>
        <p:nvSpPr>
          <p:cNvPr id="518" name="Square"/>
          <p:cNvSpPr/>
          <p:nvPr>
            <p:ph type="body" sz="quarter" idx="21"/>
          </p:nvPr>
        </p:nvSpPr>
        <p:spPr>
          <a:xfrm rot="18900000">
            <a:off x="6003674" y="2477623"/>
            <a:ext cx="661841" cy="661841"/>
          </a:xfrm>
          <a:prstGeom prst="rect">
            <a:avLst/>
          </a:prstGeom>
          <a:solidFill>
            <a:srgbClr val="FFFFFF"/>
          </a:solidFill>
        </p:spPr>
        <p:txBody>
          <a:bodyPr>
            <a:noAutofit/>
          </a:bodyPr>
          <a:lstStyle/>
          <a:p>
            <a:pPr marL="0" indent="0" algn="l" defTabSz="825500">
              <a:lnSpc>
                <a:spcPct val="110000"/>
              </a:lnSpc>
              <a:spcBef>
                <a:spcPts val="0"/>
              </a:spcBef>
              <a:buSzTx/>
              <a:buNone/>
              <a:defRPr spc="36" sz="3600">
                <a:solidFill>
                  <a:schemeClr val="accent1">
                    <a:hueOff val="-417200"/>
                    <a:satOff val="-79665"/>
                    <a:lumOff val="48516"/>
                  </a:schemeClr>
                </a:solidFill>
                <a:latin typeface="Charlie Display"/>
                <a:ea typeface="Charlie Display"/>
                <a:cs typeface="Charlie Display"/>
                <a:sym typeface="Charlie Display"/>
              </a:defRPr>
            </a:pPr>
          </a:p>
        </p:txBody>
      </p:sp>
      <p:sp>
        <p:nvSpPr>
          <p:cNvPr id="519" name="&quot;contentBylineItems&quot;: […"/>
          <p:cNvSpPr txBox="1"/>
          <p:nvPr>
            <p:ph type="body" idx="22"/>
          </p:nvPr>
        </p:nvSpPr>
        <p:spPr>
          <a:xfrm>
            <a:off x="7451104" y="1096140"/>
            <a:ext cx="16004504" cy="11433176"/>
          </a:xfrm>
          <a:prstGeom prst="rect">
            <a:avLst/>
          </a:prstGeom>
        </p:spPr>
        <p:txBody>
          <a:bodyPr lIns="71437" tIns="71437" rIns="71437" bIns="71437" anchor="t">
            <a:spAutoFit/>
          </a:bodyPr>
          <a:lstStyle/>
          <a:p>
            <a:pPr marL="0" indent="0" algn="l">
              <a:spcBef>
                <a:spcPts val="2000"/>
              </a:spcBef>
              <a:buSzTx/>
              <a:buNone/>
              <a:defRPr b="1" sz="4700">
                <a:solidFill>
                  <a:srgbClr val="164F86"/>
                </a:solidFill>
                <a:latin typeface="Courier New"/>
                <a:ea typeface="Courier New"/>
                <a:cs typeface="Courier New"/>
                <a:sym typeface="Courier New"/>
              </a:defRPr>
            </a:pPr>
            <a:r>
              <a:rPr>
                <a:solidFill>
                  <a:schemeClr val="accent4">
                    <a:satOff val="28304"/>
                    <a:lumOff val="25603"/>
                  </a:schemeClr>
                </a:solidFill>
              </a:rPr>
              <a:t>"contentBylineItems": </a:t>
            </a:r>
            <a:r>
              <a:rPr>
                <a:solidFill>
                  <a:schemeClr val="accent1">
                    <a:hueOff val="-123173"/>
                    <a:lumOff val="15013"/>
                  </a:schemeClr>
                </a:solidFill>
              </a:rPr>
              <a:t>[</a:t>
            </a:r>
          </a:p>
          <a:p>
            <a:pPr marL="0" indent="0" algn="l">
              <a:spcBef>
                <a:spcPts val="2000"/>
              </a:spcBef>
              <a:buSzTx/>
              <a:buNone/>
              <a:defRPr b="1" sz="4700">
                <a:solidFill>
                  <a:srgbClr val="164F86"/>
                </a:solidFill>
                <a:latin typeface="Courier New"/>
                <a:ea typeface="Courier New"/>
                <a:cs typeface="Courier New"/>
                <a:sym typeface="Courier New"/>
              </a:defRPr>
            </a:pPr>
            <a:r>
              <a:t>  </a:t>
            </a:r>
            <a:r>
              <a:rPr>
                <a:solidFill>
                  <a:schemeClr val="accent1">
                    <a:hueOff val="-123173"/>
                    <a:lumOff val="15013"/>
                  </a:schemeClr>
                </a:solidFill>
              </a:rPr>
              <a:t>{</a:t>
            </a:r>
          </a:p>
          <a:p>
            <a:pPr marL="0" indent="0" algn="l">
              <a:spcBef>
                <a:spcPts val="2000"/>
              </a:spcBef>
              <a:buSzTx/>
              <a:buNone/>
              <a:defRPr b="1" sz="4700">
                <a:solidFill>
                  <a:srgbClr val="164F86"/>
                </a:solidFill>
                <a:latin typeface="Courier New"/>
                <a:ea typeface="Courier New"/>
                <a:cs typeface="Courier New"/>
                <a:sym typeface="Courier New"/>
              </a:defRPr>
            </a:pPr>
            <a:r>
              <a:rPr>
                <a:solidFill>
                  <a:schemeClr val="accent5">
                    <a:hueOff val="79125"/>
                    <a:lumOff val="13057"/>
                  </a:schemeClr>
                </a:solidFill>
              </a:rPr>
              <a:t>    "context"</a:t>
            </a:r>
            <a:r>
              <a:rPr>
                <a:solidFill>
                  <a:schemeClr val="accent1">
                    <a:hueOff val="-123173"/>
                    <a:lumOff val="15013"/>
                  </a:schemeClr>
                </a:solidFill>
              </a:rPr>
              <a:t>:</a:t>
            </a:r>
            <a:r>
              <a:rPr>
                <a:solidFill>
                  <a:schemeClr val="accent4">
                    <a:satOff val="28304"/>
                    <a:lumOff val="25603"/>
                  </a:schemeClr>
                </a:solidFill>
              </a:rPr>
              <a:t> "addon"</a:t>
            </a:r>
            <a:r>
              <a:t>,</a:t>
            </a:r>
          </a:p>
          <a:p>
            <a:pPr marL="0" indent="0" algn="l">
              <a:spcBef>
                <a:spcPts val="2000"/>
              </a:spcBef>
              <a:buSzTx/>
              <a:buNone/>
              <a:defRPr b="1" sz="4700">
                <a:solidFill>
                  <a:srgbClr val="164F86"/>
                </a:solidFill>
                <a:latin typeface="Courier New"/>
                <a:ea typeface="Courier New"/>
                <a:cs typeface="Courier New"/>
                <a:sym typeface="Courier New"/>
              </a:defRPr>
            </a:pPr>
            <a:r>
              <a:rPr>
                <a:solidFill>
                  <a:schemeClr val="accent5">
                    <a:hueOff val="79125"/>
                    <a:lumOff val="13057"/>
                  </a:schemeClr>
                </a:solidFill>
              </a:rPr>
              <a:t>    "target"</a:t>
            </a:r>
            <a:r>
              <a:rPr>
                <a:solidFill>
                  <a:schemeClr val="accent1">
                    <a:hueOff val="-123173"/>
                    <a:lumOff val="15013"/>
                  </a:schemeClr>
                </a:solidFill>
              </a:rPr>
              <a:t>: {</a:t>
            </a:r>
            <a:r>
              <a:rPr>
                <a:solidFill>
                  <a:schemeClr val="accent5">
                    <a:hueOff val="79125"/>
                    <a:lumOff val="13057"/>
                  </a:schemeClr>
                </a:solidFill>
              </a:rPr>
              <a:t> "type"</a:t>
            </a:r>
            <a:r>
              <a:rPr>
                <a:solidFill>
                  <a:schemeClr val="accent4">
                    <a:satOff val="28304"/>
                    <a:lumOff val="25603"/>
                  </a:schemeClr>
                </a:solidFill>
              </a:rPr>
              <a:t>: "inlinedialog"</a:t>
            </a:r>
            <a:r>
              <a:rPr>
                <a:solidFill>
                  <a:schemeClr val="accent1">
                    <a:hueOff val="-123173"/>
                    <a:lumOff val="15013"/>
                  </a:schemeClr>
                </a:solidFill>
              </a:rPr>
              <a:t> },</a:t>
            </a:r>
            <a:endParaRPr>
              <a:solidFill>
                <a:schemeClr val="accent1">
                  <a:hueOff val="-123173"/>
                  <a:lumOff val="15013"/>
                </a:schemeClr>
              </a:solidFill>
            </a:endParaRPr>
          </a:p>
          <a:p>
            <a:pPr marL="0" indent="0" algn="l">
              <a:spcBef>
                <a:spcPts val="2000"/>
              </a:spcBef>
              <a:buSzTx/>
              <a:buNone/>
              <a:defRPr b="1" sz="4700">
                <a:solidFill>
                  <a:srgbClr val="164F86"/>
                </a:solidFill>
                <a:latin typeface="Courier New"/>
                <a:ea typeface="Courier New"/>
                <a:cs typeface="Courier New"/>
                <a:sym typeface="Courier New"/>
              </a:defRPr>
            </a:pPr>
            <a:r>
              <a:rPr>
                <a:solidFill>
                  <a:schemeClr val="accent5">
                    <a:hueOff val="79125"/>
                    <a:lumOff val="13057"/>
                  </a:schemeClr>
                </a:solidFill>
              </a:rPr>
              <a:t>    "tooltip"</a:t>
            </a:r>
            <a:r>
              <a:rPr>
                <a:solidFill>
                  <a:schemeClr val="accent1">
                    <a:hueOff val="-123173"/>
                    <a:lumOff val="15013"/>
                  </a:schemeClr>
                </a:solidFill>
              </a:rPr>
              <a:t>: {</a:t>
            </a:r>
            <a:r>
              <a:rPr>
                <a:solidFill>
                  <a:schemeClr val="accent5">
                    <a:hueOff val="79125"/>
                    <a:lumOff val="13057"/>
                  </a:schemeClr>
                </a:solidFill>
              </a:rPr>
              <a:t> "value"</a:t>
            </a:r>
            <a:r>
              <a:rPr>
                <a:solidFill>
                  <a:schemeClr val="accent1">
                    <a:hueOff val="-123173"/>
                    <a:lumOff val="15013"/>
                  </a:schemeClr>
                </a:solidFill>
              </a:rPr>
              <a:t>:</a:t>
            </a:r>
            <a:r>
              <a:rPr>
                <a:solidFill>
                  <a:schemeClr val="accent4">
                    <a:satOff val="28304"/>
                    <a:lumOff val="25603"/>
                  </a:schemeClr>
                </a:solidFill>
              </a:rPr>
              <a:t> "Approvals"</a:t>
            </a:r>
            <a:r>
              <a:rPr>
                <a:solidFill>
                  <a:schemeClr val="accent1">
                    <a:hueOff val="-123173"/>
                    <a:lumOff val="15013"/>
                  </a:schemeClr>
                </a:solidFill>
              </a:rPr>
              <a:t> },</a:t>
            </a:r>
            <a:endParaRPr>
              <a:solidFill>
                <a:schemeClr val="accent1">
                  <a:hueOff val="-123173"/>
                  <a:lumOff val="15013"/>
                </a:schemeClr>
              </a:solidFill>
            </a:endParaRPr>
          </a:p>
          <a:p>
            <a:pPr marL="0" indent="0" algn="l">
              <a:spcBef>
                <a:spcPts val="2000"/>
              </a:spcBef>
              <a:buSzTx/>
              <a:buNone/>
              <a:defRPr b="1" sz="4700">
                <a:solidFill>
                  <a:srgbClr val="164F86"/>
                </a:solidFill>
                <a:latin typeface="Courier New"/>
                <a:ea typeface="Courier New"/>
                <a:cs typeface="Courier New"/>
                <a:sym typeface="Courier New"/>
              </a:defRPr>
            </a:pPr>
            <a:r>
              <a:rPr>
                <a:solidFill>
                  <a:schemeClr val="accent5">
                    <a:hueOff val="79125"/>
                    <a:lumOff val="13057"/>
                  </a:schemeClr>
                </a:solidFill>
              </a:rPr>
              <a:t>    "icon"</a:t>
            </a:r>
            <a:r>
              <a:rPr>
                <a:solidFill>
                  <a:schemeClr val="accent1">
                    <a:hueOff val="-123173"/>
                    <a:lumOff val="15013"/>
                  </a:schemeClr>
                </a:solidFill>
              </a:rPr>
              <a:t>: {</a:t>
            </a:r>
            <a:r>
              <a:rPr>
                <a:solidFill>
                  <a:schemeClr val="accent5">
                    <a:hueOff val="79125"/>
                    <a:lumOff val="13057"/>
                  </a:schemeClr>
                </a:solidFill>
              </a:rPr>
              <a:t> "url"</a:t>
            </a:r>
            <a:r>
              <a:rPr>
                <a:solidFill>
                  <a:schemeClr val="accent1">
                    <a:hueOff val="-123173"/>
                    <a:lumOff val="15013"/>
                  </a:schemeClr>
                </a:solidFill>
              </a:rPr>
              <a:t>: </a:t>
            </a:r>
            <a:r>
              <a:rPr>
                <a:solidFill>
                  <a:schemeClr val="accent4">
                    <a:satOff val="28304"/>
                    <a:lumOff val="25603"/>
                  </a:schemeClr>
                </a:solidFill>
              </a:rPr>
              <a:t>"/images/approval.png"</a:t>
            </a:r>
            <a:r>
              <a:rPr>
                <a:solidFill>
                  <a:schemeClr val="accent1">
                    <a:hueOff val="-123173"/>
                    <a:lumOff val="15013"/>
                  </a:schemeClr>
                </a:solidFill>
              </a:rPr>
              <a:t> },</a:t>
            </a:r>
          </a:p>
          <a:p>
            <a:pPr marL="0" indent="0" algn="l">
              <a:spcBef>
                <a:spcPts val="2000"/>
              </a:spcBef>
              <a:buSzTx/>
              <a:buNone/>
              <a:defRPr b="1" sz="4700">
                <a:solidFill>
                  <a:srgbClr val="164F86"/>
                </a:solidFill>
                <a:latin typeface="Courier New"/>
                <a:ea typeface="Courier New"/>
                <a:cs typeface="Courier New"/>
                <a:sym typeface="Courier New"/>
              </a:defRPr>
            </a:pPr>
            <a:r>
              <a:rPr>
                <a:solidFill>
                  <a:schemeClr val="accent5">
                    <a:hueOff val="79125"/>
                    <a:lumOff val="13057"/>
                  </a:schemeClr>
                </a:solidFill>
              </a:rPr>
              <a:t>    "name"</a:t>
            </a:r>
            <a:r>
              <a:rPr>
                <a:solidFill>
                  <a:schemeClr val="accent1">
                    <a:hueOff val="-123173"/>
                    <a:lumOff val="15013"/>
                  </a:schemeClr>
                </a:solidFill>
              </a:rPr>
              <a:t>: { </a:t>
            </a:r>
            <a:r>
              <a:rPr>
                <a:solidFill>
                  <a:schemeClr val="accent5">
                    <a:hueOff val="79125"/>
                    <a:lumOff val="13057"/>
                  </a:schemeClr>
                </a:solidFill>
              </a:rPr>
              <a:t>"value"</a:t>
            </a:r>
            <a:r>
              <a:rPr>
                <a:solidFill>
                  <a:schemeClr val="accent1">
                    <a:hueOff val="-123173"/>
                    <a:lumOff val="15013"/>
                  </a:schemeClr>
                </a:solidFill>
              </a:rPr>
              <a:t>:</a:t>
            </a:r>
            <a:r>
              <a:rPr>
                <a:solidFill>
                  <a:schemeClr val="accent4">
                    <a:satOff val="28304"/>
                    <a:lumOff val="25603"/>
                  </a:schemeClr>
                </a:solidFill>
              </a:rPr>
              <a:t> "Page Approvals"</a:t>
            </a:r>
            <a:r>
              <a:rPr>
                <a:solidFill>
                  <a:schemeClr val="accent1">
                    <a:hueOff val="-123173"/>
                    <a:lumOff val="15013"/>
                  </a:schemeClr>
                </a:solidFill>
              </a:rPr>
              <a:t> },</a:t>
            </a:r>
          </a:p>
          <a:p>
            <a:pPr marL="0" indent="0" algn="l">
              <a:spcBef>
                <a:spcPts val="2000"/>
              </a:spcBef>
              <a:buSzTx/>
              <a:buNone/>
              <a:defRPr b="1" sz="4700">
                <a:solidFill>
                  <a:srgbClr val="164F86"/>
                </a:solidFill>
                <a:latin typeface="Courier New"/>
                <a:ea typeface="Courier New"/>
                <a:cs typeface="Courier New"/>
                <a:sym typeface="Courier New"/>
              </a:defRPr>
            </a:pPr>
            <a:r>
              <a:rPr>
                <a:solidFill>
                  <a:schemeClr val="accent5">
                    <a:hueOff val="79125"/>
                    <a:lumOff val="13057"/>
                  </a:schemeClr>
                </a:solidFill>
              </a:rPr>
              <a:t>    "key"</a:t>
            </a:r>
            <a:r>
              <a:rPr>
                <a:solidFill>
                  <a:schemeClr val="accent1">
                    <a:hueOff val="-123173"/>
                    <a:lumOff val="15013"/>
                  </a:schemeClr>
                </a:solidFill>
              </a:rPr>
              <a:t>:</a:t>
            </a:r>
            <a:r>
              <a:rPr>
                <a:solidFill>
                  <a:schemeClr val="accent4">
                    <a:satOff val="28304"/>
                    <a:lumOff val="25603"/>
                  </a:schemeClr>
                </a:solidFill>
              </a:rPr>
              <a:t> "byline-item"</a:t>
            </a:r>
            <a:r>
              <a:rPr>
                <a:solidFill>
                  <a:schemeClr val="accent1">
                    <a:hueOff val="-123173"/>
                    <a:lumOff val="15013"/>
                  </a:schemeClr>
                </a:solidFill>
              </a:rPr>
              <a:t>,</a:t>
            </a:r>
          </a:p>
          <a:p>
            <a:pPr marL="0" indent="0" algn="l">
              <a:spcBef>
                <a:spcPts val="2000"/>
              </a:spcBef>
              <a:buSzTx/>
              <a:buNone/>
              <a:defRPr b="1" sz="4700">
                <a:solidFill>
                  <a:srgbClr val="164F86"/>
                </a:solidFill>
                <a:latin typeface="Courier New"/>
                <a:ea typeface="Courier New"/>
                <a:cs typeface="Courier New"/>
                <a:sym typeface="Courier New"/>
              </a:defRPr>
            </a:pPr>
            <a:r>
              <a:rPr>
                <a:solidFill>
                  <a:schemeClr val="accent5">
                    <a:hueOff val="79125"/>
                    <a:lumOff val="13057"/>
                  </a:schemeClr>
                </a:solidFill>
              </a:rPr>
              <a:t>    "url"</a:t>
            </a:r>
            <a:r>
              <a:rPr>
                <a:solidFill>
                  <a:schemeClr val="accent1">
                    <a:hueOff val="-123173"/>
                    <a:lumOff val="15013"/>
                  </a:schemeClr>
                </a:solidFill>
              </a:rPr>
              <a:t>:</a:t>
            </a:r>
            <a:r>
              <a:rPr>
                <a:solidFill>
                  <a:schemeClr val="accent4">
                    <a:satOff val="28304"/>
                    <a:lumOff val="25603"/>
                  </a:schemeClr>
                </a:solidFill>
              </a:rPr>
              <a:t> "/approvals?contentId={content.id}"</a:t>
            </a:r>
            <a:endParaRPr>
              <a:solidFill>
                <a:srgbClr val="0B5D12"/>
              </a:solidFill>
            </a:endParaRPr>
          </a:p>
          <a:p>
            <a:pPr marL="0" indent="0" algn="l">
              <a:spcBef>
                <a:spcPts val="2000"/>
              </a:spcBef>
              <a:buSzTx/>
              <a:buNone/>
              <a:defRPr b="1" sz="4700">
                <a:solidFill>
                  <a:schemeClr val="accent1">
                    <a:hueOff val="-123173"/>
                    <a:lumOff val="15013"/>
                  </a:schemeClr>
                </a:solidFill>
                <a:latin typeface="Courier New"/>
                <a:ea typeface="Courier New"/>
                <a:cs typeface="Courier New"/>
                <a:sym typeface="Courier New"/>
              </a:defRPr>
            </a:pPr>
            <a:r>
              <a:t>  }</a:t>
            </a:r>
          </a:p>
          <a:p>
            <a:pPr marL="0" indent="0" algn="l">
              <a:spcBef>
                <a:spcPts val="2000"/>
              </a:spcBef>
              <a:buSzTx/>
              <a:buNone/>
              <a:defRPr b="1" sz="4700">
                <a:solidFill>
                  <a:schemeClr val="accent1">
                    <a:hueOff val="-123173"/>
                    <a:lumOff val="15013"/>
                  </a:schemeClr>
                </a:solidFill>
                <a:latin typeface="Courier New"/>
                <a:ea typeface="Courier New"/>
                <a:cs typeface="Courier New"/>
                <a:sym typeface="Courier New"/>
              </a:defRPr>
            </a:pPr>
            <a:r>
              <a:t>]</a:t>
            </a:r>
          </a:p>
        </p:txBody>
      </p:sp>
      <p:sp>
        <p:nvSpPr>
          <p:cNvPr id="520" name="Image"/>
          <p:cNvSpPr/>
          <p:nvPr>
            <p:ph type="pic" sz="quarter" idx="23"/>
          </p:nvPr>
        </p:nvSpPr>
        <p:spPr>
          <a:xfrm>
            <a:off x="1584992" y="1469461"/>
            <a:ext cx="3166111" cy="2678165"/>
          </a:xfrm>
          <a:prstGeom prst="rect">
            <a:avLst/>
          </a:prstGeom>
        </p:spPr>
        <p:txBody>
          <a:bodyPr lIns="91439" tIns="45719" rIns="91439" bIns="45719" anchor="t">
            <a:noAutofit/>
          </a:bodyPr>
          <a:lstStyle/>
          <a:p>
            <a:pPr/>
          </a:p>
        </p:txBody>
      </p:sp>
      <p:sp>
        <p:nvSpPr>
          <p:cNvPr id="521" name="Image"/>
          <p:cNvSpPr/>
          <p:nvPr>
            <p:ph type="pic" sz="quarter" idx="24"/>
          </p:nvPr>
        </p:nvSpPr>
        <p:spPr>
          <a:xfrm>
            <a:off x="1620882" y="9513926"/>
            <a:ext cx="3166111" cy="2819280"/>
          </a:xfrm>
          <a:prstGeom prst="rect">
            <a:avLst/>
          </a:prstGeom>
        </p:spPr>
        <p:txBody>
          <a:bodyPr lIns="91439" tIns="45719" rIns="91439" bIns="45719" anchor="t">
            <a:noAutofit/>
          </a:bodyPr>
          <a:lstStyle/>
          <a:p>
            <a:pPr/>
          </a:p>
        </p:txBody>
      </p:sp>
      <p:sp>
        <p:nvSpPr>
          <p:cNvPr id="522" name="Image"/>
          <p:cNvSpPr/>
          <p:nvPr>
            <p:ph type="pic" sz="quarter" idx="25"/>
          </p:nvPr>
        </p:nvSpPr>
        <p:spPr>
          <a:xfrm>
            <a:off x="2046764" y="5736716"/>
            <a:ext cx="2242567" cy="2242567"/>
          </a:xfrm>
          <a:prstGeom prst="rect">
            <a:avLst/>
          </a:prstGeom>
        </p:spPr>
        <p:txBody>
          <a:bodyPr lIns="91439" tIns="45719" rIns="91439" bIns="45719" anchor="t">
            <a:noAutofit/>
          </a:bodyPr>
          <a:lstStyle/>
          <a:p>
            <a:pPr/>
          </a:p>
        </p:txBody>
      </p:sp>
      <p:sp>
        <p:nvSpPr>
          <p:cNvPr id="523"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Code Sample_With Text">
    <p:bg>
      <p:bgPr>
        <a:solidFill>
          <a:srgbClr val="FFFFFF"/>
        </a:solidFill>
      </p:bgPr>
    </p:bg>
    <p:spTree>
      <p:nvGrpSpPr>
        <p:cNvPr id="1" name=""/>
        <p:cNvGrpSpPr/>
        <p:nvPr/>
      </p:nvGrpSpPr>
      <p:grpSpPr>
        <a:xfrm>
          <a:off x="0" y="0"/>
          <a:ext cx="0" cy="0"/>
          <a:chOff x="0" y="0"/>
          <a:chExt cx="0" cy="0"/>
        </a:xfrm>
      </p:grpSpPr>
      <p:sp>
        <p:nvSpPr>
          <p:cNvPr id="530" name="Rectangle"/>
          <p:cNvSpPr/>
          <p:nvPr/>
        </p:nvSpPr>
        <p:spPr>
          <a:xfrm>
            <a:off x="6347294" y="0"/>
            <a:ext cx="18036706" cy="13716001"/>
          </a:xfrm>
          <a:prstGeom prst="rect">
            <a:avLst/>
          </a:prstGeom>
          <a:solidFill>
            <a:srgbClr val="091E42"/>
          </a:solidFill>
          <a:ln w="12700">
            <a:miter lim="400000"/>
          </a:ln>
        </p:spPr>
        <p:txBody>
          <a:bodyPr lIns="50800" tIns="50800" rIns="50800" bIns="50800" anchor="ctr"/>
          <a:lstStyle/>
          <a:p>
            <a:pPr>
              <a:defRPr spc="36" sz="3600">
                <a:solidFill>
                  <a:schemeClr val="accent3">
                    <a:hueOff val="10341877"/>
                    <a:satOff val="-14884"/>
                    <a:lumOff val="-32266"/>
                  </a:schemeClr>
                </a:solidFill>
              </a:defRPr>
            </a:pPr>
          </a:p>
        </p:txBody>
      </p:sp>
      <p:sp>
        <p:nvSpPr>
          <p:cNvPr id="531" name="Square"/>
          <p:cNvSpPr/>
          <p:nvPr>
            <p:ph type="body" sz="quarter" idx="21"/>
          </p:nvPr>
        </p:nvSpPr>
        <p:spPr>
          <a:xfrm rot="18900000">
            <a:off x="6003674" y="5483730"/>
            <a:ext cx="661841" cy="661841"/>
          </a:xfrm>
          <a:prstGeom prst="rect">
            <a:avLst/>
          </a:prstGeom>
          <a:solidFill>
            <a:srgbClr val="FFFFFF"/>
          </a:solidFill>
        </p:spPr>
        <p:txBody>
          <a:bodyPr>
            <a:noAutofit/>
          </a:bodyPr>
          <a:lstStyle/>
          <a:p>
            <a:pPr marL="0" indent="0" algn="l" defTabSz="825500">
              <a:lnSpc>
                <a:spcPct val="110000"/>
              </a:lnSpc>
              <a:spcBef>
                <a:spcPts val="0"/>
              </a:spcBef>
              <a:buSzTx/>
              <a:buNone/>
              <a:defRPr spc="36" sz="3600">
                <a:solidFill>
                  <a:schemeClr val="accent1">
                    <a:hueOff val="-417200"/>
                    <a:satOff val="-79665"/>
                    <a:lumOff val="48516"/>
                  </a:schemeClr>
                </a:solidFill>
                <a:latin typeface="Charlie Display"/>
                <a:ea typeface="Charlie Display"/>
                <a:cs typeface="Charlie Display"/>
                <a:sym typeface="Charlie Display"/>
              </a:defRPr>
            </a:pPr>
          </a:p>
        </p:txBody>
      </p:sp>
      <p:sp>
        <p:nvSpPr>
          <p:cNvPr id="532" name="&quot;contentBylineItems&quot;: […"/>
          <p:cNvSpPr txBox="1"/>
          <p:nvPr>
            <p:ph type="body" idx="22"/>
          </p:nvPr>
        </p:nvSpPr>
        <p:spPr>
          <a:xfrm>
            <a:off x="7451104" y="1096140"/>
            <a:ext cx="16004504" cy="11433176"/>
          </a:xfrm>
          <a:prstGeom prst="rect">
            <a:avLst/>
          </a:prstGeom>
        </p:spPr>
        <p:txBody>
          <a:bodyPr lIns="71437" tIns="71437" rIns="71437" bIns="71437" anchor="t">
            <a:spAutoFit/>
          </a:bodyPr>
          <a:lstStyle/>
          <a:p>
            <a:pPr marL="0" indent="0" algn="l">
              <a:spcBef>
                <a:spcPts val="2000"/>
              </a:spcBef>
              <a:buSzTx/>
              <a:buNone/>
              <a:defRPr b="1" sz="4700">
                <a:solidFill>
                  <a:srgbClr val="164F86"/>
                </a:solidFill>
                <a:latin typeface="Courier New"/>
                <a:ea typeface="Courier New"/>
                <a:cs typeface="Courier New"/>
                <a:sym typeface="Courier New"/>
              </a:defRPr>
            </a:pPr>
            <a:r>
              <a:rPr>
                <a:solidFill>
                  <a:schemeClr val="accent4">
                    <a:satOff val="28304"/>
                    <a:lumOff val="25603"/>
                  </a:schemeClr>
                </a:solidFill>
              </a:rPr>
              <a:t>"contentBylineItems": </a:t>
            </a:r>
            <a:r>
              <a:rPr>
                <a:solidFill>
                  <a:schemeClr val="accent1">
                    <a:hueOff val="-123173"/>
                    <a:lumOff val="15013"/>
                  </a:schemeClr>
                </a:solidFill>
              </a:rPr>
              <a:t>[</a:t>
            </a:r>
          </a:p>
          <a:p>
            <a:pPr marL="0" indent="0" algn="l">
              <a:spcBef>
                <a:spcPts val="2000"/>
              </a:spcBef>
              <a:buSzTx/>
              <a:buNone/>
              <a:defRPr b="1" sz="4700">
                <a:solidFill>
                  <a:srgbClr val="164F86"/>
                </a:solidFill>
                <a:latin typeface="Courier New"/>
                <a:ea typeface="Courier New"/>
                <a:cs typeface="Courier New"/>
                <a:sym typeface="Courier New"/>
              </a:defRPr>
            </a:pPr>
            <a:r>
              <a:t>  </a:t>
            </a:r>
            <a:r>
              <a:rPr>
                <a:solidFill>
                  <a:schemeClr val="accent1">
                    <a:hueOff val="-123173"/>
                    <a:lumOff val="15013"/>
                  </a:schemeClr>
                </a:solidFill>
              </a:rPr>
              <a:t>{</a:t>
            </a:r>
          </a:p>
          <a:p>
            <a:pPr marL="0" indent="0" algn="l">
              <a:spcBef>
                <a:spcPts val="2000"/>
              </a:spcBef>
              <a:buSzTx/>
              <a:buNone/>
              <a:defRPr b="1" sz="4700">
                <a:solidFill>
                  <a:srgbClr val="164F86"/>
                </a:solidFill>
                <a:latin typeface="Courier New"/>
                <a:ea typeface="Courier New"/>
                <a:cs typeface="Courier New"/>
                <a:sym typeface="Courier New"/>
              </a:defRPr>
            </a:pPr>
            <a:r>
              <a:rPr>
                <a:solidFill>
                  <a:schemeClr val="accent5">
                    <a:hueOff val="79125"/>
                    <a:lumOff val="13057"/>
                  </a:schemeClr>
                </a:solidFill>
              </a:rPr>
              <a:t>    "context"</a:t>
            </a:r>
            <a:r>
              <a:rPr>
                <a:solidFill>
                  <a:schemeClr val="accent1">
                    <a:hueOff val="-123173"/>
                    <a:lumOff val="15013"/>
                  </a:schemeClr>
                </a:solidFill>
              </a:rPr>
              <a:t>:</a:t>
            </a:r>
            <a:r>
              <a:rPr>
                <a:solidFill>
                  <a:schemeClr val="accent4">
                    <a:satOff val="28304"/>
                    <a:lumOff val="25603"/>
                  </a:schemeClr>
                </a:solidFill>
              </a:rPr>
              <a:t> "addon"</a:t>
            </a:r>
            <a:r>
              <a:t>,</a:t>
            </a:r>
          </a:p>
          <a:p>
            <a:pPr marL="0" indent="0" algn="l">
              <a:spcBef>
                <a:spcPts val="2000"/>
              </a:spcBef>
              <a:buSzTx/>
              <a:buNone/>
              <a:defRPr b="1" sz="4700">
                <a:solidFill>
                  <a:srgbClr val="164F86"/>
                </a:solidFill>
                <a:latin typeface="Courier New"/>
                <a:ea typeface="Courier New"/>
                <a:cs typeface="Courier New"/>
                <a:sym typeface="Courier New"/>
              </a:defRPr>
            </a:pPr>
            <a:r>
              <a:rPr>
                <a:solidFill>
                  <a:schemeClr val="accent5">
                    <a:hueOff val="79125"/>
                    <a:lumOff val="13057"/>
                  </a:schemeClr>
                </a:solidFill>
              </a:rPr>
              <a:t>    "target"</a:t>
            </a:r>
            <a:r>
              <a:rPr>
                <a:solidFill>
                  <a:schemeClr val="accent1">
                    <a:hueOff val="-123173"/>
                    <a:lumOff val="15013"/>
                  </a:schemeClr>
                </a:solidFill>
              </a:rPr>
              <a:t>: {</a:t>
            </a:r>
            <a:r>
              <a:rPr>
                <a:solidFill>
                  <a:schemeClr val="accent5">
                    <a:hueOff val="79125"/>
                    <a:lumOff val="13057"/>
                  </a:schemeClr>
                </a:solidFill>
              </a:rPr>
              <a:t> "type"</a:t>
            </a:r>
            <a:r>
              <a:rPr>
                <a:solidFill>
                  <a:schemeClr val="accent4">
                    <a:satOff val="28304"/>
                    <a:lumOff val="25603"/>
                  </a:schemeClr>
                </a:solidFill>
              </a:rPr>
              <a:t>: "inlinedialog"</a:t>
            </a:r>
            <a:r>
              <a:rPr>
                <a:solidFill>
                  <a:schemeClr val="accent1">
                    <a:hueOff val="-123173"/>
                    <a:lumOff val="15013"/>
                  </a:schemeClr>
                </a:solidFill>
              </a:rPr>
              <a:t> },</a:t>
            </a:r>
            <a:endParaRPr>
              <a:solidFill>
                <a:schemeClr val="accent1">
                  <a:hueOff val="-123173"/>
                  <a:lumOff val="15013"/>
                </a:schemeClr>
              </a:solidFill>
            </a:endParaRPr>
          </a:p>
          <a:p>
            <a:pPr marL="0" indent="0" algn="l">
              <a:spcBef>
                <a:spcPts val="2000"/>
              </a:spcBef>
              <a:buSzTx/>
              <a:buNone/>
              <a:defRPr b="1" sz="4700">
                <a:solidFill>
                  <a:srgbClr val="164F86"/>
                </a:solidFill>
                <a:latin typeface="Courier New"/>
                <a:ea typeface="Courier New"/>
                <a:cs typeface="Courier New"/>
                <a:sym typeface="Courier New"/>
              </a:defRPr>
            </a:pPr>
            <a:r>
              <a:rPr>
                <a:solidFill>
                  <a:schemeClr val="accent5">
                    <a:hueOff val="79125"/>
                    <a:lumOff val="13057"/>
                  </a:schemeClr>
                </a:solidFill>
              </a:rPr>
              <a:t>    "tooltip"</a:t>
            </a:r>
            <a:r>
              <a:rPr>
                <a:solidFill>
                  <a:schemeClr val="accent1">
                    <a:hueOff val="-123173"/>
                    <a:lumOff val="15013"/>
                  </a:schemeClr>
                </a:solidFill>
              </a:rPr>
              <a:t>: {</a:t>
            </a:r>
            <a:r>
              <a:rPr>
                <a:solidFill>
                  <a:schemeClr val="accent5">
                    <a:hueOff val="79125"/>
                    <a:lumOff val="13057"/>
                  </a:schemeClr>
                </a:solidFill>
              </a:rPr>
              <a:t> "value"</a:t>
            </a:r>
            <a:r>
              <a:rPr>
                <a:solidFill>
                  <a:schemeClr val="accent1">
                    <a:hueOff val="-123173"/>
                    <a:lumOff val="15013"/>
                  </a:schemeClr>
                </a:solidFill>
              </a:rPr>
              <a:t>:</a:t>
            </a:r>
            <a:r>
              <a:rPr>
                <a:solidFill>
                  <a:schemeClr val="accent4">
                    <a:satOff val="28304"/>
                    <a:lumOff val="25603"/>
                  </a:schemeClr>
                </a:solidFill>
              </a:rPr>
              <a:t> "Approvals"</a:t>
            </a:r>
            <a:r>
              <a:rPr>
                <a:solidFill>
                  <a:schemeClr val="accent1">
                    <a:hueOff val="-123173"/>
                    <a:lumOff val="15013"/>
                  </a:schemeClr>
                </a:solidFill>
              </a:rPr>
              <a:t> },</a:t>
            </a:r>
            <a:endParaRPr>
              <a:solidFill>
                <a:schemeClr val="accent1">
                  <a:hueOff val="-123173"/>
                  <a:lumOff val="15013"/>
                </a:schemeClr>
              </a:solidFill>
            </a:endParaRPr>
          </a:p>
          <a:p>
            <a:pPr marL="0" indent="0" algn="l">
              <a:spcBef>
                <a:spcPts val="2000"/>
              </a:spcBef>
              <a:buSzTx/>
              <a:buNone/>
              <a:defRPr b="1" sz="4700">
                <a:solidFill>
                  <a:srgbClr val="164F86"/>
                </a:solidFill>
                <a:latin typeface="Courier New"/>
                <a:ea typeface="Courier New"/>
                <a:cs typeface="Courier New"/>
                <a:sym typeface="Courier New"/>
              </a:defRPr>
            </a:pPr>
            <a:r>
              <a:rPr>
                <a:solidFill>
                  <a:schemeClr val="accent5">
                    <a:hueOff val="79125"/>
                    <a:lumOff val="13057"/>
                  </a:schemeClr>
                </a:solidFill>
              </a:rPr>
              <a:t>    "icon"</a:t>
            </a:r>
            <a:r>
              <a:rPr>
                <a:solidFill>
                  <a:schemeClr val="accent1">
                    <a:hueOff val="-123173"/>
                    <a:lumOff val="15013"/>
                  </a:schemeClr>
                </a:solidFill>
              </a:rPr>
              <a:t>: {</a:t>
            </a:r>
            <a:r>
              <a:rPr>
                <a:solidFill>
                  <a:schemeClr val="accent5">
                    <a:hueOff val="79125"/>
                    <a:lumOff val="13057"/>
                  </a:schemeClr>
                </a:solidFill>
              </a:rPr>
              <a:t> "url"</a:t>
            </a:r>
            <a:r>
              <a:rPr>
                <a:solidFill>
                  <a:schemeClr val="accent1">
                    <a:hueOff val="-123173"/>
                    <a:lumOff val="15013"/>
                  </a:schemeClr>
                </a:solidFill>
              </a:rPr>
              <a:t>: </a:t>
            </a:r>
            <a:r>
              <a:rPr>
                <a:solidFill>
                  <a:schemeClr val="accent4">
                    <a:satOff val="28304"/>
                    <a:lumOff val="25603"/>
                  </a:schemeClr>
                </a:solidFill>
              </a:rPr>
              <a:t>"/images/approval.png"</a:t>
            </a:r>
            <a:r>
              <a:rPr>
                <a:solidFill>
                  <a:schemeClr val="accent1">
                    <a:hueOff val="-123173"/>
                    <a:lumOff val="15013"/>
                  </a:schemeClr>
                </a:solidFill>
              </a:rPr>
              <a:t> },</a:t>
            </a:r>
          </a:p>
          <a:p>
            <a:pPr marL="0" indent="0" algn="l">
              <a:spcBef>
                <a:spcPts val="2000"/>
              </a:spcBef>
              <a:buSzTx/>
              <a:buNone/>
              <a:defRPr b="1" sz="4700">
                <a:solidFill>
                  <a:srgbClr val="164F86"/>
                </a:solidFill>
                <a:latin typeface="Courier New"/>
                <a:ea typeface="Courier New"/>
                <a:cs typeface="Courier New"/>
                <a:sym typeface="Courier New"/>
              </a:defRPr>
            </a:pPr>
            <a:r>
              <a:rPr>
                <a:solidFill>
                  <a:schemeClr val="accent5">
                    <a:hueOff val="79125"/>
                    <a:lumOff val="13057"/>
                  </a:schemeClr>
                </a:solidFill>
              </a:rPr>
              <a:t>    "name"</a:t>
            </a:r>
            <a:r>
              <a:rPr>
                <a:solidFill>
                  <a:schemeClr val="accent1">
                    <a:hueOff val="-123173"/>
                    <a:lumOff val="15013"/>
                  </a:schemeClr>
                </a:solidFill>
              </a:rPr>
              <a:t>: { </a:t>
            </a:r>
            <a:r>
              <a:rPr>
                <a:solidFill>
                  <a:schemeClr val="accent5">
                    <a:hueOff val="79125"/>
                    <a:lumOff val="13057"/>
                  </a:schemeClr>
                </a:solidFill>
              </a:rPr>
              <a:t>"value"</a:t>
            </a:r>
            <a:r>
              <a:rPr>
                <a:solidFill>
                  <a:schemeClr val="accent1">
                    <a:hueOff val="-123173"/>
                    <a:lumOff val="15013"/>
                  </a:schemeClr>
                </a:solidFill>
              </a:rPr>
              <a:t>:</a:t>
            </a:r>
            <a:r>
              <a:rPr>
                <a:solidFill>
                  <a:schemeClr val="accent4">
                    <a:satOff val="28304"/>
                    <a:lumOff val="25603"/>
                  </a:schemeClr>
                </a:solidFill>
              </a:rPr>
              <a:t> "Page Approvals"</a:t>
            </a:r>
            <a:r>
              <a:rPr>
                <a:solidFill>
                  <a:schemeClr val="accent1">
                    <a:hueOff val="-123173"/>
                    <a:lumOff val="15013"/>
                  </a:schemeClr>
                </a:solidFill>
              </a:rPr>
              <a:t> },</a:t>
            </a:r>
          </a:p>
          <a:p>
            <a:pPr marL="0" indent="0" algn="l">
              <a:spcBef>
                <a:spcPts val="2000"/>
              </a:spcBef>
              <a:buSzTx/>
              <a:buNone/>
              <a:defRPr b="1" sz="4700">
                <a:solidFill>
                  <a:srgbClr val="164F86"/>
                </a:solidFill>
                <a:latin typeface="Courier New"/>
                <a:ea typeface="Courier New"/>
                <a:cs typeface="Courier New"/>
                <a:sym typeface="Courier New"/>
              </a:defRPr>
            </a:pPr>
            <a:r>
              <a:rPr>
                <a:solidFill>
                  <a:schemeClr val="accent5">
                    <a:hueOff val="79125"/>
                    <a:lumOff val="13057"/>
                  </a:schemeClr>
                </a:solidFill>
              </a:rPr>
              <a:t>    "key"</a:t>
            </a:r>
            <a:r>
              <a:rPr>
                <a:solidFill>
                  <a:schemeClr val="accent1">
                    <a:hueOff val="-123173"/>
                    <a:lumOff val="15013"/>
                  </a:schemeClr>
                </a:solidFill>
              </a:rPr>
              <a:t>:</a:t>
            </a:r>
            <a:r>
              <a:rPr>
                <a:solidFill>
                  <a:schemeClr val="accent4">
                    <a:satOff val="28304"/>
                    <a:lumOff val="25603"/>
                  </a:schemeClr>
                </a:solidFill>
              </a:rPr>
              <a:t> "byline-item"</a:t>
            </a:r>
            <a:r>
              <a:rPr>
                <a:solidFill>
                  <a:schemeClr val="accent1">
                    <a:hueOff val="-123173"/>
                    <a:lumOff val="15013"/>
                  </a:schemeClr>
                </a:solidFill>
              </a:rPr>
              <a:t>,</a:t>
            </a:r>
          </a:p>
          <a:p>
            <a:pPr marL="0" indent="0" algn="l">
              <a:spcBef>
                <a:spcPts val="2000"/>
              </a:spcBef>
              <a:buSzTx/>
              <a:buNone/>
              <a:defRPr b="1" sz="4700">
                <a:solidFill>
                  <a:srgbClr val="164F86"/>
                </a:solidFill>
                <a:latin typeface="Courier New"/>
                <a:ea typeface="Courier New"/>
                <a:cs typeface="Courier New"/>
                <a:sym typeface="Courier New"/>
              </a:defRPr>
            </a:pPr>
            <a:r>
              <a:rPr>
                <a:solidFill>
                  <a:schemeClr val="accent5">
                    <a:hueOff val="79125"/>
                    <a:lumOff val="13057"/>
                  </a:schemeClr>
                </a:solidFill>
              </a:rPr>
              <a:t>    "url"</a:t>
            </a:r>
            <a:r>
              <a:rPr>
                <a:solidFill>
                  <a:schemeClr val="accent1">
                    <a:hueOff val="-123173"/>
                    <a:lumOff val="15013"/>
                  </a:schemeClr>
                </a:solidFill>
              </a:rPr>
              <a:t>:</a:t>
            </a:r>
            <a:r>
              <a:rPr>
                <a:solidFill>
                  <a:schemeClr val="accent4">
                    <a:satOff val="28304"/>
                    <a:lumOff val="25603"/>
                  </a:schemeClr>
                </a:solidFill>
              </a:rPr>
              <a:t> "/approvals?contentId={content.id}"</a:t>
            </a:r>
            <a:endParaRPr>
              <a:solidFill>
                <a:srgbClr val="0B5D12"/>
              </a:solidFill>
            </a:endParaRPr>
          </a:p>
          <a:p>
            <a:pPr marL="0" indent="0" algn="l">
              <a:spcBef>
                <a:spcPts val="2000"/>
              </a:spcBef>
              <a:buSzTx/>
              <a:buNone/>
              <a:defRPr b="1" sz="4700">
                <a:solidFill>
                  <a:schemeClr val="accent1">
                    <a:hueOff val="-123173"/>
                    <a:lumOff val="15013"/>
                  </a:schemeClr>
                </a:solidFill>
                <a:latin typeface="Courier New"/>
                <a:ea typeface="Courier New"/>
                <a:cs typeface="Courier New"/>
                <a:sym typeface="Courier New"/>
              </a:defRPr>
            </a:pPr>
            <a:r>
              <a:t>  }</a:t>
            </a:r>
          </a:p>
          <a:p>
            <a:pPr marL="0" indent="0" algn="l">
              <a:spcBef>
                <a:spcPts val="2000"/>
              </a:spcBef>
              <a:buSzTx/>
              <a:buNone/>
              <a:defRPr b="1" sz="4700">
                <a:solidFill>
                  <a:schemeClr val="accent1">
                    <a:hueOff val="-123173"/>
                    <a:lumOff val="15013"/>
                  </a:schemeClr>
                </a:solidFill>
                <a:latin typeface="Courier New"/>
                <a:ea typeface="Courier New"/>
                <a:cs typeface="Courier New"/>
                <a:sym typeface="Courier New"/>
              </a:defRPr>
            </a:pPr>
            <a:r>
              <a:t>]</a:t>
            </a:r>
          </a:p>
        </p:txBody>
      </p:sp>
      <p:sp>
        <p:nvSpPr>
          <p:cNvPr id="533" name="Code sample with headers"/>
          <p:cNvSpPr/>
          <p:nvPr>
            <p:ph type="body" sz="quarter" idx="23"/>
          </p:nvPr>
        </p:nvSpPr>
        <p:spPr>
          <a:xfrm>
            <a:off x="792589" y="1013628"/>
            <a:ext cx="4762116" cy="1971676"/>
          </a:xfrm>
          <a:prstGeom prst="rect">
            <a:avLst/>
          </a:prstGeom>
        </p:spPr>
        <p:txBody>
          <a:bodyPr lIns="71437" tIns="71437" rIns="71437" bIns="71437" anchor="t">
            <a:spAutoFit/>
          </a:bodyPr>
          <a:lstStyle>
            <a:lvl1pPr marL="0" indent="0" defTabSz="825500">
              <a:spcBef>
                <a:spcPts val="500"/>
              </a:spcBef>
              <a:buSzTx/>
              <a:buNone/>
              <a:defRPr sz="6000">
                <a:solidFill>
                  <a:srgbClr val="0049B0"/>
                </a:solidFill>
                <a:latin typeface="+mj-lt"/>
                <a:ea typeface="+mj-ea"/>
                <a:cs typeface="+mj-cs"/>
                <a:sym typeface="Charlie Display Semibold"/>
              </a:defRPr>
            </a:lvl1pPr>
          </a:lstStyle>
          <a:p>
            <a:pPr/>
            <a:r>
              <a:t>Code sample with headers</a:t>
            </a:r>
          </a:p>
        </p:txBody>
      </p:sp>
      <p:sp>
        <p:nvSpPr>
          <p:cNvPr id="534" name="Semibold text"/>
          <p:cNvSpPr/>
          <p:nvPr>
            <p:ph type="body" sz="quarter" idx="24"/>
          </p:nvPr>
        </p:nvSpPr>
        <p:spPr>
          <a:xfrm>
            <a:off x="951339" y="5355863"/>
            <a:ext cx="4444616" cy="866776"/>
          </a:xfrm>
          <a:prstGeom prst="rect">
            <a:avLst/>
          </a:prstGeom>
        </p:spPr>
        <p:txBody>
          <a:bodyPr lIns="71437" tIns="71437" rIns="71437" bIns="71437" anchor="t">
            <a:spAutoFit/>
          </a:bodyPr>
          <a:lstStyle>
            <a:lvl1pPr marL="0" indent="0" defTabSz="825500">
              <a:spcBef>
                <a:spcPts val="0"/>
              </a:spcBef>
              <a:buSzTx/>
              <a:buNone/>
              <a:defRPr sz="4800">
                <a:solidFill>
                  <a:srgbClr val="253858"/>
                </a:solidFill>
                <a:latin typeface="+mj-lt"/>
                <a:ea typeface="+mj-ea"/>
                <a:cs typeface="+mj-cs"/>
                <a:sym typeface="Charlie Display Semibold"/>
              </a:defRPr>
            </a:lvl1pPr>
          </a:lstStyle>
          <a:p>
            <a:pPr/>
            <a:r>
              <a:t>Semibold text</a:t>
            </a:r>
          </a:p>
        </p:txBody>
      </p:sp>
      <p:sp>
        <p:nvSpPr>
          <p:cNvPr id="535" name="Regular text"/>
          <p:cNvSpPr/>
          <p:nvPr>
            <p:ph type="body" sz="quarter" idx="25"/>
          </p:nvPr>
        </p:nvSpPr>
        <p:spPr>
          <a:xfrm>
            <a:off x="951339" y="7239544"/>
            <a:ext cx="4444616" cy="866776"/>
          </a:xfrm>
          <a:prstGeom prst="rect">
            <a:avLst/>
          </a:prstGeom>
        </p:spPr>
        <p:txBody>
          <a:bodyPr lIns="71437" tIns="71437" rIns="71437" bIns="71437" anchor="t">
            <a:spAutoFit/>
          </a:bodyPr>
          <a:lstStyle>
            <a:lvl1pPr marL="0" indent="0" defTabSz="825500">
              <a:lnSpc>
                <a:spcPct val="110000"/>
              </a:lnSpc>
              <a:spcBef>
                <a:spcPts val="0"/>
              </a:spcBef>
              <a:buSzTx/>
              <a:buNone/>
              <a:defRPr sz="4800">
                <a:solidFill>
                  <a:srgbClr val="091E42"/>
                </a:solidFill>
                <a:latin typeface="Charlie Display"/>
                <a:ea typeface="Charlie Display"/>
                <a:cs typeface="Charlie Display"/>
                <a:sym typeface="Charlie Display"/>
              </a:defRPr>
            </a:lvl1pPr>
          </a:lstStyle>
          <a:p>
            <a:pPr/>
            <a:r>
              <a:t>Regular text</a:t>
            </a:r>
          </a:p>
        </p:txBody>
      </p:sp>
      <p:sp>
        <p:nvSpPr>
          <p:cNvPr id="536" name="30% opacity"/>
          <p:cNvSpPr/>
          <p:nvPr>
            <p:ph type="body" sz="quarter" idx="26"/>
          </p:nvPr>
        </p:nvSpPr>
        <p:spPr>
          <a:xfrm>
            <a:off x="951339" y="9123227"/>
            <a:ext cx="4444616" cy="866776"/>
          </a:xfrm>
          <a:prstGeom prst="rect">
            <a:avLst/>
          </a:prstGeom>
        </p:spPr>
        <p:txBody>
          <a:bodyPr lIns="71437" tIns="71437" rIns="71437" bIns="71437" anchor="t">
            <a:spAutoFit/>
          </a:bodyPr>
          <a:lstStyle>
            <a:lvl1pPr marL="0" indent="0" defTabSz="825500">
              <a:lnSpc>
                <a:spcPct val="110000"/>
              </a:lnSpc>
              <a:spcBef>
                <a:spcPts val="0"/>
              </a:spcBef>
              <a:buSzTx/>
              <a:buNone/>
              <a:defRPr sz="4800">
                <a:solidFill>
                  <a:srgbClr val="091E42"/>
                </a:solidFill>
                <a:latin typeface="Charlie Display"/>
                <a:ea typeface="Charlie Display"/>
                <a:cs typeface="Charlie Display"/>
                <a:sym typeface="Charlie Display"/>
              </a:defRPr>
            </a:lvl1pPr>
          </a:lstStyle>
          <a:p>
            <a:pPr/>
            <a:r>
              <a:t>30% opacity</a:t>
            </a:r>
          </a:p>
        </p:txBody>
      </p:sp>
      <p:sp>
        <p:nvSpPr>
          <p:cNvPr id="537" name="Move marker"/>
          <p:cNvSpPr/>
          <p:nvPr>
            <p:ph type="body" sz="quarter" idx="27"/>
          </p:nvPr>
        </p:nvSpPr>
        <p:spPr>
          <a:xfrm>
            <a:off x="951339" y="11006909"/>
            <a:ext cx="4444616" cy="866776"/>
          </a:xfrm>
          <a:prstGeom prst="rect">
            <a:avLst/>
          </a:prstGeom>
        </p:spPr>
        <p:txBody>
          <a:bodyPr lIns="71437" tIns="71437" rIns="71437" bIns="71437" anchor="t">
            <a:spAutoFit/>
          </a:bodyPr>
          <a:lstStyle>
            <a:lvl1pPr marL="0" indent="0" defTabSz="825500">
              <a:lnSpc>
                <a:spcPct val="110000"/>
              </a:lnSpc>
              <a:spcBef>
                <a:spcPts val="0"/>
              </a:spcBef>
              <a:buSzTx/>
              <a:buNone/>
              <a:defRPr sz="4800">
                <a:solidFill>
                  <a:srgbClr val="091E42"/>
                </a:solidFill>
                <a:latin typeface="Charlie Display"/>
                <a:ea typeface="Charlie Display"/>
                <a:cs typeface="Charlie Display"/>
                <a:sym typeface="Charlie Display"/>
              </a:defRPr>
            </a:lvl1pPr>
          </a:lstStyle>
          <a:p>
            <a:pPr/>
            <a:r>
              <a:t>Move marker</a:t>
            </a:r>
          </a:p>
        </p:txBody>
      </p:sp>
      <p:sp>
        <p:nvSpPr>
          <p:cNvPr id="538" name="Line"/>
          <p:cNvSpPr/>
          <p:nvPr/>
        </p:nvSpPr>
        <p:spPr>
          <a:xfrm>
            <a:off x="1902847" y="4215033"/>
            <a:ext cx="2541600" cy="1"/>
          </a:xfrm>
          <a:prstGeom prst="line">
            <a:avLst/>
          </a:prstGeom>
          <a:ln w="101600">
            <a:solidFill>
              <a:schemeClr val="accent3"/>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539"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Large Visual with Title">
    <p:bg>
      <p:bgPr>
        <a:solidFill>
          <a:srgbClr val="FFFFFF"/>
        </a:solidFill>
      </p:bgPr>
    </p:bg>
    <p:spTree>
      <p:nvGrpSpPr>
        <p:cNvPr id="1" name=""/>
        <p:cNvGrpSpPr/>
        <p:nvPr/>
      </p:nvGrpSpPr>
      <p:grpSpPr>
        <a:xfrm>
          <a:off x="0" y="0"/>
          <a:ext cx="0" cy="0"/>
          <a:chOff x="0" y="0"/>
          <a:chExt cx="0" cy="0"/>
        </a:xfrm>
      </p:grpSpPr>
      <p:sp>
        <p:nvSpPr>
          <p:cNvPr id="546" name="Large visual with title"/>
          <p:cNvSpPr/>
          <p:nvPr>
            <p:ph type="body" sz="quarter" idx="21"/>
          </p:nvPr>
        </p:nvSpPr>
        <p:spPr>
          <a:xfrm>
            <a:off x="1778000" y="1782800"/>
            <a:ext cx="20828000" cy="1320801"/>
          </a:xfrm>
          <a:prstGeom prst="rect">
            <a:avLst/>
          </a:prstGeom>
        </p:spPr>
        <p:txBody>
          <a:bodyPr anchor="t">
            <a:spAutoFit/>
          </a:bodyPr>
          <a:lstStyle>
            <a:lvl1pPr marL="0" indent="0" defTabSz="825500">
              <a:lnSpc>
                <a:spcPct val="90000"/>
              </a:lnSpc>
              <a:spcBef>
                <a:spcPts val="2500"/>
              </a:spcBef>
              <a:buSzTx/>
              <a:buNone/>
              <a:defRPr sz="8000">
                <a:solidFill>
                  <a:srgbClr val="253858"/>
                </a:solidFill>
                <a:latin typeface="+mj-lt"/>
                <a:ea typeface="+mj-ea"/>
                <a:cs typeface="+mj-cs"/>
                <a:sym typeface="Charlie Display Semibold"/>
              </a:defRPr>
            </a:lvl1pPr>
          </a:lstStyle>
          <a:p>
            <a:pPr/>
            <a:r>
              <a:t>Large visual with title</a:t>
            </a:r>
          </a:p>
        </p:txBody>
      </p:sp>
      <p:sp>
        <p:nvSpPr>
          <p:cNvPr id="547" name="Image"/>
          <p:cNvSpPr/>
          <p:nvPr>
            <p:ph type="pic" idx="22"/>
          </p:nvPr>
        </p:nvSpPr>
        <p:spPr>
          <a:xfrm>
            <a:off x="2965450" y="3502160"/>
            <a:ext cx="18452913" cy="9261141"/>
          </a:xfrm>
          <a:prstGeom prst="rect">
            <a:avLst/>
          </a:prstGeom>
        </p:spPr>
        <p:txBody>
          <a:bodyPr lIns="91439" tIns="45719" rIns="91439" bIns="45719" anchor="t">
            <a:noAutofit/>
          </a:bodyPr>
          <a:lstStyle/>
          <a:p>
            <a:pPr/>
          </a:p>
        </p:txBody>
      </p:sp>
      <p:sp>
        <p:nvSpPr>
          <p:cNvPr id="548"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Blank with Title">
    <p:bg>
      <p:bgPr>
        <a:solidFill>
          <a:srgbClr val="FFFFFF"/>
        </a:solidFill>
      </p:bgPr>
    </p:bg>
    <p:spTree>
      <p:nvGrpSpPr>
        <p:cNvPr id="1" name=""/>
        <p:cNvGrpSpPr/>
        <p:nvPr/>
      </p:nvGrpSpPr>
      <p:grpSpPr>
        <a:xfrm>
          <a:off x="0" y="0"/>
          <a:ext cx="0" cy="0"/>
          <a:chOff x="0" y="0"/>
          <a:chExt cx="0" cy="0"/>
        </a:xfrm>
      </p:grpSpPr>
      <p:sp>
        <p:nvSpPr>
          <p:cNvPr id="555" name="Blank with title"/>
          <p:cNvSpPr/>
          <p:nvPr>
            <p:ph type="body" sz="quarter" idx="21"/>
          </p:nvPr>
        </p:nvSpPr>
        <p:spPr>
          <a:xfrm>
            <a:off x="1778000" y="1782800"/>
            <a:ext cx="20828000" cy="1320801"/>
          </a:xfrm>
          <a:prstGeom prst="rect">
            <a:avLst/>
          </a:prstGeom>
        </p:spPr>
        <p:txBody>
          <a:bodyPr anchor="t">
            <a:spAutoFit/>
          </a:bodyPr>
          <a:lstStyle>
            <a:lvl1pPr marL="0" indent="0" defTabSz="825500">
              <a:lnSpc>
                <a:spcPct val="90000"/>
              </a:lnSpc>
              <a:spcBef>
                <a:spcPts val="2500"/>
              </a:spcBef>
              <a:buSzTx/>
              <a:buNone/>
              <a:defRPr sz="8000">
                <a:solidFill>
                  <a:srgbClr val="253858"/>
                </a:solidFill>
                <a:latin typeface="+mj-lt"/>
                <a:ea typeface="+mj-ea"/>
                <a:cs typeface="+mj-cs"/>
                <a:sym typeface="Charlie Display Semibold"/>
              </a:defRPr>
            </a:lvl1pPr>
          </a:lstStyle>
          <a:p>
            <a:pPr/>
            <a:r>
              <a:t>Blank with title</a:t>
            </a:r>
          </a:p>
        </p:txBody>
      </p:sp>
      <p:sp>
        <p:nvSpPr>
          <p:cNvPr id="556"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3 icons_White">
    <p:bg>
      <p:bgPr>
        <a:solidFill>
          <a:srgbClr val="FFFFFF"/>
        </a:solidFill>
      </p:bgPr>
    </p:bg>
    <p:spTree>
      <p:nvGrpSpPr>
        <p:cNvPr id="1" name=""/>
        <p:cNvGrpSpPr/>
        <p:nvPr/>
      </p:nvGrpSpPr>
      <p:grpSpPr>
        <a:xfrm>
          <a:off x="0" y="0"/>
          <a:ext cx="0" cy="0"/>
          <a:chOff x="0" y="0"/>
          <a:chExt cx="0" cy="0"/>
        </a:xfrm>
      </p:grpSpPr>
      <p:sp>
        <p:nvSpPr>
          <p:cNvPr id="563" name="Icons…"/>
          <p:cNvSpPr/>
          <p:nvPr>
            <p:ph type="body" sz="quarter" idx="21"/>
          </p:nvPr>
        </p:nvSpPr>
        <p:spPr>
          <a:xfrm>
            <a:off x="1774411" y="6346553"/>
            <a:ext cx="5841050" cy="2827021"/>
          </a:xfrm>
          <a:prstGeom prst="rect">
            <a:avLst/>
          </a:prstGeom>
        </p:spPr>
        <p:txBody>
          <a:bodyPr anchor="t">
            <a:spAutoFit/>
          </a:bodyPr>
          <a:lstStyle/>
          <a:p>
            <a:pPr marL="0" indent="0" algn="l" defTabSz="825500">
              <a:spcBef>
                <a:spcPts val="500"/>
              </a:spcBef>
              <a:buSzTx/>
              <a:buNone/>
              <a:defRPr sz="6000">
                <a:solidFill>
                  <a:srgbClr val="253858"/>
                </a:solidFill>
                <a:latin typeface="+mj-lt"/>
                <a:ea typeface="+mj-ea"/>
                <a:cs typeface="+mj-cs"/>
                <a:sym typeface="Charlie Display Semibold"/>
              </a:defRPr>
            </a:pPr>
            <a:r>
              <a:t>Icons</a:t>
            </a:r>
          </a:p>
          <a:p>
            <a:pPr marL="0" indent="0" algn="l"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r>
              <a:t>Our Graphic Assets Deck is packed with custom Atlassian icons.</a:t>
            </a:r>
          </a:p>
        </p:txBody>
      </p:sp>
      <p:sp>
        <p:nvSpPr>
          <p:cNvPr id="564" name="Copy/paste…"/>
          <p:cNvSpPr/>
          <p:nvPr>
            <p:ph type="body" sz="quarter" idx="22"/>
          </p:nvPr>
        </p:nvSpPr>
        <p:spPr>
          <a:xfrm>
            <a:off x="9159748" y="6346553"/>
            <a:ext cx="5460244" cy="3427731"/>
          </a:xfrm>
          <a:prstGeom prst="rect">
            <a:avLst/>
          </a:prstGeom>
        </p:spPr>
        <p:txBody>
          <a:bodyPr anchor="t">
            <a:spAutoFit/>
          </a:bodyPr>
          <a:lstStyle/>
          <a:p>
            <a:pPr marL="0" indent="0" algn="l" defTabSz="825500">
              <a:spcBef>
                <a:spcPts val="500"/>
              </a:spcBef>
              <a:buSzTx/>
              <a:buNone/>
              <a:defRPr sz="6000">
                <a:solidFill>
                  <a:srgbClr val="253858"/>
                </a:solidFill>
                <a:latin typeface="+mj-lt"/>
                <a:ea typeface="+mj-ea"/>
                <a:cs typeface="+mj-cs"/>
                <a:sym typeface="Charlie Display Semibold"/>
              </a:defRPr>
            </a:pPr>
            <a:r>
              <a:t>Copy/paste</a:t>
            </a:r>
          </a:p>
          <a:p>
            <a:pPr marL="0" indent="0" algn="l"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r>
              <a:t>Like illustrations and Meeples, you can copy and paste them between Keynote files.</a:t>
            </a:r>
          </a:p>
        </p:txBody>
      </p:sp>
      <p:sp>
        <p:nvSpPr>
          <p:cNvPr id="565" name="Check back…"/>
          <p:cNvSpPr/>
          <p:nvPr>
            <p:ph type="body" sz="quarter" idx="23"/>
          </p:nvPr>
        </p:nvSpPr>
        <p:spPr>
          <a:xfrm>
            <a:off x="16557786" y="6346553"/>
            <a:ext cx="6032501" cy="2827021"/>
          </a:xfrm>
          <a:prstGeom prst="rect">
            <a:avLst/>
          </a:prstGeom>
        </p:spPr>
        <p:txBody>
          <a:bodyPr anchor="t">
            <a:spAutoFit/>
          </a:bodyPr>
          <a:lstStyle/>
          <a:p>
            <a:pPr marL="0" indent="0" algn="l" defTabSz="825500">
              <a:spcBef>
                <a:spcPts val="500"/>
              </a:spcBef>
              <a:buSzTx/>
              <a:buNone/>
              <a:defRPr sz="6000">
                <a:solidFill>
                  <a:srgbClr val="253858"/>
                </a:solidFill>
                <a:latin typeface="+mj-lt"/>
                <a:ea typeface="+mj-ea"/>
                <a:cs typeface="+mj-cs"/>
                <a:sym typeface="Charlie Display Semibold"/>
              </a:defRPr>
            </a:pPr>
            <a:r>
              <a:t>Check back</a:t>
            </a:r>
          </a:p>
          <a:p>
            <a:pPr marL="0" indent="0" algn="l"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r>
              <a:t>We’ll let you know when there are updates to our custom icon set.</a:t>
            </a:r>
          </a:p>
        </p:txBody>
      </p:sp>
      <p:sp>
        <p:nvSpPr>
          <p:cNvPr id="566" name="code-build.pdf"/>
          <p:cNvSpPr/>
          <p:nvPr>
            <p:ph type="pic" sz="quarter" idx="24"/>
          </p:nvPr>
        </p:nvSpPr>
        <p:spPr>
          <a:xfrm>
            <a:off x="9248648" y="5410200"/>
            <a:ext cx="609601" cy="592667"/>
          </a:xfrm>
          <a:prstGeom prst="rect">
            <a:avLst/>
          </a:prstGeom>
          <a:ln w="25400"/>
        </p:spPr>
        <p:txBody>
          <a:bodyPr lIns="91439" tIns="45719" rIns="91439" bIns="45719" anchor="t">
            <a:noAutofit/>
          </a:bodyPr>
          <a:lstStyle/>
          <a:p>
            <a:pPr/>
          </a:p>
        </p:txBody>
      </p:sp>
      <p:sp>
        <p:nvSpPr>
          <p:cNvPr id="567" name="admin-cloud.pdf"/>
          <p:cNvSpPr/>
          <p:nvPr>
            <p:ph type="pic" sz="quarter" idx="25"/>
          </p:nvPr>
        </p:nvSpPr>
        <p:spPr>
          <a:xfrm>
            <a:off x="1837911" y="5494693"/>
            <a:ext cx="740497" cy="512407"/>
          </a:xfrm>
          <a:prstGeom prst="rect">
            <a:avLst/>
          </a:prstGeom>
          <a:ln w="25400"/>
        </p:spPr>
        <p:txBody>
          <a:bodyPr lIns="91439" tIns="45719" rIns="91439" bIns="45719" anchor="t">
            <a:noAutofit/>
          </a:bodyPr>
          <a:lstStyle/>
          <a:p>
            <a:pPr/>
          </a:p>
        </p:txBody>
      </p:sp>
      <p:sp>
        <p:nvSpPr>
          <p:cNvPr id="568" name="admin-server.pdf"/>
          <p:cNvSpPr/>
          <p:nvPr>
            <p:ph type="pic" sz="quarter" idx="26"/>
          </p:nvPr>
        </p:nvSpPr>
        <p:spPr>
          <a:xfrm>
            <a:off x="16623969" y="5388163"/>
            <a:ext cx="541868" cy="609601"/>
          </a:xfrm>
          <a:prstGeom prst="rect">
            <a:avLst/>
          </a:prstGeom>
          <a:ln w="25400"/>
        </p:spPr>
        <p:txBody>
          <a:bodyPr lIns="91439" tIns="45719" rIns="91439" bIns="45719" anchor="t">
            <a:noAutofit/>
          </a:bodyPr>
          <a:lstStyle/>
          <a:p>
            <a:pPr/>
          </a:p>
        </p:txBody>
      </p:sp>
      <p:sp>
        <p:nvSpPr>
          <p:cNvPr id="569" name="Icons with text"/>
          <p:cNvSpPr/>
          <p:nvPr>
            <p:ph type="body" sz="quarter" idx="27"/>
          </p:nvPr>
        </p:nvSpPr>
        <p:spPr>
          <a:xfrm>
            <a:off x="1778000" y="1782800"/>
            <a:ext cx="20828000" cy="1320801"/>
          </a:xfrm>
          <a:prstGeom prst="rect">
            <a:avLst/>
          </a:prstGeom>
        </p:spPr>
        <p:txBody>
          <a:bodyPr anchor="t">
            <a:spAutoFit/>
          </a:bodyPr>
          <a:lstStyle>
            <a:lvl1pPr marL="0" indent="0" defTabSz="825500">
              <a:lnSpc>
                <a:spcPct val="90000"/>
              </a:lnSpc>
              <a:spcBef>
                <a:spcPts val="2500"/>
              </a:spcBef>
              <a:buSzTx/>
              <a:buNone/>
              <a:defRPr sz="8000">
                <a:solidFill>
                  <a:srgbClr val="253858"/>
                </a:solidFill>
                <a:latin typeface="+mj-lt"/>
                <a:ea typeface="+mj-ea"/>
                <a:cs typeface="+mj-cs"/>
                <a:sym typeface="Charlie Display Semibold"/>
              </a:defRPr>
            </a:lvl1pPr>
          </a:lstStyle>
          <a:p>
            <a:pPr/>
            <a:r>
              <a:t>Icons with text</a:t>
            </a:r>
          </a:p>
        </p:txBody>
      </p:sp>
      <p:sp>
        <p:nvSpPr>
          <p:cNvPr id="570"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3 icons_N900">
    <p:bg>
      <p:bgPr>
        <a:solidFill>
          <a:srgbClr val="091E42"/>
        </a:solidFill>
      </p:bgPr>
    </p:bg>
    <p:spTree>
      <p:nvGrpSpPr>
        <p:cNvPr id="1" name=""/>
        <p:cNvGrpSpPr/>
        <p:nvPr/>
      </p:nvGrpSpPr>
      <p:grpSpPr>
        <a:xfrm>
          <a:off x="0" y="0"/>
          <a:ext cx="0" cy="0"/>
          <a:chOff x="0" y="0"/>
          <a:chExt cx="0" cy="0"/>
        </a:xfrm>
      </p:grpSpPr>
      <p:sp>
        <p:nvSpPr>
          <p:cNvPr id="577" name="code-build.pdf"/>
          <p:cNvSpPr/>
          <p:nvPr>
            <p:ph type="pic" sz="quarter" idx="21"/>
          </p:nvPr>
        </p:nvSpPr>
        <p:spPr>
          <a:xfrm>
            <a:off x="9248648" y="5414438"/>
            <a:ext cx="609601" cy="592667"/>
          </a:xfrm>
          <a:prstGeom prst="rect">
            <a:avLst/>
          </a:prstGeom>
          <a:ln w="25400"/>
        </p:spPr>
        <p:txBody>
          <a:bodyPr lIns="91439" tIns="45719" rIns="91439" bIns="45719" anchor="t">
            <a:noAutofit/>
          </a:bodyPr>
          <a:lstStyle/>
          <a:p>
            <a:pPr/>
          </a:p>
        </p:txBody>
      </p:sp>
      <p:sp>
        <p:nvSpPr>
          <p:cNvPr id="578" name="admin-cloud.pdf"/>
          <p:cNvSpPr/>
          <p:nvPr>
            <p:ph type="pic" sz="quarter" idx="22"/>
          </p:nvPr>
        </p:nvSpPr>
        <p:spPr>
          <a:xfrm>
            <a:off x="1837911" y="5498118"/>
            <a:ext cx="735547" cy="508983"/>
          </a:xfrm>
          <a:prstGeom prst="rect">
            <a:avLst/>
          </a:prstGeom>
          <a:ln w="25400"/>
        </p:spPr>
        <p:txBody>
          <a:bodyPr lIns="91439" tIns="45719" rIns="91439" bIns="45719" anchor="t">
            <a:noAutofit/>
          </a:bodyPr>
          <a:lstStyle/>
          <a:p>
            <a:pPr/>
          </a:p>
        </p:txBody>
      </p:sp>
      <p:sp>
        <p:nvSpPr>
          <p:cNvPr id="579" name="Icons with text"/>
          <p:cNvSpPr/>
          <p:nvPr>
            <p:ph type="body" sz="quarter" idx="23"/>
          </p:nvPr>
        </p:nvSpPr>
        <p:spPr>
          <a:xfrm>
            <a:off x="1778000" y="1778000"/>
            <a:ext cx="20828000" cy="1320800"/>
          </a:xfrm>
          <a:prstGeom prst="rect">
            <a:avLst/>
          </a:prstGeom>
        </p:spPr>
        <p:txBody>
          <a:bodyPr anchor="t">
            <a:spAutoFit/>
          </a:bodyPr>
          <a:lstStyle>
            <a:lvl1pPr marL="0" indent="0" defTabSz="825500">
              <a:lnSpc>
                <a:spcPct val="90000"/>
              </a:lnSpc>
              <a:spcBef>
                <a:spcPts val="2500"/>
              </a:spcBef>
              <a:buSzTx/>
              <a:buNone/>
              <a:defRPr sz="8000">
                <a:latin typeface="+mj-lt"/>
                <a:ea typeface="+mj-ea"/>
                <a:cs typeface="+mj-cs"/>
                <a:sym typeface="Charlie Display Semibold"/>
              </a:defRPr>
            </a:lvl1pPr>
          </a:lstStyle>
          <a:p>
            <a:pPr/>
            <a:r>
              <a:t>Icons with text</a:t>
            </a:r>
          </a:p>
        </p:txBody>
      </p:sp>
      <p:sp>
        <p:nvSpPr>
          <p:cNvPr id="580" name="Icons…"/>
          <p:cNvSpPr/>
          <p:nvPr>
            <p:ph type="body" sz="quarter" idx="24"/>
          </p:nvPr>
        </p:nvSpPr>
        <p:spPr>
          <a:xfrm>
            <a:off x="1774411" y="6346553"/>
            <a:ext cx="5841050" cy="2827021"/>
          </a:xfrm>
          <a:prstGeom prst="rect">
            <a:avLst/>
          </a:prstGeom>
        </p:spPr>
        <p:txBody>
          <a:bodyPr anchor="t">
            <a:spAutoFit/>
          </a:bodyPr>
          <a:lstStyle/>
          <a:p>
            <a:pPr marL="0" indent="0" algn="l" defTabSz="825500">
              <a:spcBef>
                <a:spcPts val="500"/>
              </a:spcBef>
              <a:buSzTx/>
              <a:buNone/>
              <a:defRPr sz="6000">
                <a:latin typeface="+mj-lt"/>
                <a:ea typeface="+mj-ea"/>
                <a:cs typeface="+mj-cs"/>
                <a:sym typeface="Charlie Display Semibold"/>
              </a:defRPr>
            </a:pPr>
            <a:r>
              <a:t>Icons</a:t>
            </a:r>
          </a:p>
          <a:p>
            <a:pPr marL="0" indent="0" algn="l" defTabSz="825500">
              <a:lnSpc>
                <a:spcPct val="110000"/>
              </a:lnSpc>
              <a:spcBef>
                <a:spcPts val="0"/>
              </a:spcBef>
              <a:buSzTx/>
              <a:buNone/>
              <a:defRPr spc="36" sz="3600">
                <a:latin typeface="Charlie Display"/>
                <a:ea typeface="Charlie Display"/>
                <a:cs typeface="Charlie Display"/>
                <a:sym typeface="Charlie Display"/>
              </a:defRPr>
            </a:pPr>
            <a:r>
              <a:t>Our Graphic Assets Deck is packed with custom Atlassian icons.</a:t>
            </a:r>
          </a:p>
        </p:txBody>
      </p:sp>
      <p:sp>
        <p:nvSpPr>
          <p:cNvPr id="581" name="Copy/paste…"/>
          <p:cNvSpPr/>
          <p:nvPr>
            <p:ph type="body" sz="quarter" idx="25"/>
          </p:nvPr>
        </p:nvSpPr>
        <p:spPr>
          <a:xfrm>
            <a:off x="9159748" y="6346553"/>
            <a:ext cx="5460244" cy="3427731"/>
          </a:xfrm>
          <a:prstGeom prst="rect">
            <a:avLst/>
          </a:prstGeom>
        </p:spPr>
        <p:txBody>
          <a:bodyPr anchor="t">
            <a:spAutoFit/>
          </a:bodyPr>
          <a:lstStyle/>
          <a:p>
            <a:pPr marL="0" indent="0" algn="l" defTabSz="825500">
              <a:spcBef>
                <a:spcPts val="500"/>
              </a:spcBef>
              <a:buSzTx/>
              <a:buNone/>
              <a:defRPr sz="6000">
                <a:latin typeface="+mj-lt"/>
                <a:ea typeface="+mj-ea"/>
                <a:cs typeface="+mj-cs"/>
                <a:sym typeface="Charlie Display Semibold"/>
              </a:defRPr>
            </a:pPr>
            <a:r>
              <a:t>Copy/paste</a:t>
            </a:r>
          </a:p>
          <a:p>
            <a:pPr marL="0" indent="0" algn="l" defTabSz="825500">
              <a:lnSpc>
                <a:spcPct val="110000"/>
              </a:lnSpc>
              <a:spcBef>
                <a:spcPts val="0"/>
              </a:spcBef>
              <a:buSzTx/>
              <a:buNone/>
              <a:defRPr spc="36" sz="3600">
                <a:latin typeface="Charlie Display"/>
                <a:ea typeface="Charlie Display"/>
                <a:cs typeface="Charlie Display"/>
                <a:sym typeface="Charlie Display"/>
              </a:defRPr>
            </a:pPr>
            <a:r>
              <a:t>Like illustrations and Meeples, you can copy and paste them between Keynote files.</a:t>
            </a:r>
          </a:p>
        </p:txBody>
      </p:sp>
      <p:sp>
        <p:nvSpPr>
          <p:cNvPr id="582" name="Check back…"/>
          <p:cNvSpPr/>
          <p:nvPr>
            <p:ph type="body" sz="quarter" idx="26"/>
          </p:nvPr>
        </p:nvSpPr>
        <p:spPr>
          <a:xfrm>
            <a:off x="16557786" y="6346553"/>
            <a:ext cx="6032501" cy="2827021"/>
          </a:xfrm>
          <a:prstGeom prst="rect">
            <a:avLst/>
          </a:prstGeom>
        </p:spPr>
        <p:txBody>
          <a:bodyPr anchor="t">
            <a:spAutoFit/>
          </a:bodyPr>
          <a:lstStyle/>
          <a:p>
            <a:pPr marL="0" indent="0" algn="l" defTabSz="825500">
              <a:spcBef>
                <a:spcPts val="500"/>
              </a:spcBef>
              <a:buSzTx/>
              <a:buNone/>
              <a:defRPr sz="6000">
                <a:latin typeface="+mj-lt"/>
                <a:ea typeface="+mj-ea"/>
                <a:cs typeface="+mj-cs"/>
                <a:sym typeface="Charlie Display Semibold"/>
              </a:defRPr>
            </a:pPr>
            <a:r>
              <a:t>Check back</a:t>
            </a:r>
          </a:p>
          <a:p>
            <a:pPr marL="0" indent="0" algn="l" defTabSz="825500">
              <a:lnSpc>
                <a:spcPct val="110000"/>
              </a:lnSpc>
              <a:spcBef>
                <a:spcPts val="0"/>
              </a:spcBef>
              <a:buSzTx/>
              <a:buNone/>
              <a:defRPr spc="36" sz="3600">
                <a:latin typeface="Charlie Display"/>
                <a:ea typeface="Charlie Display"/>
                <a:cs typeface="Charlie Display"/>
                <a:sym typeface="Charlie Display"/>
              </a:defRPr>
            </a:pPr>
            <a:r>
              <a:t>We’ll let you know when there are updates to our custom icon set.</a:t>
            </a:r>
          </a:p>
        </p:txBody>
      </p:sp>
      <p:sp>
        <p:nvSpPr>
          <p:cNvPr id="583" name="admin-server.pdf"/>
          <p:cNvSpPr/>
          <p:nvPr>
            <p:ph type="pic" sz="quarter" idx="27"/>
          </p:nvPr>
        </p:nvSpPr>
        <p:spPr>
          <a:xfrm>
            <a:off x="16621286" y="5381780"/>
            <a:ext cx="547235" cy="615640"/>
          </a:xfrm>
          <a:prstGeom prst="rect">
            <a:avLst/>
          </a:prstGeom>
          <a:ln w="25400"/>
        </p:spPr>
        <p:txBody>
          <a:bodyPr lIns="91439" tIns="45719" rIns="91439" bIns="45719" anchor="t">
            <a:noAutofit/>
          </a:bodyPr>
          <a:lstStyle/>
          <a:p>
            <a:pPr/>
          </a:p>
        </p:txBody>
      </p:sp>
      <p:sp>
        <p:nvSpPr>
          <p:cNvPr id="584"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4 icons_White">
    <p:bg>
      <p:bgPr>
        <a:solidFill>
          <a:srgbClr val="FFFFFF"/>
        </a:solidFill>
      </p:bgPr>
    </p:bg>
    <p:spTree>
      <p:nvGrpSpPr>
        <p:cNvPr id="1" name=""/>
        <p:cNvGrpSpPr/>
        <p:nvPr/>
      </p:nvGrpSpPr>
      <p:grpSpPr>
        <a:xfrm>
          <a:off x="0" y="0"/>
          <a:ext cx="0" cy="0"/>
          <a:chOff x="0" y="0"/>
          <a:chExt cx="0" cy="0"/>
        </a:xfrm>
      </p:grpSpPr>
      <p:sp>
        <p:nvSpPr>
          <p:cNvPr id="591" name="Icons with text"/>
          <p:cNvSpPr/>
          <p:nvPr>
            <p:ph type="body" sz="quarter" idx="21"/>
          </p:nvPr>
        </p:nvSpPr>
        <p:spPr>
          <a:xfrm>
            <a:off x="1778000" y="1778000"/>
            <a:ext cx="20828000" cy="1320800"/>
          </a:xfrm>
          <a:prstGeom prst="rect">
            <a:avLst/>
          </a:prstGeom>
        </p:spPr>
        <p:txBody>
          <a:bodyPr anchor="t">
            <a:spAutoFit/>
          </a:bodyPr>
          <a:lstStyle>
            <a:lvl1pPr marL="0" indent="0" defTabSz="825500">
              <a:lnSpc>
                <a:spcPct val="90000"/>
              </a:lnSpc>
              <a:spcBef>
                <a:spcPts val="2500"/>
              </a:spcBef>
              <a:buSzTx/>
              <a:buNone/>
              <a:defRPr sz="8000">
                <a:solidFill>
                  <a:srgbClr val="253858"/>
                </a:solidFill>
                <a:latin typeface="+mj-lt"/>
                <a:ea typeface="+mj-ea"/>
                <a:cs typeface="+mj-cs"/>
                <a:sym typeface="Charlie Display Semibold"/>
              </a:defRPr>
            </a:lvl1pPr>
          </a:lstStyle>
          <a:p>
            <a:pPr/>
            <a:r>
              <a:t>Icons with text</a:t>
            </a:r>
          </a:p>
        </p:txBody>
      </p:sp>
      <p:sp>
        <p:nvSpPr>
          <p:cNvPr id="592" name="organize-share.pdf"/>
          <p:cNvSpPr/>
          <p:nvPr>
            <p:ph type="pic" sz="quarter" idx="22"/>
          </p:nvPr>
        </p:nvSpPr>
        <p:spPr>
          <a:xfrm>
            <a:off x="13522396" y="4313799"/>
            <a:ext cx="609601" cy="685801"/>
          </a:xfrm>
          <a:prstGeom prst="rect">
            <a:avLst/>
          </a:prstGeom>
          <a:ln w="25400"/>
        </p:spPr>
        <p:txBody>
          <a:bodyPr lIns="91439" tIns="45719" rIns="91439" bIns="45719" anchor="t">
            <a:noAutofit/>
          </a:bodyPr>
          <a:lstStyle/>
          <a:p>
            <a:pPr/>
          </a:p>
        </p:txBody>
      </p:sp>
      <p:sp>
        <p:nvSpPr>
          <p:cNvPr id="593" name="measure-speed.pdf"/>
          <p:cNvSpPr/>
          <p:nvPr>
            <p:ph type="pic" sz="quarter" idx="23"/>
          </p:nvPr>
        </p:nvSpPr>
        <p:spPr>
          <a:xfrm>
            <a:off x="3129786" y="8790320"/>
            <a:ext cx="723901" cy="522817"/>
          </a:xfrm>
          <a:prstGeom prst="rect">
            <a:avLst/>
          </a:prstGeom>
          <a:ln w="25400"/>
        </p:spPr>
        <p:txBody>
          <a:bodyPr lIns="91439" tIns="45719" rIns="91439" bIns="45719" anchor="t">
            <a:noAutofit/>
          </a:bodyPr>
          <a:lstStyle/>
          <a:p>
            <a:pPr/>
          </a:p>
        </p:txBody>
      </p:sp>
      <p:sp>
        <p:nvSpPr>
          <p:cNvPr id="594" name="code-block.pdf"/>
          <p:cNvSpPr/>
          <p:nvPr>
            <p:ph type="pic" sz="quarter" idx="24"/>
          </p:nvPr>
        </p:nvSpPr>
        <p:spPr>
          <a:xfrm>
            <a:off x="3180586" y="4340845"/>
            <a:ext cx="723901" cy="609601"/>
          </a:xfrm>
          <a:prstGeom prst="rect">
            <a:avLst/>
          </a:prstGeom>
          <a:ln w="25400"/>
        </p:spPr>
        <p:txBody>
          <a:bodyPr lIns="91439" tIns="45719" rIns="91439" bIns="45719" anchor="t">
            <a:noAutofit/>
          </a:bodyPr>
          <a:lstStyle/>
          <a:p>
            <a:pPr/>
          </a:p>
        </p:txBody>
      </p:sp>
      <p:sp>
        <p:nvSpPr>
          <p:cNvPr id="595" name="organize-folder.pdf"/>
          <p:cNvSpPr/>
          <p:nvPr>
            <p:ph type="pic" sz="quarter" idx="25"/>
          </p:nvPr>
        </p:nvSpPr>
        <p:spPr>
          <a:xfrm>
            <a:off x="13569204" y="8771326"/>
            <a:ext cx="609601" cy="541848"/>
          </a:xfrm>
          <a:prstGeom prst="rect">
            <a:avLst/>
          </a:prstGeom>
          <a:ln w="25400"/>
        </p:spPr>
        <p:txBody>
          <a:bodyPr lIns="91439" tIns="45719" rIns="91439" bIns="45719" anchor="t">
            <a:noAutofit/>
          </a:bodyPr>
          <a:lstStyle/>
          <a:p>
            <a:pPr/>
          </a:p>
        </p:txBody>
      </p:sp>
      <p:sp>
        <p:nvSpPr>
          <p:cNvPr id="596" name="Point 3…"/>
          <p:cNvSpPr/>
          <p:nvPr>
            <p:ph type="body" sz="quarter" idx="26"/>
          </p:nvPr>
        </p:nvSpPr>
        <p:spPr>
          <a:xfrm>
            <a:off x="3129786" y="9523324"/>
            <a:ext cx="7716153" cy="1972311"/>
          </a:xfrm>
          <a:prstGeom prst="rect">
            <a:avLst/>
          </a:prstGeom>
        </p:spPr>
        <p:txBody>
          <a:bodyPr anchor="t">
            <a:spAutoFit/>
          </a:bodyPr>
          <a:lstStyle/>
          <a:p>
            <a:pPr marL="0" indent="0" algn="l" defTabSz="825500">
              <a:spcBef>
                <a:spcPts val="0"/>
              </a:spcBef>
              <a:buSzTx/>
              <a:buNone/>
              <a:defRPr sz="4800">
                <a:solidFill>
                  <a:srgbClr val="253858"/>
                </a:solidFill>
                <a:latin typeface="+mj-lt"/>
                <a:ea typeface="+mj-ea"/>
                <a:cs typeface="+mj-cs"/>
                <a:sym typeface="Charlie Display Semibold"/>
              </a:defRPr>
            </a:pPr>
            <a:r>
              <a:t>Point 3</a:t>
            </a:r>
          </a:p>
          <a:p>
            <a:pPr marL="0" indent="0" algn="l"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r>
              <a:t>Need more? Please simply duplicate the page and add “cont.” to your title.</a:t>
            </a:r>
          </a:p>
        </p:txBody>
      </p:sp>
      <p:sp>
        <p:nvSpPr>
          <p:cNvPr id="597" name="Point 4…"/>
          <p:cNvSpPr/>
          <p:nvPr>
            <p:ph type="body" sz="quarter" idx="27"/>
          </p:nvPr>
        </p:nvSpPr>
        <p:spPr>
          <a:xfrm>
            <a:off x="13458896" y="9523324"/>
            <a:ext cx="7716153" cy="1972311"/>
          </a:xfrm>
          <a:prstGeom prst="rect">
            <a:avLst/>
          </a:prstGeom>
        </p:spPr>
        <p:txBody>
          <a:bodyPr anchor="t">
            <a:spAutoFit/>
          </a:bodyPr>
          <a:lstStyle/>
          <a:p>
            <a:pPr marL="0" indent="0" algn="l" defTabSz="825500">
              <a:spcBef>
                <a:spcPts val="0"/>
              </a:spcBef>
              <a:buSzTx/>
              <a:buNone/>
              <a:defRPr sz="4800">
                <a:solidFill>
                  <a:srgbClr val="253858"/>
                </a:solidFill>
                <a:latin typeface="+mj-lt"/>
                <a:ea typeface="+mj-ea"/>
                <a:cs typeface="+mj-cs"/>
                <a:sym typeface="Charlie Display Semibold"/>
              </a:defRPr>
            </a:pPr>
            <a:r>
              <a:t>Point 4</a:t>
            </a:r>
          </a:p>
          <a:p>
            <a:pPr marL="0" indent="0" algn="l"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r>
              <a:t>These slides will look cleaner and more cohesive. We promise. </a:t>
            </a:r>
          </a:p>
        </p:txBody>
      </p:sp>
      <p:sp>
        <p:nvSpPr>
          <p:cNvPr id="598" name="Point 1…"/>
          <p:cNvSpPr/>
          <p:nvPr>
            <p:ph type="body" sz="quarter" idx="28"/>
          </p:nvPr>
        </p:nvSpPr>
        <p:spPr>
          <a:xfrm>
            <a:off x="3129786" y="5190905"/>
            <a:ext cx="7716153" cy="1972311"/>
          </a:xfrm>
          <a:prstGeom prst="rect">
            <a:avLst/>
          </a:prstGeom>
        </p:spPr>
        <p:txBody>
          <a:bodyPr anchor="t">
            <a:spAutoFit/>
          </a:bodyPr>
          <a:lstStyle/>
          <a:p>
            <a:pPr marL="0" indent="0" algn="l" defTabSz="825500">
              <a:spcBef>
                <a:spcPts val="0"/>
              </a:spcBef>
              <a:buSzTx/>
              <a:buNone/>
              <a:defRPr sz="4800">
                <a:solidFill>
                  <a:srgbClr val="253858"/>
                </a:solidFill>
                <a:latin typeface="+mj-lt"/>
                <a:ea typeface="+mj-ea"/>
                <a:cs typeface="+mj-cs"/>
                <a:sym typeface="Charlie Display Semibold"/>
              </a:defRPr>
            </a:pPr>
            <a:r>
              <a:t>Point 1</a:t>
            </a:r>
          </a:p>
          <a:p>
            <a:pPr marL="0" indent="0" algn="l"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r>
              <a:t>There’s more icon-with-text options in the slide doc section.</a:t>
            </a:r>
          </a:p>
        </p:txBody>
      </p:sp>
      <p:sp>
        <p:nvSpPr>
          <p:cNvPr id="599" name="Point 2…"/>
          <p:cNvSpPr/>
          <p:nvPr>
            <p:ph type="body" sz="quarter" idx="29"/>
          </p:nvPr>
        </p:nvSpPr>
        <p:spPr>
          <a:xfrm>
            <a:off x="13458896" y="5190905"/>
            <a:ext cx="7716153" cy="1972311"/>
          </a:xfrm>
          <a:prstGeom prst="rect">
            <a:avLst/>
          </a:prstGeom>
        </p:spPr>
        <p:txBody>
          <a:bodyPr anchor="t">
            <a:spAutoFit/>
          </a:bodyPr>
          <a:lstStyle/>
          <a:p>
            <a:pPr marL="0" indent="0" algn="l" defTabSz="825500">
              <a:spcBef>
                <a:spcPts val="0"/>
              </a:spcBef>
              <a:buSzTx/>
              <a:buNone/>
              <a:defRPr sz="4800">
                <a:solidFill>
                  <a:srgbClr val="253858"/>
                </a:solidFill>
                <a:latin typeface="+mj-lt"/>
                <a:ea typeface="+mj-ea"/>
                <a:cs typeface="+mj-cs"/>
                <a:sym typeface="Charlie Display Semibold"/>
              </a:defRPr>
            </a:pPr>
            <a:r>
              <a:t>Point 2</a:t>
            </a:r>
          </a:p>
          <a:p>
            <a:pPr marL="0" indent="0" algn="l"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r>
              <a:t>Those are specifically not intended for presentation format.</a:t>
            </a:r>
          </a:p>
        </p:txBody>
      </p:sp>
      <p:sp>
        <p:nvSpPr>
          <p:cNvPr id="600"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4 icons_N900">
    <p:bg>
      <p:bgPr>
        <a:solidFill>
          <a:srgbClr val="091E42"/>
        </a:solidFill>
      </p:bgPr>
    </p:bg>
    <p:spTree>
      <p:nvGrpSpPr>
        <p:cNvPr id="1" name=""/>
        <p:cNvGrpSpPr/>
        <p:nvPr/>
      </p:nvGrpSpPr>
      <p:grpSpPr>
        <a:xfrm>
          <a:off x="0" y="0"/>
          <a:ext cx="0" cy="0"/>
          <a:chOff x="0" y="0"/>
          <a:chExt cx="0" cy="0"/>
        </a:xfrm>
      </p:grpSpPr>
      <p:sp>
        <p:nvSpPr>
          <p:cNvPr id="607" name="code-block.pdf"/>
          <p:cNvSpPr/>
          <p:nvPr>
            <p:ph type="pic" sz="quarter" idx="21"/>
          </p:nvPr>
        </p:nvSpPr>
        <p:spPr>
          <a:xfrm>
            <a:off x="3175000" y="4343400"/>
            <a:ext cx="723900" cy="609600"/>
          </a:xfrm>
          <a:prstGeom prst="rect">
            <a:avLst/>
          </a:prstGeom>
        </p:spPr>
        <p:txBody>
          <a:bodyPr lIns="91439" tIns="45719" rIns="91439" bIns="45719" anchor="t">
            <a:noAutofit/>
          </a:bodyPr>
          <a:lstStyle/>
          <a:p>
            <a:pPr/>
          </a:p>
        </p:txBody>
      </p:sp>
      <p:sp>
        <p:nvSpPr>
          <p:cNvPr id="608" name="organize-share.pdf"/>
          <p:cNvSpPr/>
          <p:nvPr>
            <p:ph type="pic" sz="quarter" idx="22"/>
          </p:nvPr>
        </p:nvSpPr>
        <p:spPr>
          <a:xfrm>
            <a:off x="13525500" y="4318000"/>
            <a:ext cx="609600" cy="685800"/>
          </a:xfrm>
          <a:prstGeom prst="rect">
            <a:avLst/>
          </a:prstGeom>
        </p:spPr>
        <p:txBody>
          <a:bodyPr lIns="91439" tIns="45719" rIns="91439" bIns="45719" anchor="t">
            <a:noAutofit/>
          </a:bodyPr>
          <a:lstStyle/>
          <a:p>
            <a:pPr/>
          </a:p>
        </p:txBody>
      </p:sp>
      <p:sp>
        <p:nvSpPr>
          <p:cNvPr id="609" name="measure-speed.pdf"/>
          <p:cNvSpPr/>
          <p:nvPr>
            <p:ph type="pic" sz="quarter" idx="23"/>
          </p:nvPr>
        </p:nvSpPr>
        <p:spPr>
          <a:xfrm>
            <a:off x="3124200" y="8786199"/>
            <a:ext cx="724017" cy="522901"/>
          </a:xfrm>
          <a:prstGeom prst="rect">
            <a:avLst/>
          </a:prstGeom>
        </p:spPr>
        <p:txBody>
          <a:bodyPr lIns="91439" tIns="45719" rIns="91439" bIns="45719" anchor="t">
            <a:noAutofit/>
          </a:bodyPr>
          <a:lstStyle/>
          <a:p>
            <a:pPr/>
          </a:p>
        </p:txBody>
      </p:sp>
      <p:sp>
        <p:nvSpPr>
          <p:cNvPr id="610" name="organize-folder.pdf"/>
          <p:cNvSpPr/>
          <p:nvPr>
            <p:ph type="pic" sz="quarter" idx="24"/>
          </p:nvPr>
        </p:nvSpPr>
        <p:spPr>
          <a:xfrm>
            <a:off x="13563600" y="8699500"/>
            <a:ext cx="685825" cy="609600"/>
          </a:xfrm>
          <a:prstGeom prst="rect">
            <a:avLst/>
          </a:prstGeom>
        </p:spPr>
        <p:txBody>
          <a:bodyPr lIns="91439" tIns="45719" rIns="91439" bIns="45719" anchor="t">
            <a:noAutofit/>
          </a:bodyPr>
          <a:lstStyle/>
          <a:p>
            <a:pPr/>
          </a:p>
        </p:txBody>
      </p:sp>
      <p:sp>
        <p:nvSpPr>
          <p:cNvPr id="611" name="Icons with text"/>
          <p:cNvSpPr/>
          <p:nvPr>
            <p:ph type="body" sz="quarter" idx="25"/>
          </p:nvPr>
        </p:nvSpPr>
        <p:spPr>
          <a:xfrm>
            <a:off x="1778000" y="1778000"/>
            <a:ext cx="20828000" cy="1320800"/>
          </a:xfrm>
          <a:prstGeom prst="rect">
            <a:avLst/>
          </a:prstGeom>
        </p:spPr>
        <p:txBody>
          <a:bodyPr anchor="t">
            <a:spAutoFit/>
          </a:bodyPr>
          <a:lstStyle>
            <a:lvl1pPr marL="0" indent="0" defTabSz="825500">
              <a:lnSpc>
                <a:spcPct val="90000"/>
              </a:lnSpc>
              <a:spcBef>
                <a:spcPts val="2500"/>
              </a:spcBef>
              <a:buSzTx/>
              <a:buNone/>
              <a:defRPr sz="8000">
                <a:latin typeface="+mj-lt"/>
                <a:ea typeface="+mj-ea"/>
                <a:cs typeface="+mj-cs"/>
                <a:sym typeface="Charlie Display Semibold"/>
              </a:defRPr>
            </a:lvl1pPr>
          </a:lstStyle>
          <a:p>
            <a:pPr/>
            <a:r>
              <a:t>Icons with text</a:t>
            </a:r>
          </a:p>
        </p:txBody>
      </p:sp>
      <p:sp>
        <p:nvSpPr>
          <p:cNvPr id="612" name="Point 3…"/>
          <p:cNvSpPr/>
          <p:nvPr>
            <p:ph type="body" sz="quarter" idx="26"/>
          </p:nvPr>
        </p:nvSpPr>
        <p:spPr>
          <a:xfrm>
            <a:off x="3129786" y="9523324"/>
            <a:ext cx="7716153" cy="1972311"/>
          </a:xfrm>
          <a:prstGeom prst="rect">
            <a:avLst/>
          </a:prstGeom>
        </p:spPr>
        <p:txBody>
          <a:bodyPr anchor="t">
            <a:spAutoFit/>
          </a:bodyPr>
          <a:lstStyle/>
          <a:p>
            <a:pPr marL="0" indent="0" algn="l" defTabSz="825500">
              <a:spcBef>
                <a:spcPts val="0"/>
              </a:spcBef>
              <a:buSzTx/>
              <a:buNone/>
              <a:defRPr sz="4800">
                <a:latin typeface="+mj-lt"/>
                <a:ea typeface="+mj-ea"/>
                <a:cs typeface="+mj-cs"/>
                <a:sym typeface="Charlie Display Semibold"/>
              </a:defRPr>
            </a:pPr>
            <a:r>
              <a:t>Point 3</a:t>
            </a:r>
          </a:p>
          <a:p>
            <a:pPr marL="0" indent="0" algn="l" defTabSz="825500">
              <a:lnSpc>
                <a:spcPct val="110000"/>
              </a:lnSpc>
              <a:spcBef>
                <a:spcPts val="0"/>
              </a:spcBef>
              <a:buSzTx/>
              <a:buNone/>
              <a:defRPr spc="36" sz="3600">
                <a:latin typeface="Charlie Display"/>
                <a:ea typeface="Charlie Display"/>
                <a:cs typeface="Charlie Display"/>
                <a:sym typeface="Charlie Display"/>
              </a:defRPr>
            </a:pPr>
            <a:r>
              <a:t>Need more? Please simply duplicate the page and add “cont.” to your title.</a:t>
            </a:r>
          </a:p>
        </p:txBody>
      </p:sp>
      <p:sp>
        <p:nvSpPr>
          <p:cNvPr id="613" name="Point 4…"/>
          <p:cNvSpPr/>
          <p:nvPr>
            <p:ph type="body" sz="quarter" idx="27"/>
          </p:nvPr>
        </p:nvSpPr>
        <p:spPr>
          <a:xfrm>
            <a:off x="13458896" y="9523324"/>
            <a:ext cx="7716153" cy="1972311"/>
          </a:xfrm>
          <a:prstGeom prst="rect">
            <a:avLst/>
          </a:prstGeom>
        </p:spPr>
        <p:txBody>
          <a:bodyPr anchor="t">
            <a:spAutoFit/>
          </a:bodyPr>
          <a:lstStyle/>
          <a:p>
            <a:pPr marL="0" indent="0" algn="l" defTabSz="825500">
              <a:spcBef>
                <a:spcPts val="0"/>
              </a:spcBef>
              <a:buSzTx/>
              <a:buNone/>
              <a:defRPr sz="4800">
                <a:latin typeface="+mj-lt"/>
                <a:ea typeface="+mj-ea"/>
                <a:cs typeface="+mj-cs"/>
                <a:sym typeface="Charlie Display Semibold"/>
              </a:defRPr>
            </a:pPr>
            <a:r>
              <a:t>Point 4</a:t>
            </a:r>
          </a:p>
          <a:p>
            <a:pPr marL="0" indent="0" algn="l" defTabSz="825500">
              <a:lnSpc>
                <a:spcPct val="110000"/>
              </a:lnSpc>
              <a:spcBef>
                <a:spcPts val="0"/>
              </a:spcBef>
              <a:buSzTx/>
              <a:buNone/>
              <a:defRPr spc="36" sz="3600">
                <a:latin typeface="Charlie Display"/>
                <a:ea typeface="Charlie Display"/>
                <a:cs typeface="Charlie Display"/>
                <a:sym typeface="Charlie Display"/>
              </a:defRPr>
            </a:pPr>
            <a:r>
              <a:t>These slides will look cleaner and more cohesive. We promise. </a:t>
            </a:r>
          </a:p>
        </p:txBody>
      </p:sp>
      <p:sp>
        <p:nvSpPr>
          <p:cNvPr id="614" name="Point 1…"/>
          <p:cNvSpPr/>
          <p:nvPr>
            <p:ph type="body" sz="quarter" idx="28"/>
          </p:nvPr>
        </p:nvSpPr>
        <p:spPr>
          <a:xfrm>
            <a:off x="3129786" y="5190905"/>
            <a:ext cx="7716153" cy="1972311"/>
          </a:xfrm>
          <a:prstGeom prst="rect">
            <a:avLst/>
          </a:prstGeom>
        </p:spPr>
        <p:txBody>
          <a:bodyPr anchor="t">
            <a:spAutoFit/>
          </a:bodyPr>
          <a:lstStyle/>
          <a:p>
            <a:pPr marL="0" indent="0" algn="l" defTabSz="825500">
              <a:spcBef>
                <a:spcPts val="0"/>
              </a:spcBef>
              <a:buSzTx/>
              <a:buNone/>
              <a:defRPr sz="4800">
                <a:latin typeface="+mj-lt"/>
                <a:ea typeface="+mj-ea"/>
                <a:cs typeface="+mj-cs"/>
                <a:sym typeface="Charlie Display Semibold"/>
              </a:defRPr>
            </a:pPr>
            <a:r>
              <a:t>Point 1</a:t>
            </a:r>
          </a:p>
          <a:p>
            <a:pPr marL="0" indent="0" algn="l" defTabSz="825500">
              <a:lnSpc>
                <a:spcPct val="110000"/>
              </a:lnSpc>
              <a:spcBef>
                <a:spcPts val="0"/>
              </a:spcBef>
              <a:buSzTx/>
              <a:buNone/>
              <a:defRPr spc="36" sz="3600">
                <a:latin typeface="Charlie Display"/>
                <a:ea typeface="Charlie Display"/>
                <a:cs typeface="Charlie Display"/>
                <a:sym typeface="Charlie Display"/>
              </a:defRPr>
            </a:pPr>
            <a:r>
              <a:t>There’s more icon-with-text options in the slide doc section.</a:t>
            </a:r>
          </a:p>
        </p:txBody>
      </p:sp>
      <p:sp>
        <p:nvSpPr>
          <p:cNvPr id="615" name="Point 2…"/>
          <p:cNvSpPr/>
          <p:nvPr>
            <p:ph type="body" sz="quarter" idx="29"/>
          </p:nvPr>
        </p:nvSpPr>
        <p:spPr>
          <a:xfrm>
            <a:off x="13458896" y="5190905"/>
            <a:ext cx="7716153" cy="1972311"/>
          </a:xfrm>
          <a:prstGeom prst="rect">
            <a:avLst/>
          </a:prstGeom>
        </p:spPr>
        <p:txBody>
          <a:bodyPr anchor="t">
            <a:spAutoFit/>
          </a:bodyPr>
          <a:lstStyle/>
          <a:p>
            <a:pPr marL="0" indent="0" algn="l" defTabSz="825500">
              <a:spcBef>
                <a:spcPts val="0"/>
              </a:spcBef>
              <a:buSzTx/>
              <a:buNone/>
              <a:defRPr sz="4800">
                <a:latin typeface="+mj-lt"/>
                <a:ea typeface="+mj-ea"/>
                <a:cs typeface="+mj-cs"/>
                <a:sym typeface="Charlie Display Semibold"/>
              </a:defRPr>
            </a:pPr>
            <a:r>
              <a:t>Point 2</a:t>
            </a:r>
          </a:p>
          <a:p>
            <a:pPr marL="0" indent="0" algn="l" defTabSz="825500">
              <a:lnSpc>
                <a:spcPct val="110000"/>
              </a:lnSpc>
              <a:spcBef>
                <a:spcPts val="0"/>
              </a:spcBef>
              <a:buSzTx/>
              <a:buNone/>
              <a:defRPr spc="36" sz="3600">
                <a:latin typeface="Charlie Display"/>
                <a:ea typeface="Charlie Display"/>
                <a:cs typeface="Charlie Display"/>
                <a:sym typeface="Charlie Display"/>
              </a:defRPr>
            </a:pPr>
            <a:r>
              <a:t>Those are specifically not intended for presentation format.</a:t>
            </a:r>
          </a:p>
        </p:txBody>
      </p:sp>
      <p:sp>
        <p:nvSpPr>
          <p:cNvPr id="616"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Full Bleed Photo with Text Overlay">
    <p:bg>
      <p:bgPr>
        <a:solidFill>
          <a:srgbClr val="FFFFFF"/>
        </a:solidFill>
      </p:bgPr>
    </p:bg>
    <p:spTree>
      <p:nvGrpSpPr>
        <p:cNvPr id="1" name=""/>
        <p:cNvGrpSpPr/>
        <p:nvPr/>
      </p:nvGrpSpPr>
      <p:grpSpPr>
        <a:xfrm>
          <a:off x="0" y="0"/>
          <a:ext cx="0" cy="0"/>
          <a:chOff x="0" y="0"/>
          <a:chExt cx="0" cy="0"/>
        </a:xfrm>
      </p:grpSpPr>
      <p:sp>
        <p:nvSpPr>
          <p:cNvPr id="623" name="Image"/>
          <p:cNvSpPr/>
          <p:nvPr>
            <p:ph type="pic" idx="21"/>
          </p:nvPr>
        </p:nvSpPr>
        <p:spPr>
          <a:xfrm>
            <a:off x="-1" y="-2552699"/>
            <a:ext cx="24384001" cy="16268701"/>
          </a:xfrm>
          <a:prstGeom prst="rect">
            <a:avLst/>
          </a:prstGeom>
        </p:spPr>
        <p:txBody>
          <a:bodyPr lIns="91439" tIns="45719" rIns="91439" bIns="45719" anchor="t">
            <a:noAutofit/>
          </a:bodyPr>
          <a:lstStyle/>
          <a:p>
            <a:pPr/>
          </a:p>
        </p:txBody>
      </p:sp>
      <p:sp>
        <p:nvSpPr>
          <p:cNvPr id="624" name="Rectangle"/>
          <p:cNvSpPr/>
          <p:nvPr>
            <p:ph type="body" idx="22"/>
          </p:nvPr>
        </p:nvSpPr>
        <p:spPr>
          <a:xfrm>
            <a:off x="-1" y="0"/>
            <a:ext cx="24384001" cy="13716001"/>
          </a:xfrm>
          <a:prstGeom prst="rect">
            <a:avLst/>
          </a:prstGeom>
          <a:solidFill>
            <a:srgbClr val="091E42">
              <a:alpha val="49597"/>
            </a:srgbClr>
          </a:solidFill>
        </p:spPr>
        <p:txBody>
          <a:bodyPr>
            <a:noAutofit/>
          </a:bodyPr>
          <a:lstStyle/>
          <a:p>
            <a:pPr marL="0" indent="0" defTabSz="825500">
              <a:spcBef>
                <a:spcPts val="0"/>
              </a:spcBef>
              <a:buSzTx/>
              <a:buNone/>
              <a:defRPr sz="2900">
                <a:latin typeface="Charlie Display"/>
                <a:ea typeface="Charlie Display"/>
                <a:cs typeface="Charlie Display"/>
                <a:sym typeface="Charlie Display"/>
              </a:defRPr>
            </a:pPr>
          </a:p>
        </p:txBody>
      </p:sp>
      <p:sp>
        <p:nvSpPr>
          <p:cNvPr id="625" name="We use a 50% opacity N900 box over a full-bleed photo when using text overlays"/>
          <p:cNvSpPr/>
          <p:nvPr>
            <p:ph type="body" sz="half" idx="23"/>
          </p:nvPr>
        </p:nvSpPr>
        <p:spPr>
          <a:xfrm>
            <a:off x="2033219" y="4190999"/>
            <a:ext cx="20317561" cy="5588001"/>
          </a:xfrm>
          <a:prstGeom prst="rect">
            <a:avLst/>
          </a:prstGeom>
        </p:spPr>
        <p:txBody>
          <a:bodyPr>
            <a:spAutoFit/>
          </a:bodyPr>
          <a:lstStyle>
            <a:lvl1pPr marL="0" indent="0" defTabSz="825500">
              <a:spcBef>
                <a:spcPts val="0"/>
              </a:spcBef>
              <a:buSzTx/>
              <a:buNone/>
              <a:defRPr sz="12000">
                <a:latin typeface="+mj-lt"/>
                <a:ea typeface="+mj-ea"/>
                <a:cs typeface="+mj-cs"/>
                <a:sym typeface="Charlie Display Semibold"/>
              </a:defRPr>
            </a:lvl1pPr>
          </a:lstStyle>
          <a:p>
            <a:pPr/>
            <a:r>
              <a:t>We use a 50% opacity N900 box over a full-bleed photo when using text overlays</a:t>
            </a:r>
          </a:p>
        </p:txBody>
      </p:sp>
      <p:sp>
        <p:nvSpPr>
          <p:cNvPr id="626"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ntro / Outro">
    <p:spTree>
      <p:nvGrpSpPr>
        <p:cNvPr id="1" name=""/>
        <p:cNvGrpSpPr/>
        <p:nvPr/>
      </p:nvGrpSpPr>
      <p:grpSpPr>
        <a:xfrm>
          <a:off x="0" y="0"/>
          <a:ext cx="0" cy="0"/>
          <a:chOff x="0" y="0"/>
          <a:chExt cx="0" cy="0"/>
        </a:xfrm>
      </p:grpSpPr>
      <p:sp>
        <p:nvSpPr>
          <p:cNvPr id="40" name="SPEAKER PERSON  |  SPEAKER TITLE  |  @Socialmediahandle"/>
          <p:cNvSpPr/>
          <p:nvPr>
            <p:ph type="body" sz="quarter" idx="21"/>
          </p:nvPr>
        </p:nvSpPr>
        <p:spPr>
          <a:xfrm>
            <a:off x="1782174" y="11557681"/>
            <a:ext cx="20832352" cy="759620"/>
          </a:xfrm>
          <a:prstGeom prst="rect">
            <a:avLst/>
          </a:prstGeom>
        </p:spPr>
        <p:txBody>
          <a:bodyPr lIns="17859" tIns="17859" rIns="17859" bIns="17859" anchor="t">
            <a:spAutoFit/>
          </a:bodyPr>
          <a:lstStyle>
            <a:lvl1pPr marL="0" indent="0" defTabSz="825500">
              <a:spcBef>
                <a:spcPts val="0"/>
              </a:spcBef>
              <a:buSzTx/>
              <a:buNone/>
              <a:defRPr baseline="31999" cap="all" spc="479" sz="4800"/>
            </a:lvl1pPr>
          </a:lstStyle>
          <a:p>
            <a:pPr/>
            <a:r>
              <a:t>SPEAKER PERSON  |  SPEAKER TITLE  |  @Socialmediahandle</a:t>
            </a:r>
          </a:p>
        </p:txBody>
      </p:sp>
      <p:sp>
        <p:nvSpPr>
          <p:cNvPr id="41" name="Talk title"/>
          <p:cNvSpPr/>
          <p:nvPr>
            <p:ph type="body" sz="quarter" idx="22"/>
          </p:nvPr>
        </p:nvSpPr>
        <p:spPr>
          <a:xfrm>
            <a:off x="1777658" y="5497859"/>
            <a:ext cx="20828683" cy="1930401"/>
          </a:xfrm>
          <a:prstGeom prst="rect">
            <a:avLst/>
          </a:prstGeom>
        </p:spPr>
        <p:txBody>
          <a:bodyPr anchor="b">
            <a:spAutoFit/>
          </a:bodyPr>
          <a:lstStyle>
            <a:lvl1pPr marL="0" indent="0" defTabSz="825500">
              <a:spcBef>
                <a:spcPts val="0"/>
              </a:spcBef>
              <a:buSzTx/>
              <a:buNone/>
              <a:defRPr sz="12000">
                <a:latin typeface="+mj-lt"/>
                <a:ea typeface="+mj-ea"/>
                <a:cs typeface="+mj-cs"/>
                <a:sym typeface="Charlie Display Semibold"/>
              </a:defRPr>
            </a:lvl1pPr>
          </a:lstStyle>
          <a:p>
            <a:pPr/>
            <a:r>
              <a:t>Talk title</a:t>
            </a:r>
          </a:p>
        </p:txBody>
      </p:sp>
      <p:sp>
        <p:nvSpPr>
          <p:cNvPr id="42" name="Subtitle"/>
          <p:cNvSpPr/>
          <p:nvPr>
            <p:ph type="body" sz="quarter" idx="23"/>
          </p:nvPr>
        </p:nvSpPr>
        <p:spPr>
          <a:xfrm>
            <a:off x="1777658" y="7367240"/>
            <a:ext cx="20828683" cy="825501"/>
          </a:xfrm>
          <a:prstGeom prst="rect">
            <a:avLst/>
          </a:prstGeom>
        </p:spPr>
        <p:txBody>
          <a:bodyPr anchor="t">
            <a:spAutoFit/>
          </a:bodyPr>
          <a:lstStyle>
            <a:lvl1pPr marL="0" indent="0" defTabSz="825500">
              <a:lnSpc>
                <a:spcPct val="110000"/>
              </a:lnSpc>
              <a:spcBef>
                <a:spcPts val="0"/>
              </a:spcBef>
              <a:buSzTx/>
              <a:buNone/>
              <a:defRPr sz="4800">
                <a:latin typeface="Charlie Display"/>
                <a:ea typeface="Charlie Display"/>
                <a:cs typeface="Charlie Display"/>
                <a:sym typeface="Charlie Display"/>
              </a:defRPr>
            </a:lvl1pPr>
          </a:lstStyle>
          <a:p>
            <a:pPr/>
            <a:r>
              <a:t>Subtitle</a:t>
            </a:r>
          </a:p>
        </p:txBody>
      </p:sp>
      <p:sp>
        <p:nvSpPr>
          <p:cNvPr id="43" name="the_gentlewoman_gallery_005.jpg"/>
          <p:cNvSpPr/>
          <p:nvPr>
            <p:ph type="pic" sz="quarter" idx="24"/>
          </p:nvPr>
        </p:nvSpPr>
        <p:spPr>
          <a:xfrm>
            <a:off x="11418290" y="9488030"/>
            <a:ext cx="1547420" cy="1974065"/>
          </a:xfrm>
          <a:prstGeom prst="rect">
            <a:avLst/>
          </a:prstGeom>
        </p:spPr>
        <p:txBody>
          <a:bodyPr lIns="91439" tIns="45719" rIns="91439" bIns="45719" anchor="t">
            <a:noAutofit/>
          </a:bodyPr>
          <a:lstStyle/>
          <a:p>
            <a:pPr/>
          </a:p>
        </p:txBody>
      </p:sp>
      <p:pic>
        <p:nvPicPr>
          <p:cNvPr id="44" name="Image" descr="Image"/>
          <p:cNvPicPr>
            <a:picLocks noChangeAspect="1"/>
          </p:cNvPicPr>
          <p:nvPr/>
        </p:nvPicPr>
        <p:blipFill>
          <a:blip r:embed="rId2">
            <a:extLst/>
          </a:blip>
          <a:stretch>
            <a:fillRect/>
          </a:stretch>
        </p:blipFill>
        <p:spPr>
          <a:xfrm>
            <a:off x="11567459" y="1874716"/>
            <a:ext cx="1249081" cy="1248450"/>
          </a:xfrm>
          <a:prstGeom prst="rect">
            <a:avLst/>
          </a:prstGeom>
          <a:ln w="12700">
            <a:miter lim="400000"/>
          </a:ln>
        </p:spPr>
      </p:pic>
      <p:sp>
        <p:nvSpPr>
          <p:cNvPr id="45"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Full Bleed Photo with White Gradient Right">
    <p:bg>
      <p:bgPr>
        <a:solidFill>
          <a:srgbClr val="FFFFFF"/>
        </a:solidFill>
      </p:bgPr>
    </p:bg>
    <p:spTree>
      <p:nvGrpSpPr>
        <p:cNvPr id="1" name=""/>
        <p:cNvGrpSpPr/>
        <p:nvPr/>
      </p:nvGrpSpPr>
      <p:grpSpPr>
        <a:xfrm>
          <a:off x="0" y="0"/>
          <a:ext cx="0" cy="0"/>
          <a:chOff x="0" y="0"/>
          <a:chExt cx="0" cy="0"/>
        </a:xfrm>
      </p:grpSpPr>
      <p:sp>
        <p:nvSpPr>
          <p:cNvPr id="633" name="Image"/>
          <p:cNvSpPr/>
          <p:nvPr>
            <p:ph type="pic" idx="21"/>
          </p:nvPr>
        </p:nvSpPr>
        <p:spPr>
          <a:xfrm>
            <a:off x="-1" y="0"/>
            <a:ext cx="24384001" cy="16268700"/>
          </a:xfrm>
          <a:prstGeom prst="rect">
            <a:avLst/>
          </a:prstGeom>
        </p:spPr>
        <p:txBody>
          <a:bodyPr lIns="91439" tIns="45719" rIns="91439" bIns="45719" anchor="t">
            <a:noAutofit/>
          </a:bodyPr>
          <a:lstStyle/>
          <a:p>
            <a:pPr/>
          </a:p>
        </p:txBody>
      </p:sp>
      <p:sp>
        <p:nvSpPr>
          <p:cNvPr id="634" name="Rectangle"/>
          <p:cNvSpPr/>
          <p:nvPr>
            <p:ph type="body" idx="22"/>
          </p:nvPr>
        </p:nvSpPr>
        <p:spPr>
          <a:xfrm>
            <a:off x="2592203" y="-1"/>
            <a:ext cx="21791799" cy="13716003"/>
          </a:xfrm>
          <a:prstGeom prst="rect">
            <a:avLst/>
          </a:prstGeom>
          <a:gradFill>
            <a:gsLst>
              <a:gs pos="0">
                <a:schemeClr val="accent1">
                  <a:hueOff val="-417200"/>
                  <a:satOff val="-79665"/>
                  <a:lumOff val="48516"/>
                </a:schemeClr>
              </a:gs>
              <a:gs pos="100000">
                <a:schemeClr val="accent1">
                  <a:hueOff val="-417200"/>
                  <a:satOff val="-79665"/>
                  <a:lumOff val="48516"/>
                  <a:alpha val="0"/>
                </a:schemeClr>
              </a:gs>
            </a:gsLst>
            <a:lin ang="10800000"/>
          </a:gradFill>
        </p:spPr>
        <p:txBody>
          <a:bodyPr>
            <a:noAutofit/>
          </a:bodyPr>
          <a:lstStyle/>
          <a:p>
            <a:pPr marL="0" indent="0" algn="l"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p>
        </p:txBody>
      </p:sp>
      <p:sp>
        <p:nvSpPr>
          <p:cNvPr id="635" name="Use a white gradient on light photos to create enough contrast for your text…"/>
          <p:cNvSpPr/>
          <p:nvPr>
            <p:ph type="body" sz="half" idx="23"/>
          </p:nvPr>
        </p:nvSpPr>
        <p:spPr>
          <a:xfrm>
            <a:off x="12496689" y="1470447"/>
            <a:ext cx="10654653" cy="7920991"/>
          </a:xfrm>
          <a:prstGeom prst="rect">
            <a:avLst/>
          </a:prstGeom>
        </p:spPr>
        <p:txBody>
          <a:bodyPr anchor="t">
            <a:spAutoFit/>
          </a:bodyPr>
          <a:lstStyle/>
          <a:p>
            <a:pPr marL="0" indent="0" algn="r" defTabSz="825500">
              <a:lnSpc>
                <a:spcPct val="90000"/>
              </a:lnSpc>
              <a:spcBef>
                <a:spcPts val="2500"/>
              </a:spcBef>
              <a:buSzTx/>
              <a:buNone/>
              <a:defRPr sz="8000">
                <a:solidFill>
                  <a:srgbClr val="253858"/>
                </a:solidFill>
                <a:latin typeface="+mj-lt"/>
                <a:ea typeface="+mj-ea"/>
                <a:cs typeface="+mj-cs"/>
                <a:sym typeface="Charlie Display Semibold"/>
              </a:defRPr>
            </a:pPr>
            <a:r>
              <a:t>Use a white gradient on light photos to create enough contrast for your text</a:t>
            </a:r>
          </a:p>
          <a:p>
            <a:pPr marL="0" indent="0" algn="r" defTabSz="825500">
              <a:lnSpc>
                <a:spcPct val="110000"/>
              </a:lnSpc>
              <a:spcBef>
                <a:spcPts val="0"/>
              </a:spcBef>
              <a:buSzTx/>
              <a:buNone/>
              <a:defRPr sz="4800">
                <a:solidFill>
                  <a:srgbClr val="091E42"/>
                </a:solidFill>
                <a:latin typeface="Charlie Display"/>
                <a:ea typeface="Charlie Display"/>
                <a:cs typeface="Charlie Display"/>
                <a:sym typeface="Charlie Display"/>
              </a:defRPr>
            </a:pPr>
            <a:r>
              <a:t>We’ve  provided gradient swatches that can be accessed when *Gradient Fill* is selected for a shape under  *Format/Style* in the upper swatch box. </a:t>
            </a:r>
          </a:p>
        </p:txBody>
      </p:sp>
      <p:sp>
        <p:nvSpPr>
          <p:cNvPr id="636"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Full Bleed Photo with Source Info">
    <p:bg>
      <p:bgPr>
        <a:solidFill>
          <a:srgbClr val="FFFFFF"/>
        </a:solidFill>
      </p:bgPr>
    </p:bg>
    <p:spTree>
      <p:nvGrpSpPr>
        <p:cNvPr id="1" name=""/>
        <p:cNvGrpSpPr/>
        <p:nvPr/>
      </p:nvGrpSpPr>
      <p:grpSpPr>
        <a:xfrm>
          <a:off x="0" y="0"/>
          <a:ext cx="0" cy="0"/>
          <a:chOff x="0" y="0"/>
          <a:chExt cx="0" cy="0"/>
        </a:xfrm>
      </p:grpSpPr>
      <p:sp>
        <p:nvSpPr>
          <p:cNvPr id="643" name="Image"/>
          <p:cNvSpPr/>
          <p:nvPr>
            <p:ph type="pic" idx="21"/>
          </p:nvPr>
        </p:nvSpPr>
        <p:spPr>
          <a:xfrm>
            <a:off x="-1" y="0"/>
            <a:ext cx="24384001" cy="16268700"/>
          </a:xfrm>
          <a:prstGeom prst="rect">
            <a:avLst/>
          </a:prstGeom>
        </p:spPr>
        <p:txBody>
          <a:bodyPr lIns="91439" tIns="45719" rIns="91439" bIns="45719" anchor="t">
            <a:noAutofit/>
          </a:bodyPr>
          <a:lstStyle/>
          <a:p>
            <a:pPr/>
          </a:p>
        </p:txBody>
      </p:sp>
      <p:sp>
        <p:nvSpPr>
          <p:cNvPr id="644" name="Photographer; Source (example.flickr.com)"/>
          <p:cNvSpPr txBox="1"/>
          <p:nvPr>
            <p:ph type="body" sz="quarter" idx="22"/>
          </p:nvPr>
        </p:nvSpPr>
        <p:spPr>
          <a:xfrm>
            <a:off x="15921362" y="12040737"/>
            <a:ext cx="6694323" cy="520701"/>
          </a:xfrm>
          <a:prstGeom prst="rect">
            <a:avLst/>
          </a:prstGeom>
        </p:spPr>
        <p:txBody>
          <a:bodyPr wrap="none" anchor="t">
            <a:spAutoFit/>
          </a:bodyPr>
          <a:lstStyle/>
          <a:p>
            <a:pPr marL="0" indent="0" algn="r" defTabSz="914400">
              <a:spcBef>
                <a:spcPts val="0"/>
              </a:spcBef>
              <a:buSzTx/>
              <a:buNone/>
              <a:defRPr spc="28" sz="2800">
                <a:solidFill>
                  <a:srgbClr val="091E42"/>
                </a:solidFill>
                <a:latin typeface="Charlie Display"/>
                <a:ea typeface="Charlie Display"/>
                <a:cs typeface="Charlie Display"/>
                <a:sym typeface="Charlie Display"/>
              </a:defRPr>
            </a:pPr>
            <a:r>
              <a:t>Photographer; Source (</a:t>
            </a:r>
            <a:r>
              <a:rPr u="sng">
                <a:solidFill>
                  <a:schemeClr val="accent6"/>
                </a:solidFill>
                <a:hlinkClick r:id="rId2" invalidUrl="" action="" tgtFrame="" tooltip="" history="1" highlightClick="0" endSnd="0"/>
              </a:rPr>
              <a:t>example.flickr.com</a:t>
            </a:r>
            <a:r>
              <a:t>)</a:t>
            </a:r>
          </a:p>
        </p:txBody>
      </p:sp>
      <p:sp>
        <p:nvSpPr>
          <p:cNvPr id="645"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Full Bleed Photo with N900 Gradient Right">
    <p:bg>
      <p:bgPr>
        <a:solidFill>
          <a:srgbClr val="FFFFFF"/>
        </a:solidFill>
      </p:bgPr>
    </p:bg>
    <p:spTree>
      <p:nvGrpSpPr>
        <p:cNvPr id="1" name=""/>
        <p:cNvGrpSpPr/>
        <p:nvPr/>
      </p:nvGrpSpPr>
      <p:grpSpPr>
        <a:xfrm>
          <a:off x="0" y="0"/>
          <a:ext cx="0" cy="0"/>
          <a:chOff x="0" y="0"/>
          <a:chExt cx="0" cy="0"/>
        </a:xfrm>
      </p:grpSpPr>
      <p:sp>
        <p:nvSpPr>
          <p:cNvPr id="652" name="Image"/>
          <p:cNvSpPr/>
          <p:nvPr>
            <p:ph type="pic" idx="21"/>
          </p:nvPr>
        </p:nvSpPr>
        <p:spPr>
          <a:xfrm>
            <a:off x="-2431570" y="-7736454"/>
            <a:ext cx="26815570" cy="21452454"/>
          </a:xfrm>
          <a:prstGeom prst="rect">
            <a:avLst/>
          </a:prstGeom>
        </p:spPr>
        <p:txBody>
          <a:bodyPr lIns="91439" tIns="45719" rIns="91439" bIns="45719" anchor="t">
            <a:noAutofit/>
          </a:bodyPr>
          <a:lstStyle/>
          <a:p>
            <a:pPr/>
          </a:p>
        </p:txBody>
      </p:sp>
      <p:sp>
        <p:nvSpPr>
          <p:cNvPr id="653" name="Rectangle"/>
          <p:cNvSpPr/>
          <p:nvPr>
            <p:ph type="body" idx="22"/>
          </p:nvPr>
        </p:nvSpPr>
        <p:spPr>
          <a:xfrm>
            <a:off x="-1" y="-1"/>
            <a:ext cx="24384002" cy="13716001"/>
          </a:xfrm>
          <a:prstGeom prst="rect">
            <a:avLst/>
          </a:prstGeom>
          <a:gradFill>
            <a:gsLst>
              <a:gs pos="0">
                <a:srgbClr val="091E42"/>
              </a:gs>
              <a:gs pos="100000">
                <a:schemeClr val="accent3">
                  <a:hueOff val="10341877"/>
                  <a:satOff val="-14884"/>
                  <a:lumOff val="-32266"/>
                  <a:alpha val="0"/>
                </a:schemeClr>
              </a:gs>
            </a:gsLst>
            <a:path>
              <a:fillToRect l="102829" t="-1570" r="-2829" b="101570"/>
            </a:path>
          </a:gradFill>
        </p:spPr>
        <p:txBody>
          <a:bodyPr>
            <a:noAutofit/>
          </a:bodyPr>
          <a:lstStyle/>
          <a:p>
            <a:pPr marL="0" indent="0" algn="l"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p>
        </p:txBody>
      </p:sp>
      <p:sp>
        <p:nvSpPr>
          <p:cNvPr id="654" name="Use a dark gradient overlay to create enough contrast  for your text…"/>
          <p:cNvSpPr/>
          <p:nvPr>
            <p:ph type="body" sz="quarter" idx="23"/>
          </p:nvPr>
        </p:nvSpPr>
        <p:spPr>
          <a:xfrm>
            <a:off x="14003427" y="1470448"/>
            <a:ext cx="9147915" cy="7124701"/>
          </a:xfrm>
          <a:prstGeom prst="rect">
            <a:avLst/>
          </a:prstGeom>
        </p:spPr>
        <p:txBody>
          <a:bodyPr anchor="t">
            <a:spAutoFit/>
          </a:bodyPr>
          <a:lstStyle/>
          <a:p>
            <a:pPr marL="0" indent="0" algn="r" defTabSz="825500">
              <a:lnSpc>
                <a:spcPct val="90000"/>
              </a:lnSpc>
              <a:spcBef>
                <a:spcPts val="2500"/>
              </a:spcBef>
              <a:buSzTx/>
              <a:buNone/>
              <a:defRPr sz="8000">
                <a:latin typeface="+mj-lt"/>
                <a:ea typeface="+mj-ea"/>
                <a:cs typeface="+mj-cs"/>
                <a:sym typeface="Charlie Display Semibold"/>
              </a:defRPr>
            </a:pPr>
            <a:r>
              <a:t>Use a dark gradient overlay to create enough contrast </a:t>
            </a:r>
            <a:br/>
            <a:r>
              <a:t>for your text</a:t>
            </a:r>
          </a:p>
          <a:p>
            <a:pPr marL="0" indent="0" algn="r" defTabSz="825500">
              <a:lnSpc>
                <a:spcPct val="110000"/>
              </a:lnSpc>
              <a:spcBef>
                <a:spcPts val="0"/>
              </a:spcBef>
              <a:buSzTx/>
              <a:buNone/>
              <a:defRPr sz="4800">
                <a:latin typeface="Charlie Display"/>
                <a:ea typeface="Charlie Display"/>
                <a:cs typeface="Charlie Display"/>
                <a:sym typeface="Charlie Display"/>
              </a:defRPr>
            </a:pPr>
            <a:r>
              <a:t>Under *Format/Style* </a:t>
            </a:r>
            <a:br/>
            <a:r>
              <a:t>you’ll find more options for </a:t>
            </a:r>
            <a:br/>
            <a:r>
              <a:t>how to control the gradient. </a:t>
            </a:r>
          </a:p>
        </p:txBody>
      </p:sp>
      <p:sp>
        <p:nvSpPr>
          <p:cNvPr id="655"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Full Bleed Photo with N900 Gradient Left">
    <p:bg>
      <p:bgPr>
        <a:solidFill>
          <a:srgbClr val="FFFFFF"/>
        </a:solidFill>
      </p:bgPr>
    </p:bg>
    <p:spTree>
      <p:nvGrpSpPr>
        <p:cNvPr id="1" name=""/>
        <p:cNvGrpSpPr/>
        <p:nvPr/>
      </p:nvGrpSpPr>
      <p:grpSpPr>
        <a:xfrm>
          <a:off x="0" y="0"/>
          <a:ext cx="0" cy="0"/>
          <a:chOff x="0" y="0"/>
          <a:chExt cx="0" cy="0"/>
        </a:xfrm>
      </p:grpSpPr>
      <p:sp>
        <p:nvSpPr>
          <p:cNvPr id="662" name="Image"/>
          <p:cNvSpPr/>
          <p:nvPr>
            <p:ph type="pic" idx="21"/>
          </p:nvPr>
        </p:nvSpPr>
        <p:spPr>
          <a:xfrm flipH="1">
            <a:off x="0" y="-7736454"/>
            <a:ext cx="26815570" cy="21452454"/>
          </a:xfrm>
          <a:prstGeom prst="rect">
            <a:avLst/>
          </a:prstGeom>
        </p:spPr>
        <p:txBody>
          <a:bodyPr lIns="91439" tIns="45719" rIns="91439" bIns="45719" anchor="t">
            <a:noAutofit/>
          </a:bodyPr>
          <a:lstStyle/>
          <a:p>
            <a:pPr/>
          </a:p>
        </p:txBody>
      </p:sp>
      <p:sp>
        <p:nvSpPr>
          <p:cNvPr id="663" name="Rectangle"/>
          <p:cNvSpPr/>
          <p:nvPr>
            <p:ph type="body" idx="22"/>
          </p:nvPr>
        </p:nvSpPr>
        <p:spPr>
          <a:xfrm rot="10800000">
            <a:off x="0" y="0"/>
            <a:ext cx="21451648" cy="13716001"/>
          </a:xfrm>
          <a:prstGeom prst="rect">
            <a:avLst/>
          </a:prstGeom>
          <a:gradFill>
            <a:gsLst>
              <a:gs pos="48">
                <a:srgbClr val="091E42"/>
              </a:gs>
              <a:gs pos="100000">
                <a:schemeClr val="accent3">
                  <a:hueOff val="10341877"/>
                  <a:satOff val="-14884"/>
                  <a:lumOff val="-32266"/>
                  <a:alpha val="0"/>
                </a:schemeClr>
              </a:gs>
            </a:gsLst>
            <a:path>
              <a:fillToRect l="99684" t="-19255" r="315" b="119255"/>
            </a:path>
          </a:gradFill>
        </p:spPr>
        <p:txBody>
          <a:bodyPr>
            <a:noAutofit/>
          </a:bodyPr>
          <a:lstStyle/>
          <a:p>
            <a:pPr marL="0" indent="0" algn="l"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p>
        </p:txBody>
      </p:sp>
      <p:sp>
        <p:nvSpPr>
          <p:cNvPr id="664" name="Under *Format/Style* you’ll find more options for how to control the gradient.…"/>
          <p:cNvSpPr/>
          <p:nvPr>
            <p:ph type="body" sz="half" idx="23"/>
          </p:nvPr>
        </p:nvSpPr>
        <p:spPr>
          <a:xfrm>
            <a:off x="1527896" y="4307716"/>
            <a:ext cx="8601511" cy="7797801"/>
          </a:xfrm>
          <a:prstGeom prst="rect">
            <a:avLst/>
          </a:prstGeom>
        </p:spPr>
        <p:txBody>
          <a:bodyPr anchor="b">
            <a:spAutoFit/>
          </a:bodyPr>
          <a:lstStyle/>
          <a:p>
            <a:pPr marL="0" indent="0" algn="l" defTabSz="825500">
              <a:lnSpc>
                <a:spcPct val="110000"/>
              </a:lnSpc>
              <a:spcBef>
                <a:spcPts val="0"/>
              </a:spcBef>
              <a:buSzTx/>
              <a:buNone/>
              <a:defRPr sz="4800">
                <a:latin typeface="Charlie Display"/>
                <a:ea typeface="Charlie Display"/>
                <a:cs typeface="Charlie Display"/>
                <a:sym typeface="Charlie Display"/>
              </a:defRPr>
            </a:pPr>
            <a:r>
              <a:t>Under *Format/Style* you’ll find more options for how to control the gradient.</a:t>
            </a:r>
          </a:p>
          <a:p>
            <a:pPr marL="0" indent="0" algn="l" defTabSz="825500">
              <a:lnSpc>
                <a:spcPct val="110000"/>
              </a:lnSpc>
              <a:spcBef>
                <a:spcPts val="0"/>
              </a:spcBef>
              <a:buSzTx/>
              <a:buNone/>
              <a:defRPr sz="4800">
                <a:latin typeface="Charlie Display"/>
                <a:ea typeface="Charlie Display"/>
                <a:cs typeface="Charlie Display"/>
                <a:sym typeface="Charlie Display"/>
              </a:defRPr>
            </a:pPr>
          </a:p>
          <a:p>
            <a:pPr marL="0" indent="0" algn="l" defTabSz="825500">
              <a:lnSpc>
                <a:spcPct val="90000"/>
              </a:lnSpc>
              <a:spcBef>
                <a:spcPts val="2500"/>
              </a:spcBef>
              <a:buSzTx/>
              <a:buNone/>
              <a:defRPr sz="8000">
                <a:latin typeface="+mj-lt"/>
                <a:ea typeface="+mj-ea"/>
                <a:cs typeface="+mj-cs"/>
                <a:sym typeface="Charlie Display Semibold"/>
              </a:defRPr>
            </a:pPr>
            <a:r>
              <a:t>Use a dark gradient overlay to create enough contrast for your text</a:t>
            </a:r>
          </a:p>
        </p:txBody>
      </p:sp>
      <p:sp>
        <p:nvSpPr>
          <p:cNvPr id="665"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Full Bleed Photo with Bar Text">
    <p:bg>
      <p:bgPr>
        <a:solidFill>
          <a:srgbClr val="FFFFFF"/>
        </a:solidFill>
      </p:bgPr>
    </p:bg>
    <p:spTree>
      <p:nvGrpSpPr>
        <p:cNvPr id="1" name=""/>
        <p:cNvGrpSpPr/>
        <p:nvPr/>
      </p:nvGrpSpPr>
      <p:grpSpPr>
        <a:xfrm>
          <a:off x="0" y="0"/>
          <a:ext cx="0" cy="0"/>
          <a:chOff x="0" y="0"/>
          <a:chExt cx="0" cy="0"/>
        </a:xfrm>
      </p:grpSpPr>
      <p:sp>
        <p:nvSpPr>
          <p:cNvPr id="672" name="Image"/>
          <p:cNvSpPr/>
          <p:nvPr>
            <p:ph type="pic" idx="21"/>
          </p:nvPr>
        </p:nvSpPr>
        <p:spPr>
          <a:xfrm>
            <a:off x="-1" y="-2552699"/>
            <a:ext cx="24384001" cy="16268701"/>
          </a:xfrm>
          <a:prstGeom prst="rect">
            <a:avLst/>
          </a:prstGeom>
        </p:spPr>
        <p:txBody>
          <a:bodyPr lIns="91439" tIns="45719" rIns="91439" bIns="45719" anchor="t">
            <a:noAutofit/>
          </a:bodyPr>
          <a:lstStyle/>
          <a:p>
            <a:pPr/>
          </a:p>
        </p:txBody>
      </p:sp>
      <p:sp>
        <p:nvSpPr>
          <p:cNvPr id="673" name="Rectangle"/>
          <p:cNvSpPr/>
          <p:nvPr>
            <p:ph type="body" sz="half" idx="22"/>
          </p:nvPr>
        </p:nvSpPr>
        <p:spPr>
          <a:xfrm>
            <a:off x="2337662" y="-1"/>
            <a:ext cx="8603963" cy="13716001"/>
          </a:xfrm>
          <a:prstGeom prst="rect">
            <a:avLst/>
          </a:prstGeom>
          <a:solidFill>
            <a:srgbClr val="091E42">
              <a:alpha val="80000"/>
            </a:srgbClr>
          </a:solidFill>
        </p:spPr>
        <p:txBody>
          <a:bodyPr>
            <a:noAutofit/>
          </a:bodyPr>
          <a:lstStyle/>
          <a:p>
            <a:pPr marL="0" indent="0" defTabSz="825500">
              <a:spcBef>
                <a:spcPts val="0"/>
              </a:spcBef>
              <a:buSzTx/>
              <a:buNone/>
              <a:defRPr sz="2900">
                <a:latin typeface="Charlie Display"/>
                <a:ea typeface="Charlie Display"/>
                <a:cs typeface="Charlie Display"/>
                <a:sym typeface="Charlie Display"/>
              </a:defRPr>
            </a:pPr>
          </a:p>
        </p:txBody>
      </p:sp>
      <p:sp>
        <p:nvSpPr>
          <p:cNvPr id="674" name="Use a transparent overlay over a full-width photo"/>
          <p:cNvSpPr/>
          <p:nvPr>
            <p:ph type="body" sz="quarter" idx="23"/>
          </p:nvPr>
        </p:nvSpPr>
        <p:spPr>
          <a:xfrm>
            <a:off x="3557848" y="1926145"/>
            <a:ext cx="6163591" cy="2844801"/>
          </a:xfrm>
          <a:prstGeom prst="rect">
            <a:avLst/>
          </a:prstGeom>
        </p:spPr>
        <p:txBody>
          <a:bodyPr anchor="b">
            <a:spAutoFit/>
          </a:bodyPr>
          <a:lstStyle>
            <a:lvl1pPr marL="0" indent="0" defTabSz="825500">
              <a:spcBef>
                <a:spcPts val="500"/>
              </a:spcBef>
              <a:buSzTx/>
              <a:buNone/>
              <a:defRPr sz="6000">
                <a:latin typeface="+mj-lt"/>
                <a:ea typeface="+mj-ea"/>
                <a:cs typeface="+mj-cs"/>
                <a:sym typeface="Charlie Display Semibold"/>
              </a:defRPr>
            </a:lvl1pPr>
          </a:lstStyle>
          <a:p>
            <a:pPr/>
            <a:r>
              <a:t>Use a transparent overlay over a full-width photo</a:t>
            </a:r>
          </a:p>
        </p:txBody>
      </p:sp>
      <p:sp>
        <p:nvSpPr>
          <p:cNvPr id="675" name="Line"/>
          <p:cNvSpPr/>
          <p:nvPr/>
        </p:nvSpPr>
        <p:spPr>
          <a:xfrm>
            <a:off x="5356144" y="5951994"/>
            <a:ext cx="2566999" cy="25402"/>
          </a:xfrm>
          <a:prstGeom prst="line">
            <a:avLst/>
          </a:prstGeom>
          <a:ln w="101600">
            <a:solidFill>
              <a:schemeClr val="accent2"/>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676" name="Place this column wherever it makes sense on the photo. Select all and then deselect the photo. Hold *Shift* and move."/>
          <p:cNvSpPr/>
          <p:nvPr>
            <p:ph type="body" sz="quarter" idx="24"/>
          </p:nvPr>
        </p:nvSpPr>
        <p:spPr>
          <a:xfrm>
            <a:off x="3538375" y="7158443"/>
            <a:ext cx="6202537" cy="4806951"/>
          </a:xfrm>
          <a:prstGeom prst="rect">
            <a:avLst/>
          </a:prstGeom>
        </p:spPr>
        <p:txBody>
          <a:bodyPr anchor="t">
            <a:spAutoFit/>
          </a:bodyPr>
          <a:lstStyle>
            <a:lvl1pPr marL="0" indent="0" defTabSz="825500">
              <a:lnSpc>
                <a:spcPct val="110000"/>
              </a:lnSpc>
              <a:spcBef>
                <a:spcPts val="0"/>
              </a:spcBef>
              <a:buSzTx/>
              <a:buNone/>
              <a:defRPr sz="4800">
                <a:latin typeface="Charlie Display"/>
                <a:ea typeface="Charlie Display"/>
                <a:cs typeface="Charlie Display"/>
                <a:sym typeface="Charlie Display"/>
              </a:defRPr>
            </a:lvl1pPr>
          </a:lstStyle>
          <a:p>
            <a:pPr/>
            <a:r>
              <a:t>Place this column wherever it makes sense on the photo. Select all and then deselect the photo. Hold *Shift* and move.</a:t>
            </a:r>
          </a:p>
        </p:txBody>
      </p:sp>
      <p:sp>
        <p:nvSpPr>
          <p:cNvPr id="677"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Full Bleed Photo with Bar Points">
    <p:bg>
      <p:bgPr>
        <a:solidFill>
          <a:srgbClr val="FFFFFF"/>
        </a:solidFill>
      </p:bgPr>
    </p:bg>
    <p:spTree>
      <p:nvGrpSpPr>
        <p:cNvPr id="1" name=""/>
        <p:cNvGrpSpPr/>
        <p:nvPr/>
      </p:nvGrpSpPr>
      <p:grpSpPr>
        <a:xfrm>
          <a:off x="0" y="0"/>
          <a:ext cx="0" cy="0"/>
          <a:chOff x="0" y="0"/>
          <a:chExt cx="0" cy="0"/>
        </a:xfrm>
      </p:grpSpPr>
      <p:sp>
        <p:nvSpPr>
          <p:cNvPr id="684" name="Image"/>
          <p:cNvSpPr/>
          <p:nvPr>
            <p:ph type="pic" idx="21"/>
          </p:nvPr>
        </p:nvSpPr>
        <p:spPr>
          <a:xfrm flipH="1">
            <a:off x="0" y="-2552700"/>
            <a:ext cx="24384000" cy="16268700"/>
          </a:xfrm>
          <a:prstGeom prst="rect">
            <a:avLst/>
          </a:prstGeom>
        </p:spPr>
        <p:txBody>
          <a:bodyPr lIns="91439" tIns="45719" rIns="91439" bIns="45719" anchor="t">
            <a:noAutofit/>
          </a:bodyPr>
          <a:lstStyle/>
          <a:p>
            <a:pPr/>
          </a:p>
        </p:txBody>
      </p:sp>
      <p:sp>
        <p:nvSpPr>
          <p:cNvPr id="685" name="Rectangle"/>
          <p:cNvSpPr/>
          <p:nvPr>
            <p:ph type="body" sz="half" idx="22"/>
          </p:nvPr>
        </p:nvSpPr>
        <p:spPr>
          <a:xfrm rot="21597140">
            <a:off x="11537318" y="-15343"/>
            <a:ext cx="7620001" cy="13728175"/>
          </a:xfrm>
          <a:prstGeom prst="rect">
            <a:avLst/>
          </a:prstGeom>
          <a:solidFill>
            <a:srgbClr val="091E42">
              <a:alpha val="80000"/>
            </a:srgbClr>
          </a:solidFill>
        </p:spPr>
        <p:txBody>
          <a:bodyPr>
            <a:noAutofit/>
          </a:bodyPr>
          <a:lstStyle/>
          <a:p>
            <a:pPr marL="0" indent="0" defTabSz="825500">
              <a:spcBef>
                <a:spcPts val="0"/>
              </a:spcBef>
              <a:buSzTx/>
              <a:buNone/>
              <a:defRPr sz="3600">
                <a:solidFill>
                  <a:srgbClr val="707070"/>
                </a:solidFill>
                <a:latin typeface="Charlie Display"/>
                <a:ea typeface="Charlie Display"/>
                <a:cs typeface="Charlie Display"/>
                <a:sym typeface="Charlie Display"/>
              </a:defRPr>
            </a:pPr>
          </a:p>
        </p:txBody>
      </p:sp>
      <p:sp>
        <p:nvSpPr>
          <p:cNvPr id="686" name="Voiceover points only"/>
          <p:cNvSpPr/>
          <p:nvPr>
            <p:ph type="body" sz="quarter" idx="23"/>
          </p:nvPr>
        </p:nvSpPr>
        <p:spPr>
          <a:xfrm>
            <a:off x="12966260" y="1137328"/>
            <a:ext cx="4762116" cy="1971676"/>
          </a:xfrm>
          <a:prstGeom prst="rect">
            <a:avLst/>
          </a:prstGeom>
        </p:spPr>
        <p:txBody>
          <a:bodyPr lIns="71437" tIns="71437" rIns="71437" bIns="71437" anchor="t">
            <a:spAutoFit/>
          </a:bodyPr>
          <a:lstStyle>
            <a:lvl1pPr marL="0" indent="0" defTabSz="825500">
              <a:spcBef>
                <a:spcPts val="500"/>
              </a:spcBef>
              <a:buSzTx/>
              <a:buNone/>
              <a:defRPr sz="6000">
                <a:latin typeface="+mj-lt"/>
                <a:ea typeface="+mj-ea"/>
                <a:cs typeface="+mj-cs"/>
                <a:sym typeface="Charlie Display Semibold"/>
              </a:defRPr>
            </a:lvl1pPr>
          </a:lstStyle>
          <a:p>
            <a:pPr/>
            <a:r>
              <a:t>Voiceover points only </a:t>
            </a:r>
          </a:p>
        </p:txBody>
      </p:sp>
      <p:sp>
        <p:nvSpPr>
          <p:cNvPr id="687" name="Point 1"/>
          <p:cNvSpPr/>
          <p:nvPr>
            <p:ph type="body" sz="quarter" idx="24"/>
          </p:nvPr>
        </p:nvSpPr>
        <p:spPr>
          <a:xfrm>
            <a:off x="12966260" y="5321062"/>
            <a:ext cx="4762116" cy="866776"/>
          </a:xfrm>
          <a:prstGeom prst="rect">
            <a:avLst/>
          </a:prstGeom>
        </p:spPr>
        <p:txBody>
          <a:bodyPr lIns="71437" tIns="71437" rIns="71437" bIns="71437" anchor="t">
            <a:spAutoFit/>
          </a:bodyPr>
          <a:lstStyle>
            <a:lvl1pPr marL="0" indent="0" defTabSz="825500">
              <a:spcBef>
                <a:spcPts val="0"/>
              </a:spcBef>
              <a:buSzTx/>
              <a:buNone/>
              <a:defRPr sz="4800">
                <a:latin typeface="+mj-lt"/>
                <a:ea typeface="+mj-ea"/>
                <a:cs typeface="+mj-cs"/>
                <a:sym typeface="Charlie Display Semibold"/>
              </a:defRPr>
            </a:lvl1pPr>
          </a:lstStyle>
          <a:p>
            <a:pPr/>
            <a:r>
              <a:t>Point 1</a:t>
            </a:r>
          </a:p>
        </p:txBody>
      </p:sp>
      <p:sp>
        <p:nvSpPr>
          <p:cNvPr id="688" name="Point 2"/>
          <p:cNvSpPr/>
          <p:nvPr>
            <p:ph type="body" sz="quarter" idx="25"/>
          </p:nvPr>
        </p:nvSpPr>
        <p:spPr>
          <a:xfrm>
            <a:off x="12966260" y="7166867"/>
            <a:ext cx="4762116" cy="866776"/>
          </a:xfrm>
          <a:prstGeom prst="rect">
            <a:avLst/>
          </a:prstGeom>
        </p:spPr>
        <p:txBody>
          <a:bodyPr lIns="71437" tIns="71437" rIns="71437" bIns="71437" anchor="t">
            <a:spAutoFit/>
          </a:bodyPr>
          <a:lstStyle>
            <a:lvl1pPr marL="0" indent="0" defTabSz="825500">
              <a:lnSpc>
                <a:spcPct val="110000"/>
              </a:lnSpc>
              <a:spcBef>
                <a:spcPts val="0"/>
              </a:spcBef>
              <a:buClr>
                <a:srgbClr val="58AEE1"/>
              </a:buClr>
              <a:buSzTx/>
              <a:buNone/>
              <a:defRPr sz="4800">
                <a:latin typeface="Charlie Display"/>
                <a:ea typeface="Charlie Display"/>
                <a:cs typeface="Charlie Display"/>
                <a:sym typeface="Charlie Display"/>
              </a:defRPr>
            </a:lvl1pPr>
          </a:lstStyle>
          <a:p>
            <a:pPr/>
            <a:r>
              <a:t>Point 2</a:t>
            </a:r>
          </a:p>
        </p:txBody>
      </p:sp>
      <p:sp>
        <p:nvSpPr>
          <p:cNvPr id="689" name="Point 3"/>
          <p:cNvSpPr/>
          <p:nvPr>
            <p:ph type="body" sz="quarter" idx="26"/>
          </p:nvPr>
        </p:nvSpPr>
        <p:spPr>
          <a:xfrm>
            <a:off x="12966260" y="9012671"/>
            <a:ext cx="4762116" cy="866776"/>
          </a:xfrm>
          <a:prstGeom prst="rect">
            <a:avLst/>
          </a:prstGeom>
        </p:spPr>
        <p:txBody>
          <a:bodyPr lIns="71437" tIns="71437" rIns="71437" bIns="71437" anchor="t">
            <a:spAutoFit/>
          </a:bodyPr>
          <a:lstStyle>
            <a:lvl1pPr marL="0" indent="0" defTabSz="825500">
              <a:lnSpc>
                <a:spcPct val="110000"/>
              </a:lnSpc>
              <a:spcBef>
                <a:spcPts val="0"/>
              </a:spcBef>
              <a:buClr>
                <a:srgbClr val="58AEE1"/>
              </a:buClr>
              <a:buSzTx/>
              <a:buNone/>
              <a:defRPr sz="4800">
                <a:latin typeface="Charlie Display"/>
                <a:ea typeface="Charlie Display"/>
                <a:cs typeface="Charlie Display"/>
                <a:sym typeface="Charlie Display"/>
              </a:defRPr>
            </a:lvl1pPr>
          </a:lstStyle>
          <a:p>
            <a:pPr/>
            <a:r>
              <a:t>Point 3</a:t>
            </a:r>
          </a:p>
        </p:txBody>
      </p:sp>
      <p:sp>
        <p:nvSpPr>
          <p:cNvPr id="690" name="Point 4"/>
          <p:cNvSpPr/>
          <p:nvPr>
            <p:ph type="body" sz="quarter" idx="27"/>
          </p:nvPr>
        </p:nvSpPr>
        <p:spPr>
          <a:xfrm>
            <a:off x="12966260" y="10858476"/>
            <a:ext cx="4762116" cy="866776"/>
          </a:xfrm>
          <a:prstGeom prst="rect">
            <a:avLst/>
          </a:prstGeom>
        </p:spPr>
        <p:txBody>
          <a:bodyPr lIns="71437" tIns="71437" rIns="71437" bIns="71437" anchor="t">
            <a:spAutoFit/>
          </a:bodyPr>
          <a:lstStyle>
            <a:lvl1pPr marL="0" indent="0" defTabSz="825500">
              <a:lnSpc>
                <a:spcPct val="110000"/>
              </a:lnSpc>
              <a:spcBef>
                <a:spcPts val="0"/>
              </a:spcBef>
              <a:buClr>
                <a:srgbClr val="58AEE1"/>
              </a:buClr>
              <a:buSzTx/>
              <a:buNone/>
              <a:defRPr sz="4800">
                <a:latin typeface="Charlie Display"/>
                <a:ea typeface="Charlie Display"/>
                <a:cs typeface="Charlie Display"/>
                <a:sym typeface="Charlie Display"/>
              </a:defRPr>
            </a:lvl1pPr>
          </a:lstStyle>
          <a:p>
            <a:pPr/>
            <a:r>
              <a:t>Point 4</a:t>
            </a:r>
          </a:p>
        </p:txBody>
      </p:sp>
      <p:sp>
        <p:nvSpPr>
          <p:cNvPr id="691" name="Line"/>
          <p:cNvSpPr/>
          <p:nvPr/>
        </p:nvSpPr>
        <p:spPr>
          <a:xfrm>
            <a:off x="14063819" y="4215033"/>
            <a:ext cx="2567000" cy="1"/>
          </a:xfrm>
          <a:prstGeom prst="line">
            <a:avLst/>
          </a:prstGeom>
          <a:ln w="101600">
            <a:solidFill>
              <a:schemeClr val="accent2"/>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692"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con with Text Overlay">
    <p:bg>
      <p:bgPr>
        <a:solidFill>
          <a:srgbClr val="091E42"/>
        </a:solidFill>
      </p:bgPr>
    </p:bg>
    <p:spTree>
      <p:nvGrpSpPr>
        <p:cNvPr id="1" name=""/>
        <p:cNvGrpSpPr/>
        <p:nvPr/>
      </p:nvGrpSpPr>
      <p:grpSpPr>
        <a:xfrm>
          <a:off x="0" y="0"/>
          <a:ext cx="0" cy="0"/>
          <a:chOff x="0" y="0"/>
          <a:chExt cx="0" cy="0"/>
        </a:xfrm>
      </p:grpSpPr>
      <p:sp>
        <p:nvSpPr>
          <p:cNvPr id="699" name="Image"/>
          <p:cNvSpPr/>
          <p:nvPr>
            <p:ph type="pic" idx="21"/>
          </p:nvPr>
        </p:nvSpPr>
        <p:spPr>
          <a:xfrm>
            <a:off x="-4325687" y="-3250364"/>
            <a:ext cx="28667894" cy="19134154"/>
          </a:xfrm>
          <a:prstGeom prst="rect">
            <a:avLst/>
          </a:prstGeom>
        </p:spPr>
        <p:txBody>
          <a:bodyPr lIns="91439" tIns="45719" rIns="91439" bIns="45719" anchor="t">
            <a:noAutofit/>
          </a:bodyPr>
          <a:lstStyle/>
          <a:p>
            <a:pPr/>
          </a:p>
        </p:txBody>
      </p:sp>
      <p:sp>
        <p:nvSpPr>
          <p:cNvPr id="700" name="Image"/>
          <p:cNvSpPr/>
          <p:nvPr>
            <p:ph type="pic" sz="quarter" idx="22"/>
          </p:nvPr>
        </p:nvSpPr>
        <p:spPr>
          <a:xfrm>
            <a:off x="6517139" y="5709598"/>
            <a:ext cx="1680836" cy="1866404"/>
          </a:xfrm>
          <a:prstGeom prst="rect">
            <a:avLst/>
          </a:prstGeom>
        </p:spPr>
        <p:txBody>
          <a:bodyPr lIns="91439" tIns="45719" rIns="91439" bIns="45719" anchor="t">
            <a:noAutofit/>
          </a:bodyPr>
          <a:lstStyle/>
          <a:p>
            <a:pPr/>
          </a:p>
        </p:txBody>
      </p:sp>
      <p:sp>
        <p:nvSpPr>
          <p:cNvPr id="701" name="Slate background with 40% opacity full photo"/>
          <p:cNvSpPr txBox="1"/>
          <p:nvPr>
            <p:ph type="body" sz="quarter" idx="23"/>
          </p:nvPr>
        </p:nvSpPr>
        <p:spPr>
          <a:xfrm>
            <a:off x="9515525" y="5373485"/>
            <a:ext cx="10637955" cy="2418081"/>
          </a:xfrm>
          <a:prstGeom prst="rect">
            <a:avLst/>
          </a:prstGeom>
        </p:spPr>
        <p:txBody>
          <a:bodyPr anchor="t">
            <a:spAutoFit/>
          </a:bodyPr>
          <a:lstStyle>
            <a:lvl1pPr marL="0" indent="0" algn="l" defTabSz="825500">
              <a:lnSpc>
                <a:spcPct val="90000"/>
              </a:lnSpc>
              <a:spcBef>
                <a:spcPts val="2500"/>
              </a:spcBef>
              <a:buSzTx/>
              <a:buNone/>
              <a:defRPr sz="8000">
                <a:latin typeface="+mj-lt"/>
                <a:ea typeface="+mj-ea"/>
                <a:cs typeface="+mj-cs"/>
                <a:sym typeface="Charlie Display Semibold"/>
              </a:defRPr>
            </a:lvl1pPr>
          </a:lstStyle>
          <a:p>
            <a:pPr/>
            <a:r>
              <a:t>Slate background with 40% opacity full photo </a:t>
            </a:r>
          </a:p>
        </p:txBody>
      </p:sp>
      <p:sp>
        <p:nvSpPr>
          <p:cNvPr id="702" name="Line"/>
          <p:cNvSpPr/>
          <p:nvPr/>
        </p:nvSpPr>
        <p:spPr>
          <a:xfrm flipV="1">
            <a:off x="8856715" y="5937354"/>
            <a:ext cx="1" cy="1410993"/>
          </a:xfrm>
          <a:prstGeom prst="line">
            <a:avLst/>
          </a:prstGeom>
          <a:ln w="101600">
            <a:solidFill>
              <a:srgbClr val="FFFFFF"/>
            </a:solidFill>
            <a:miter lim="400000"/>
          </a:ln>
        </p:spPr>
        <p:txBody>
          <a:bodyPr lIns="0" tIns="0" rIns="0" bIns="0" anchor="ctr"/>
          <a:lstStyle/>
          <a:p>
            <a:pPr algn="ctr">
              <a:lnSpc>
                <a:spcPct val="100000"/>
              </a:lnSpc>
              <a:defRPr sz="3200">
                <a:solidFill>
                  <a:srgbClr val="FFFFFF"/>
                </a:solidFill>
                <a:latin typeface="+mj-lt"/>
                <a:ea typeface="+mj-ea"/>
                <a:cs typeface="+mj-cs"/>
                <a:sym typeface="Charlie Display Semibold"/>
              </a:defRPr>
            </a:pPr>
          </a:p>
        </p:txBody>
      </p:sp>
      <p:sp>
        <p:nvSpPr>
          <p:cNvPr id="703"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Customer Quote">
    <p:bg>
      <p:bgPr>
        <a:solidFill>
          <a:srgbClr val="FFFFFF"/>
        </a:solidFill>
      </p:bgPr>
    </p:bg>
    <p:spTree>
      <p:nvGrpSpPr>
        <p:cNvPr id="1" name=""/>
        <p:cNvGrpSpPr/>
        <p:nvPr/>
      </p:nvGrpSpPr>
      <p:grpSpPr>
        <a:xfrm>
          <a:off x="0" y="0"/>
          <a:ext cx="0" cy="0"/>
          <a:chOff x="0" y="0"/>
          <a:chExt cx="0" cy="0"/>
        </a:xfrm>
      </p:grpSpPr>
      <p:sp>
        <p:nvSpPr>
          <p:cNvPr id="710" name="Image"/>
          <p:cNvSpPr/>
          <p:nvPr>
            <p:ph type="pic" idx="21"/>
          </p:nvPr>
        </p:nvSpPr>
        <p:spPr>
          <a:xfrm>
            <a:off x="0" y="0"/>
            <a:ext cx="24384000" cy="13716000"/>
          </a:xfrm>
          <a:prstGeom prst="rect">
            <a:avLst/>
          </a:prstGeom>
        </p:spPr>
        <p:txBody>
          <a:bodyPr lIns="91439" tIns="45719" rIns="91439" bIns="45719" anchor="t">
            <a:noAutofit/>
          </a:bodyPr>
          <a:lstStyle/>
          <a:p>
            <a:pPr/>
          </a:p>
        </p:txBody>
      </p:sp>
      <p:sp>
        <p:nvSpPr>
          <p:cNvPr id="711" name="Requires photos that have a transparent background or plenty of space."/>
          <p:cNvSpPr/>
          <p:nvPr>
            <p:ph type="body" sz="quarter" idx="22"/>
          </p:nvPr>
        </p:nvSpPr>
        <p:spPr>
          <a:xfrm>
            <a:off x="1705656" y="3047385"/>
            <a:ext cx="9298660" cy="4612641"/>
          </a:xfrm>
          <a:prstGeom prst="rect">
            <a:avLst/>
          </a:prstGeom>
        </p:spPr>
        <p:txBody>
          <a:bodyPr anchor="t">
            <a:spAutoFit/>
          </a:bodyPr>
          <a:lstStyle>
            <a:lvl1pPr marL="0" indent="0" algn="l" defTabSz="825500">
              <a:lnSpc>
                <a:spcPct val="90000"/>
              </a:lnSpc>
              <a:spcBef>
                <a:spcPts val="2500"/>
              </a:spcBef>
              <a:buSzTx/>
              <a:buNone/>
              <a:defRPr sz="8000">
                <a:solidFill>
                  <a:srgbClr val="253858"/>
                </a:solidFill>
                <a:latin typeface="+mj-lt"/>
                <a:ea typeface="+mj-ea"/>
                <a:cs typeface="+mj-cs"/>
                <a:sym typeface="Charlie Display Semibold"/>
              </a:defRPr>
            </a:lvl1pPr>
          </a:lstStyle>
          <a:p>
            <a:pPr/>
            <a:r>
              <a:t>Requires photos that have a transparent background or plenty of space.</a:t>
            </a:r>
          </a:p>
        </p:txBody>
      </p:sp>
      <p:sp>
        <p:nvSpPr>
          <p:cNvPr id="712" name="Verlance Bershaun Friar…"/>
          <p:cNvSpPr/>
          <p:nvPr>
            <p:ph type="body" sz="quarter" idx="23"/>
          </p:nvPr>
        </p:nvSpPr>
        <p:spPr>
          <a:xfrm>
            <a:off x="1701800" y="10996856"/>
            <a:ext cx="10160000" cy="1621791"/>
          </a:xfrm>
          <a:prstGeom prst="rect">
            <a:avLst/>
          </a:prstGeom>
        </p:spPr>
        <p:txBody>
          <a:bodyPr anchor="t">
            <a:spAutoFit/>
          </a:bodyPr>
          <a:lstStyle/>
          <a:p>
            <a:pPr marL="0" indent="0" algn="l" defTabSz="825500">
              <a:lnSpc>
                <a:spcPct val="110000"/>
              </a:lnSpc>
              <a:spcBef>
                <a:spcPts val="0"/>
              </a:spcBef>
              <a:buSzTx/>
              <a:buNone/>
              <a:defRPr sz="4800">
                <a:solidFill>
                  <a:srgbClr val="091E42"/>
                </a:solidFill>
                <a:latin typeface="Charlie Display"/>
                <a:ea typeface="Charlie Display"/>
                <a:cs typeface="Charlie Display"/>
                <a:sym typeface="Charlie Display"/>
              </a:defRPr>
            </a:pPr>
            <a:r>
              <a:t>Verlance Bershaun Friar</a:t>
            </a:r>
          </a:p>
          <a:p>
            <a:pPr marL="0" indent="0" algn="l" defTabSz="825500">
              <a:lnSpc>
                <a:spcPct val="110000"/>
              </a:lnSpc>
              <a:spcBef>
                <a:spcPts val="0"/>
              </a:spcBef>
              <a:buSzTx/>
              <a:buNone/>
              <a:defRPr sz="4800">
                <a:solidFill>
                  <a:srgbClr val="091E42"/>
                </a:solidFill>
                <a:latin typeface="Charlie Display"/>
                <a:ea typeface="Charlie Display"/>
                <a:cs typeface="Charlie Display"/>
                <a:sym typeface="Charlie Display"/>
              </a:defRPr>
            </a:pPr>
            <a:r>
              <a:t>Office Vibe Manager, Kiva</a:t>
            </a:r>
          </a:p>
        </p:txBody>
      </p:sp>
      <p:sp>
        <p:nvSpPr>
          <p:cNvPr id="713" name="Line"/>
          <p:cNvSpPr/>
          <p:nvPr/>
        </p:nvSpPr>
        <p:spPr>
          <a:xfrm>
            <a:off x="1775024" y="10450756"/>
            <a:ext cx="2541599" cy="1"/>
          </a:xfrm>
          <a:prstGeom prst="line">
            <a:avLst/>
          </a:prstGeom>
          <a:ln w="101600">
            <a:solidFill>
              <a:schemeClr val="accent1"/>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pic>
        <p:nvPicPr>
          <p:cNvPr id="714" name="Image" descr="Image"/>
          <p:cNvPicPr>
            <a:picLocks noChangeAspect="1"/>
          </p:cNvPicPr>
          <p:nvPr/>
        </p:nvPicPr>
        <p:blipFill>
          <a:blip r:embed="rId2">
            <a:extLst/>
          </a:blip>
          <a:stretch>
            <a:fillRect/>
          </a:stretch>
        </p:blipFill>
        <p:spPr>
          <a:xfrm>
            <a:off x="1775024" y="942859"/>
            <a:ext cx="1828801" cy="1450428"/>
          </a:xfrm>
          <a:prstGeom prst="rect">
            <a:avLst/>
          </a:prstGeom>
          <a:ln w="12700">
            <a:miter lim="400000"/>
          </a:ln>
        </p:spPr>
      </p:pic>
      <p:sp>
        <p:nvSpPr>
          <p:cNvPr id="715"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Atlassian Mission_Illustration Option">
    <p:bg>
      <p:bgPr>
        <a:solidFill>
          <a:srgbClr val="FFFFFF"/>
        </a:solidFill>
      </p:bgPr>
    </p:bg>
    <p:spTree>
      <p:nvGrpSpPr>
        <p:cNvPr id="1" name=""/>
        <p:cNvGrpSpPr/>
        <p:nvPr/>
      </p:nvGrpSpPr>
      <p:grpSpPr>
        <a:xfrm>
          <a:off x="0" y="0"/>
          <a:ext cx="0" cy="0"/>
          <a:chOff x="0" y="0"/>
          <a:chExt cx="0" cy="0"/>
        </a:xfrm>
      </p:grpSpPr>
      <p:sp>
        <p:nvSpPr>
          <p:cNvPr id="722" name="We believe behind every great human achievement, there is a team. Our mission is to unleash the potential of every team."/>
          <p:cNvSpPr/>
          <p:nvPr/>
        </p:nvSpPr>
        <p:spPr>
          <a:xfrm>
            <a:off x="1701800" y="3363236"/>
            <a:ext cx="11049145" cy="241808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a:solidFill>
                  <a:srgbClr val="172B4D"/>
                </a:solidFill>
              </a:defRPr>
            </a:pPr>
            <a:r>
              <a:t>We believe behind every great human achievement, there is a </a:t>
            </a:r>
            <a:r>
              <a:rPr>
                <a:solidFill>
                  <a:srgbClr val="0747A6"/>
                </a:solidFill>
                <a:latin typeface="+mj-lt"/>
                <a:ea typeface="+mj-ea"/>
                <a:cs typeface="+mj-cs"/>
                <a:sym typeface="Charlie Display Semibold"/>
              </a:rPr>
              <a:t>team</a:t>
            </a:r>
            <a:r>
              <a:t>. Our mission is to unleash the potential of every team.</a:t>
            </a:r>
          </a:p>
        </p:txBody>
      </p:sp>
      <p:sp>
        <p:nvSpPr>
          <p:cNvPr id="723" name="OUR MISSION"/>
          <p:cNvSpPr/>
          <p:nvPr/>
        </p:nvSpPr>
        <p:spPr>
          <a:xfrm>
            <a:off x="1698321" y="1016396"/>
            <a:ext cx="8198473" cy="825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100000"/>
              </a:lnSpc>
              <a:defRPr cap="all" spc="384">
                <a:solidFill>
                  <a:srgbClr val="0747A6"/>
                </a:solidFill>
                <a:latin typeface="Charlie Display Black"/>
                <a:ea typeface="Charlie Display Black"/>
                <a:cs typeface="Charlie Display Black"/>
                <a:sym typeface="Charlie Display Black"/>
              </a:defRPr>
            </a:lvl1pPr>
          </a:lstStyle>
          <a:p>
            <a:pPr/>
            <a:r>
              <a:t>OUR MISSION</a:t>
            </a:r>
          </a:p>
        </p:txBody>
      </p:sp>
      <p:sp>
        <p:nvSpPr>
          <p:cNvPr id="724" name="Line"/>
          <p:cNvSpPr/>
          <p:nvPr/>
        </p:nvSpPr>
        <p:spPr>
          <a:xfrm>
            <a:off x="1775024" y="2544916"/>
            <a:ext cx="2541599" cy="1"/>
          </a:xfrm>
          <a:prstGeom prst="line">
            <a:avLst/>
          </a:prstGeom>
          <a:ln w="101600">
            <a:solidFill>
              <a:schemeClr val="accent3"/>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pic>
        <p:nvPicPr>
          <p:cNvPr id="725" name="Image" descr="Image"/>
          <p:cNvPicPr>
            <a:picLocks noChangeAspect="1"/>
          </p:cNvPicPr>
          <p:nvPr/>
        </p:nvPicPr>
        <p:blipFill>
          <a:blip r:embed="rId2">
            <a:extLst/>
          </a:blip>
          <a:stretch>
            <a:fillRect/>
          </a:stretch>
        </p:blipFill>
        <p:spPr>
          <a:xfrm>
            <a:off x="8929094" y="4081628"/>
            <a:ext cx="17042823" cy="9183721"/>
          </a:xfrm>
          <a:prstGeom prst="rect">
            <a:avLst/>
          </a:prstGeom>
          <a:ln w="12700">
            <a:miter lim="400000"/>
          </a:ln>
        </p:spPr>
      </p:pic>
      <p:sp>
        <p:nvSpPr>
          <p:cNvPr id="726"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Atlassian Mission_Text Only_White">
    <p:bg>
      <p:bgPr>
        <a:solidFill>
          <a:srgbClr val="FFFFFF"/>
        </a:solidFill>
      </p:bgPr>
    </p:bg>
    <p:spTree>
      <p:nvGrpSpPr>
        <p:cNvPr id="1" name=""/>
        <p:cNvGrpSpPr/>
        <p:nvPr/>
      </p:nvGrpSpPr>
      <p:grpSpPr>
        <a:xfrm>
          <a:off x="0" y="0"/>
          <a:ext cx="0" cy="0"/>
          <a:chOff x="0" y="0"/>
          <a:chExt cx="0" cy="0"/>
        </a:xfrm>
      </p:grpSpPr>
      <p:sp>
        <p:nvSpPr>
          <p:cNvPr id="733" name="We believe behind every great  human achievement, there is a team.  Our mission is to unleash the potential of every team."/>
          <p:cNvSpPr/>
          <p:nvPr/>
        </p:nvSpPr>
        <p:spPr>
          <a:xfrm>
            <a:off x="2949217" y="4063999"/>
            <a:ext cx="18485564" cy="5588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ctr">
              <a:lnSpc>
                <a:spcPct val="100000"/>
              </a:lnSpc>
              <a:defRPr sz="9000">
                <a:solidFill>
                  <a:srgbClr val="0747A6"/>
                </a:solidFill>
                <a:latin typeface="+mj-lt"/>
                <a:ea typeface="+mj-ea"/>
                <a:cs typeface="+mj-cs"/>
                <a:sym typeface="Charlie Display Semibold"/>
              </a:defRPr>
            </a:pPr>
            <a:r>
              <a:t>We believe behind every great  human achievement, there is a </a:t>
            </a:r>
            <a:r>
              <a:rPr>
                <a:solidFill>
                  <a:srgbClr val="172B4D"/>
                </a:solidFill>
              </a:rPr>
              <a:t>team</a:t>
            </a:r>
            <a:r>
              <a:t>. </a:t>
            </a:r>
            <a:br/>
            <a:r>
              <a:t>Our mission is to unleash the potential of every team.</a:t>
            </a:r>
          </a:p>
        </p:txBody>
      </p:sp>
      <p:sp>
        <p:nvSpPr>
          <p:cNvPr id="734" name="Our Mission"/>
          <p:cNvSpPr/>
          <p:nvPr/>
        </p:nvSpPr>
        <p:spPr>
          <a:xfrm>
            <a:off x="8092764" y="1016396"/>
            <a:ext cx="8198473" cy="825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a:lnSpc>
                <a:spcPct val="100000"/>
              </a:lnSpc>
              <a:defRPr cap="all" spc="384">
                <a:solidFill>
                  <a:srgbClr val="0747A6"/>
                </a:solidFill>
                <a:latin typeface="Charlie Display Black"/>
                <a:ea typeface="Charlie Display Black"/>
                <a:cs typeface="Charlie Display Black"/>
                <a:sym typeface="Charlie Display Black"/>
              </a:defRPr>
            </a:lvl1pPr>
          </a:lstStyle>
          <a:p>
            <a:pPr/>
            <a:r>
              <a:t>Our Mission</a:t>
            </a:r>
          </a:p>
        </p:txBody>
      </p:sp>
      <p:sp>
        <p:nvSpPr>
          <p:cNvPr id="735" name="Line"/>
          <p:cNvSpPr/>
          <p:nvPr/>
        </p:nvSpPr>
        <p:spPr>
          <a:xfrm>
            <a:off x="10918218" y="2544916"/>
            <a:ext cx="2541599" cy="1"/>
          </a:xfrm>
          <a:prstGeom prst="line">
            <a:avLst/>
          </a:prstGeom>
          <a:ln w="101600">
            <a:solidFill>
              <a:schemeClr val="accent3"/>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736"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ntro / Outro TEAM">
    <p:spTree>
      <p:nvGrpSpPr>
        <p:cNvPr id="1" name=""/>
        <p:cNvGrpSpPr/>
        <p:nvPr/>
      </p:nvGrpSpPr>
      <p:grpSpPr>
        <a:xfrm>
          <a:off x="0" y="0"/>
          <a:ext cx="0" cy="0"/>
          <a:chOff x="0" y="0"/>
          <a:chExt cx="0" cy="0"/>
        </a:xfrm>
      </p:grpSpPr>
      <p:sp>
        <p:nvSpPr>
          <p:cNvPr id="52" name="Talk title"/>
          <p:cNvSpPr/>
          <p:nvPr>
            <p:ph type="body" sz="quarter" idx="21"/>
          </p:nvPr>
        </p:nvSpPr>
        <p:spPr>
          <a:xfrm>
            <a:off x="1777658" y="5497859"/>
            <a:ext cx="20828683" cy="1930401"/>
          </a:xfrm>
          <a:prstGeom prst="rect">
            <a:avLst/>
          </a:prstGeom>
        </p:spPr>
        <p:txBody>
          <a:bodyPr anchor="b">
            <a:spAutoFit/>
          </a:bodyPr>
          <a:lstStyle>
            <a:lvl1pPr marL="0" indent="0" defTabSz="825500">
              <a:spcBef>
                <a:spcPts val="0"/>
              </a:spcBef>
              <a:buSzTx/>
              <a:buNone/>
              <a:defRPr sz="12000">
                <a:latin typeface="+mj-lt"/>
                <a:ea typeface="+mj-ea"/>
                <a:cs typeface="+mj-cs"/>
                <a:sym typeface="Charlie Display Semibold"/>
              </a:defRPr>
            </a:lvl1pPr>
          </a:lstStyle>
          <a:p>
            <a:pPr/>
            <a:r>
              <a:t>Talk title</a:t>
            </a:r>
          </a:p>
        </p:txBody>
      </p:sp>
      <p:sp>
        <p:nvSpPr>
          <p:cNvPr id="53" name="Subtitle"/>
          <p:cNvSpPr/>
          <p:nvPr>
            <p:ph type="body" sz="quarter" idx="22"/>
          </p:nvPr>
        </p:nvSpPr>
        <p:spPr>
          <a:xfrm>
            <a:off x="1777658" y="7367240"/>
            <a:ext cx="20828683" cy="825501"/>
          </a:xfrm>
          <a:prstGeom prst="rect">
            <a:avLst/>
          </a:prstGeom>
        </p:spPr>
        <p:txBody>
          <a:bodyPr anchor="t">
            <a:spAutoFit/>
          </a:bodyPr>
          <a:lstStyle>
            <a:lvl1pPr marL="0" indent="0" defTabSz="825500">
              <a:lnSpc>
                <a:spcPct val="110000"/>
              </a:lnSpc>
              <a:spcBef>
                <a:spcPts val="0"/>
              </a:spcBef>
              <a:buSzTx/>
              <a:buNone/>
              <a:defRPr sz="4800">
                <a:latin typeface="Charlie Display"/>
                <a:ea typeface="Charlie Display"/>
                <a:cs typeface="Charlie Display"/>
                <a:sym typeface="Charlie Display"/>
              </a:defRPr>
            </a:lvl1pPr>
          </a:lstStyle>
          <a:p>
            <a:pPr/>
            <a:r>
              <a:t>Subtitle</a:t>
            </a:r>
          </a:p>
        </p:txBody>
      </p:sp>
      <p:sp>
        <p:nvSpPr>
          <p:cNvPr id="54" name="Image"/>
          <p:cNvSpPr/>
          <p:nvPr>
            <p:ph type="pic" sz="quarter" idx="23"/>
          </p:nvPr>
        </p:nvSpPr>
        <p:spPr>
          <a:xfrm>
            <a:off x="13693790" y="9701353"/>
            <a:ext cx="1856903" cy="1547420"/>
          </a:xfrm>
          <a:prstGeom prst="rect">
            <a:avLst/>
          </a:prstGeom>
        </p:spPr>
        <p:txBody>
          <a:bodyPr lIns="91439" tIns="45719" rIns="91439" bIns="45719" anchor="t">
            <a:noAutofit/>
          </a:bodyPr>
          <a:lstStyle/>
          <a:p>
            <a:pPr/>
          </a:p>
        </p:txBody>
      </p:sp>
      <p:sp>
        <p:nvSpPr>
          <p:cNvPr id="55" name="Image"/>
          <p:cNvSpPr/>
          <p:nvPr>
            <p:ph type="pic" sz="quarter" idx="24"/>
          </p:nvPr>
        </p:nvSpPr>
        <p:spPr>
          <a:xfrm>
            <a:off x="8600060" y="9701353"/>
            <a:ext cx="2323398" cy="1547420"/>
          </a:xfrm>
          <a:prstGeom prst="rect">
            <a:avLst/>
          </a:prstGeom>
        </p:spPr>
        <p:txBody>
          <a:bodyPr lIns="91439" tIns="45719" rIns="91439" bIns="45719" anchor="t">
            <a:noAutofit/>
          </a:bodyPr>
          <a:lstStyle/>
          <a:p>
            <a:pPr/>
          </a:p>
        </p:txBody>
      </p:sp>
      <p:sp>
        <p:nvSpPr>
          <p:cNvPr id="56" name="Image"/>
          <p:cNvSpPr/>
          <p:nvPr>
            <p:ph type="pic" sz="quarter" idx="25"/>
          </p:nvPr>
        </p:nvSpPr>
        <p:spPr>
          <a:xfrm>
            <a:off x="15880684" y="9201663"/>
            <a:ext cx="2597601" cy="2597601"/>
          </a:xfrm>
          <a:prstGeom prst="rect">
            <a:avLst/>
          </a:prstGeom>
        </p:spPr>
        <p:txBody>
          <a:bodyPr lIns="91439" tIns="45719" rIns="91439" bIns="45719" anchor="t">
            <a:noAutofit/>
          </a:bodyPr>
          <a:lstStyle/>
          <a:p>
            <a:pPr/>
          </a:p>
        </p:txBody>
      </p:sp>
      <p:sp>
        <p:nvSpPr>
          <p:cNvPr id="57" name="Image"/>
          <p:cNvSpPr/>
          <p:nvPr>
            <p:ph type="pic" sz="quarter" idx="26"/>
          </p:nvPr>
        </p:nvSpPr>
        <p:spPr>
          <a:xfrm>
            <a:off x="6093582" y="9701353"/>
            <a:ext cx="2475871" cy="1547420"/>
          </a:xfrm>
          <a:prstGeom prst="rect">
            <a:avLst/>
          </a:prstGeom>
        </p:spPr>
        <p:txBody>
          <a:bodyPr lIns="91439" tIns="45719" rIns="91439" bIns="45719" anchor="t">
            <a:noAutofit/>
          </a:bodyPr>
          <a:lstStyle/>
          <a:p>
            <a:pPr/>
          </a:p>
        </p:txBody>
      </p:sp>
      <p:sp>
        <p:nvSpPr>
          <p:cNvPr id="58" name="Image"/>
          <p:cNvSpPr/>
          <p:nvPr>
            <p:ph type="pic" sz="quarter" idx="27"/>
          </p:nvPr>
        </p:nvSpPr>
        <p:spPr>
          <a:xfrm>
            <a:off x="10214744" y="9701353"/>
            <a:ext cx="2750967" cy="1547420"/>
          </a:xfrm>
          <a:prstGeom prst="rect">
            <a:avLst/>
          </a:prstGeom>
        </p:spPr>
        <p:txBody>
          <a:bodyPr lIns="91439" tIns="45719" rIns="91439" bIns="45719" anchor="t">
            <a:noAutofit/>
          </a:bodyPr>
          <a:lstStyle/>
          <a:p>
            <a:pPr/>
          </a:p>
        </p:txBody>
      </p:sp>
      <p:pic>
        <p:nvPicPr>
          <p:cNvPr id="59" name="Image" descr="Image"/>
          <p:cNvPicPr>
            <a:picLocks noChangeAspect="1"/>
          </p:cNvPicPr>
          <p:nvPr/>
        </p:nvPicPr>
        <p:blipFill>
          <a:blip r:embed="rId2">
            <a:extLst/>
          </a:blip>
          <a:stretch>
            <a:fillRect/>
          </a:stretch>
        </p:blipFill>
        <p:spPr>
          <a:xfrm>
            <a:off x="11567459" y="1874716"/>
            <a:ext cx="1249081" cy="1248450"/>
          </a:xfrm>
          <a:prstGeom prst="rect">
            <a:avLst/>
          </a:prstGeom>
          <a:ln w="12700">
            <a:miter lim="400000"/>
          </a:ln>
        </p:spPr>
      </p:pic>
      <p:sp>
        <p:nvSpPr>
          <p:cNvPr id="60" name="The direct Team that works on this subject"/>
          <p:cNvSpPr/>
          <p:nvPr>
            <p:ph type="body" sz="quarter" idx="28"/>
          </p:nvPr>
        </p:nvSpPr>
        <p:spPr>
          <a:xfrm>
            <a:off x="1782174" y="11557681"/>
            <a:ext cx="20832352" cy="759620"/>
          </a:xfrm>
          <a:prstGeom prst="rect">
            <a:avLst/>
          </a:prstGeom>
        </p:spPr>
        <p:txBody>
          <a:bodyPr lIns="17859" tIns="17859" rIns="17859" bIns="17859" anchor="t">
            <a:spAutoFit/>
          </a:bodyPr>
          <a:lstStyle>
            <a:lvl1pPr marL="0" indent="0" defTabSz="825500">
              <a:spcBef>
                <a:spcPts val="0"/>
              </a:spcBef>
              <a:buSzTx/>
              <a:buNone/>
              <a:defRPr baseline="31999" cap="all" spc="479" sz="4800"/>
            </a:lvl1pPr>
          </a:lstStyle>
          <a:p>
            <a:pPr/>
            <a:r>
              <a:t>The direct Team that works on this subject</a:t>
            </a:r>
          </a:p>
        </p:txBody>
      </p:sp>
      <p:sp>
        <p:nvSpPr>
          <p:cNvPr id="61"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Atlassian Mission_Text Only_N900">
    <p:bg>
      <p:bgPr>
        <a:solidFill>
          <a:srgbClr val="091E42"/>
        </a:solidFill>
      </p:bgPr>
    </p:bg>
    <p:spTree>
      <p:nvGrpSpPr>
        <p:cNvPr id="1" name=""/>
        <p:cNvGrpSpPr/>
        <p:nvPr/>
      </p:nvGrpSpPr>
      <p:grpSpPr>
        <a:xfrm>
          <a:off x="0" y="0"/>
          <a:ext cx="0" cy="0"/>
          <a:chOff x="0" y="0"/>
          <a:chExt cx="0" cy="0"/>
        </a:xfrm>
      </p:grpSpPr>
      <p:sp>
        <p:nvSpPr>
          <p:cNvPr id="743" name="We believe behind every great  human achievement, there is a team.  Our mission is to unleash the potential of every team."/>
          <p:cNvSpPr/>
          <p:nvPr/>
        </p:nvSpPr>
        <p:spPr>
          <a:xfrm>
            <a:off x="2976660" y="4063999"/>
            <a:ext cx="18430679" cy="5588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ctr">
              <a:lnSpc>
                <a:spcPct val="100000"/>
              </a:lnSpc>
              <a:defRPr sz="9000">
                <a:solidFill>
                  <a:srgbClr val="FFFFFF"/>
                </a:solidFill>
                <a:latin typeface="+mj-lt"/>
                <a:ea typeface="+mj-ea"/>
                <a:cs typeface="+mj-cs"/>
                <a:sym typeface="Charlie Display Semibold"/>
              </a:defRPr>
            </a:pPr>
            <a:r>
              <a:t>We believe behind every great  human achievement, there is a </a:t>
            </a:r>
            <a:r>
              <a:rPr>
                <a:solidFill>
                  <a:schemeClr val="accent2"/>
                </a:solidFill>
              </a:rPr>
              <a:t>team</a:t>
            </a:r>
            <a:r>
              <a:t>. </a:t>
            </a:r>
            <a:br/>
            <a:r>
              <a:t>Our mission is to unleash the potential of every team.</a:t>
            </a:r>
          </a:p>
        </p:txBody>
      </p:sp>
      <p:sp>
        <p:nvSpPr>
          <p:cNvPr id="744" name="Our Mission"/>
          <p:cNvSpPr/>
          <p:nvPr/>
        </p:nvSpPr>
        <p:spPr>
          <a:xfrm>
            <a:off x="8092764" y="1016396"/>
            <a:ext cx="8198473" cy="825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a:lnSpc>
                <a:spcPct val="100000"/>
              </a:lnSpc>
              <a:defRPr cap="all" spc="384">
                <a:solidFill>
                  <a:srgbClr val="FFFFFF"/>
                </a:solidFill>
                <a:latin typeface="Charlie Display Black"/>
                <a:ea typeface="Charlie Display Black"/>
                <a:cs typeface="Charlie Display Black"/>
                <a:sym typeface="Charlie Display Black"/>
              </a:defRPr>
            </a:lvl1pPr>
          </a:lstStyle>
          <a:p>
            <a:pPr/>
            <a:r>
              <a:t>Our Mission</a:t>
            </a:r>
          </a:p>
        </p:txBody>
      </p:sp>
      <p:sp>
        <p:nvSpPr>
          <p:cNvPr id="745" name="Line"/>
          <p:cNvSpPr/>
          <p:nvPr/>
        </p:nvSpPr>
        <p:spPr>
          <a:xfrm>
            <a:off x="10918218" y="2544916"/>
            <a:ext cx="2541599" cy="1"/>
          </a:xfrm>
          <a:prstGeom prst="line">
            <a:avLst/>
          </a:prstGeom>
          <a:ln w="101600">
            <a:solidFill>
              <a:schemeClr val="accent2"/>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746"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Atlassian Mission_Photography Option">
    <p:bg>
      <p:bgPr>
        <a:solidFill>
          <a:srgbClr val="FFFFFF"/>
        </a:solidFill>
      </p:bgPr>
    </p:bg>
    <p:spTree>
      <p:nvGrpSpPr>
        <p:cNvPr id="1" name=""/>
        <p:cNvGrpSpPr/>
        <p:nvPr/>
      </p:nvGrpSpPr>
      <p:grpSpPr>
        <a:xfrm>
          <a:off x="0" y="0"/>
          <a:ext cx="0" cy="0"/>
          <a:chOff x="0" y="0"/>
          <a:chExt cx="0" cy="0"/>
        </a:xfrm>
      </p:grpSpPr>
      <p:pic>
        <p:nvPicPr>
          <p:cNvPr id="753" name="Atlassian_BrandingPhotography_D1_KB_8.jpg" descr="Atlassian_BrandingPhotography_D1_KB_8.jpg"/>
          <p:cNvPicPr>
            <a:picLocks noChangeAspect="1"/>
          </p:cNvPicPr>
          <p:nvPr/>
        </p:nvPicPr>
        <p:blipFill>
          <a:blip r:embed="rId2">
            <a:extLst/>
          </a:blip>
          <a:srcRect l="6623" t="0" r="6669" b="26887"/>
          <a:stretch>
            <a:fillRect/>
          </a:stretch>
        </p:blipFill>
        <p:spPr>
          <a:xfrm>
            <a:off x="-4569" y="-1"/>
            <a:ext cx="24380416" cy="13716001"/>
          </a:xfrm>
          <a:prstGeom prst="rect">
            <a:avLst/>
          </a:prstGeom>
          <a:ln w="12700">
            <a:miter lim="400000"/>
          </a:ln>
        </p:spPr>
      </p:pic>
      <p:sp>
        <p:nvSpPr>
          <p:cNvPr id="754" name="We believe behind every great human achievement, there is a team.  Our mission is to unleash the potential of every team."/>
          <p:cNvSpPr/>
          <p:nvPr/>
        </p:nvSpPr>
        <p:spPr>
          <a:xfrm>
            <a:off x="1701800" y="3211741"/>
            <a:ext cx="18537838" cy="162179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r>
              <a:t>We believe behind every great human achievement, there is a </a:t>
            </a:r>
            <a:r>
              <a:rPr>
                <a:solidFill>
                  <a:srgbClr val="0747A6"/>
                </a:solidFill>
                <a:latin typeface="+mj-lt"/>
                <a:ea typeface="+mj-ea"/>
                <a:cs typeface="+mj-cs"/>
                <a:sym typeface="Charlie Display Semibold"/>
              </a:rPr>
              <a:t>team</a:t>
            </a:r>
            <a:r>
              <a:t>. </a:t>
            </a:r>
            <a:br/>
            <a:r>
              <a:t>Our mission is to unleash the potential of every team.</a:t>
            </a:r>
          </a:p>
        </p:txBody>
      </p:sp>
      <p:sp>
        <p:nvSpPr>
          <p:cNvPr id="755" name="Our Mission"/>
          <p:cNvSpPr/>
          <p:nvPr/>
        </p:nvSpPr>
        <p:spPr>
          <a:xfrm>
            <a:off x="1698321" y="1016396"/>
            <a:ext cx="6349009" cy="825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100000"/>
              </a:lnSpc>
              <a:defRPr cap="all" spc="384">
                <a:solidFill>
                  <a:srgbClr val="0747A6"/>
                </a:solidFill>
                <a:latin typeface="Charlie Display Black"/>
                <a:ea typeface="Charlie Display Black"/>
                <a:cs typeface="Charlie Display Black"/>
                <a:sym typeface="Charlie Display Black"/>
              </a:defRPr>
            </a:lvl1pPr>
          </a:lstStyle>
          <a:p>
            <a:pPr/>
            <a:r>
              <a:t>Our Mission</a:t>
            </a:r>
          </a:p>
        </p:txBody>
      </p:sp>
      <p:sp>
        <p:nvSpPr>
          <p:cNvPr id="756" name="Line"/>
          <p:cNvSpPr/>
          <p:nvPr/>
        </p:nvSpPr>
        <p:spPr>
          <a:xfrm>
            <a:off x="1775024" y="2544916"/>
            <a:ext cx="2541599" cy="1"/>
          </a:xfrm>
          <a:prstGeom prst="line">
            <a:avLst/>
          </a:prstGeom>
          <a:ln w="101600">
            <a:solidFill>
              <a:schemeClr val="accent3"/>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757"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Atlassian Values_Overview">
    <p:bg>
      <p:bgPr>
        <a:solidFill>
          <a:srgbClr val="FFFFFF"/>
        </a:solidFill>
      </p:bgPr>
    </p:bg>
    <p:spTree>
      <p:nvGrpSpPr>
        <p:cNvPr id="1" name=""/>
        <p:cNvGrpSpPr/>
        <p:nvPr/>
      </p:nvGrpSpPr>
      <p:grpSpPr>
        <a:xfrm>
          <a:off x="0" y="0"/>
          <a:ext cx="0" cy="0"/>
          <a:chOff x="0" y="0"/>
          <a:chExt cx="0" cy="0"/>
        </a:xfrm>
      </p:grpSpPr>
      <p:sp>
        <p:nvSpPr>
          <p:cNvPr id="764" name="Atlassian Values"/>
          <p:cNvSpPr/>
          <p:nvPr/>
        </p:nvSpPr>
        <p:spPr>
          <a:xfrm>
            <a:off x="1778000" y="1778000"/>
            <a:ext cx="20828000" cy="13208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ctr">
              <a:lnSpc>
                <a:spcPct val="90000"/>
              </a:lnSpc>
              <a:spcBef>
                <a:spcPts val="2500"/>
              </a:spcBef>
              <a:defRPr sz="8000">
                <a:solidFill>
                  <a:srgbClr val="253858"/>
                </a:solidFill>
                <a:latin typeface="+mj-lt"/>
                <a:ea typeface="+mj-ea"/>
                <a:cs typeface="+mj-cs"/>
                <a:sym typeface="Charlie Display Semibold"/>
              </a:defRPr>
            </a:lvl1pPr>
          </a:lstStyle>
          <a:p>
            <a:pPr/>
            <a:r>
              <a:t>Atlassian Values</a:t>
            </a:r>
          </a:p>
        </p:txBody>
      </p:sp>
      <p:sp>
        <p:nvSpPr>
          <p:cNvPr id="765" name="They guide what we do, why we create, and who we hire."/>
          <p:cNvSpPr/>
          <p:nvPr/>
        </p:nvSpPr>
        <p:spPr>
          <a:xfrm>
            <a:off x="4566809" y="3068987"/>
            <a:ext cx="15740580" cy="825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r>
              <a:t>They guide what we do, why we create, and who we hire.</a:t>
            </a:r>
          </a:p>
        </p:txBody>
      </p:sp>
      <p:sp>
        <p:nvSpPr>
          <p:cNvPr id="766" name="Open company,  no bullshit"/>
          <p:cNvSpPr/>
          <p:nvPr/>
        </p:nvSpPr>
        <p:spPr>
          <a:xfrm>
            <a:off x="1453809" y="8521149"/>
            <a:ext cx="3810001" cy="114681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algn="ctr">
              <a:defRPr spc="-36" sz="3600">
                <a:solidFill>
                  <a:schemeClr val="accent3">
                    <a:hueOff val="10341877"/>
                    <a:satOff val="-14884"/>
                    <a:lumOff val="-32266"/>
                  </a:schemeClr>
                </a:solidFill>
                <a:latin typeface="+mj-lt"/>
                <a:ea typeface="+mj-ea"/>
                <a:cs typeface="+mj-cs"/>
                <a:sym typeface="Charlie Display Semibold"/>
              </a:defRPr>
            </a:pPr>
            <a:r>
              <a:t>Open company, </a:t>
            </a:r>
            <a:br/>
            <a:r>
              <a:t>no bullshit</a:t>
            </a:r>
          </a:p>
        </p:txBody>
      </p:sp>
      <p:sp>
        <p:nvSpPr>
          <p:cNvPr id="767" name="Build with heart &amp; balance"/>
          <p:cNvSpPr/>
          <p:nvPr/>
        </p:nvSpPr>
        <p:spPr>
          <a:xfrm>
            <a:off x="10287000" y="8521149"/>
            <a:ext cx="3810000" cy="114681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algn="ctr">
              <a:defRPr spc="-36" sz="3600">
                <a:solidFill>
                  <a:schemeClr val="accent3">
                    <a:hueOff val="10341877"/>
                    <a:satOff val="-14884"/>
                    <a:lumOff val="-32266"/>
                  </a:schemeClr>
                </a:solidFill>
                <a:latin typeface="+mj-lt"/>
                <a:ea typeface="+mj-ea"/>
                <a:cs typeface="+mj-cs"/>
                <a:sym typeface="Charlie Display Semibold"/>
              </a:defRPr>
            </a:pPr>
            <a:r>
              <a:t>Build with heart</a:t>
            </a:r>
            <a:br/>
            <a:r>
              <a:t>&amp; balance</a:t>
            </a:r>
          </a:p>
        </p:txBody>
      </p:sp>
      <p:sp>
        <p:nvSpPr>
          <p:cNvPr id="768" name="Be the change  you seek"/>
          <p:cNvSpPr/>
          <p:nvPr/>
        </p:nvSpPr>
        <p:spPr>
          <a:xfrm>
            <a:off x="14767779" y="8521149"/>
            <a:ext cx="3810001" cy="114681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algn="ctr">
              <a:defRPr spc="-36" sz="3600">
                <a:solidFill>
                  <a:schemeClr val="accent3">
                    <a:hueOff val="10341877"/>
                    <a:satOff val="-14884"/>
                    <a:lumOff val="-32266"/>
                  </a:schemeClr>
                </a:solidFill>
                <a:latin typeface="+mj-lt"/>
                <a:ea typeface="+mj-ea"/>
                <a:cs typeface="+mj-cs"/>
                <a:sym typeface="Charlie Display Semibold"/>
              </a:defRPr>
            </a:pPr>
            <a:r>
              <a:t>Be the change </a:t>
            </a:r>
            <a:br/>
            <a:r>
              <a:t>you seek</a:t>
            </a:r>
          </a:p>
        </p:txBody>
      </p:sp>
      <p:sp>
        <p:nvSpPr>
          <p:cNvPr id="769" name="Play,  as a team"/>
          <p:cNvSpPr/>
          <p:nvPr/>
        </p:nvSpPr>
        <p:spPr>
          <a:xfrm>
            <a:off x="5870404" y="8521149"/>
            <a:ext cx="3810001" cy="114681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algn="ctr">
              <a:defRPr spc="-36" sz="3600">
                <a:solidFill>
                  <a:schemeClr val="accent3">
                    <a:hueOff val="10341877"/>
                    <a:satOff val="-14884"/>
                    <a:lumOff val="-32266"/>
                  </a:schemeClr>
                </a:solidFill>
                <a:latin typeface="+mj-lt"/>
                <a:ea typeface="+mj-ea"/>
                <a:cs typeface="+mj-cs"/>
                <a:sym typeface="Charlie Display Semibold"/>
              </a:defRPr>
            </a:pPr>
            <a:r>
              <a:t>Play, </a:t>
            </a:r>
            <a:br/>
            <a:r>
              <a:t>as a team</a:t>
            </a:r>
          </a:p>
        </p:txBody>
      </p:sp>
      <p:sp>
        <p:nvSpPr>
          <p:cNvPr id="770" name="Don’t #@!%…"/>
          <p:cNvSpPr/>
          <p:nvPr/>
        </p:nvSpPr>
        <p:spPr>
          <a:xfrm>
            <a:off x="19248558" y="8521149"/>
            <a:ext cx="3810001" cy="114681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algn="ctr">
              <a:defRPr spc="-36" sz="3600">
                <a:solidFill>
                  <a:schemeClr val="accent3">
                    <a:hueOff val="10341877"/>
                    <a:satOff val="-14884"/>
                    <a:lumOff val="-32266"/>
                  </a:schemeClr>
                </a:solidFill>
                <a:latin typeface="+mj-lt"/>
                <a:ea typeface="+mj-ea"/>
                <a:cs typeface="+mj-cs"/>
                <a:sym typeface="Charlie Display Semibold"/>
              </a:defRPr>
            </a:pPr>
            <a:r>
              <a:t>Don’t #@!% </a:t>
            </a:r>
          </a:p>
          <a:p>
            <a:pPr algn="ctr">
              <a:defRPr spc="-36" sz="3600">
                <a:solidFill>
                  <a:schemeClr val="accent3">
                    <a:hueOff val="10341877"/>
                    <a:satOff val="-14884"/>
                    <a:lumOff val="-32266"/>
                  </a:schemeClr>
                </a:solidFill>
                <a:latin typeface="+mj-lt"/>
                <a:ea typeface="+mj-ea"/>
                <a:cs typeface="+mj-cs"/>
                <a:sym typeface="Charlie Display Semibold"/>
              </a:defRPr>
            </a:pPr>
            <a:r>
              <a:t>the customer</a:t>
            </a:r>
          </a:p>
        </p:txBody>
      </p:sp>
      <p:pic>
        <p:nvPicPr>
          <p:cNvPr id="771" name="Image" descr="Image"/>
          <p:cNvPicPr>
            <a:picLocks noChangeAspect="1"/>
          </p:cNvPicPr>
          <p:nvPr/>
        </p:nvPicPr>
        <p:blipFill>
          <a:blip r:embed="rId2">
            <a:extLst/>
          </a:blip>
          <a:stretch>
            <a:fillRect/>
          </a:stretch>
        </p:blipFill>
        <p:spPr>
          <a:xfrm>
            <a:off x="1824493" y="5270043"/>
            <a:ext cx="3065059" cy="2818448"/>
          </a:xfrm>
          <a:prstGeom prst="rect">
            <a:avLst/>
          </a:prstGeom>
          <a:ln w="12700">
            <a:miter lim="400000"/>
          </a:ln>
        </p:spPr>
      </p:pic>
      <p:pic>
        <p:nvPicPr>
          <p:cNvPr id="772" name="Image" descr="Image"/>
          <p:cNvPicPr>
            <a:picLocks noChangeAspect="1"/>
          </p:cNvPicPr>
          <p:nvPr/>
        </p:nvPicPr>
        <p:blipFill>
          <a:blip r:embed="rId3">
            <a:extLst/>
          </a:blip>
          <a:stretch>
            <a:fillRect/>
          </a:stretch>
        </p:blipFill>
        <p:spPr>
          <a:xfrm>
            <a:off x="10769600" y="5346700"/>
            <a:ext cx="2832520" cy="2513169"/>
          </a:xfrm>
          <a:prstGeom prst="rect">
            <a:avLst/>
          </a:prstGeom>
          <a:ln w="12700">
            <a:miter lim="400000"/>
          </a:ln>
        </p:spPr>
      </p:pic>
      <p:pic>
        <p:nvPicPr>
          <p:cNvPr id="773" name="Image" descr="Image"/>
          <p:cNvPicPr>
            <a:picLocks noChangeAspect="1"/>
          </p:cNvPicPr>
          <p:nvPr/>
        </p:nvPicPr>
        <p:blipFill>
          <a:blip r:embed="rId4">
            <a:extLst/>
          </a:blip>
          <a:stretch>
            <a:fillRect/>
          </a:stretch>
        </p:blipFill>
        <p:spPr>
          <a:xfrm>
            <a:off x="15486122" y="5196405"/>
            <a:ext cx="2376489" cy="2684172"/>
          </a:xfrm>
          <a:prstGeom prst="rect">
            <a:avLst/>
          </a:prstGeom>
          <a:ln w="12700">
            <a:miter lim="400000"/>
          </a:ln>
        </p:spPr>
      </p:pic>
      <p:pic>
        <p:nvPicPr>
          <p:cNvPr id="774" name="Image" descr="Image"/>
          <p:cNvPicPr>
            <a:picLocks noChangeAspect="1"/>
          </p:cNvPicPr>
          <p:nvPr/>
        </p:nvPicPr>
        <p:blipFill>
          <a:blip r:embed="rId5">
            <a:extLst/>
          </a:blip>
          <a:stretch>
            <a:fillRect/>
          </a:stretch>
        </p:blipFill>
        <p:spPr>
          <a:xfrm>
            <a:off x="19821836" y="5079234"/>
            <a:ext cx="2663636" cy="2654301"/>
          </a:xfrm>
          <a:prstGeom prst="rect">
            <a:avLst/>
          </a:prstGeom>
          <a:ln w="12700">
            <a:miter lim="400000"/>
          </a:ln>
        </p:spPr>
      </p:pic>
      <p:pic>
        <p:nvPicPr>
          <p:cNvPr id="775" name="Image" descr="Image"/>
          <p:cNvPicPr>
            <a:picLocks noChangeAspect="1"/>
          </p:cNvPicPr>
          <p:nvPr/>
        </p:nvPicPr>
        <p:blipFill>
          <a:blip r:embed="rId6">
            <a:extLst/>
          </a:blip>
          <a:stretch>
            <a:fillRect/>
          </a:stretch>
        </p:blipFill>
        <p:spPr>
          <a:xfrm>
            <a:off x="6807474" y="5282434"/>
            <a:ext cx="1929105" cy="2518481"/>
          </a:xfrm>
          <a:prstGeom prst="rect">
            <a:avLst/>
          </a:prstGeom>
          <a:ln w="12700">
            <a:miter lim="400000"/>
          </a:ln>
        </p:spPr>
      </p:pic>
      <p:sp>
        <p:nvSpPr>
          <p:cNvPr id="776"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Atlassian Brand Platform_OPEN">
    <p:bg>
      <p:bgPr>
        <a:solidFill>
          <a:srgbClr val="FFFFFF"/>
        </a:solidFill>
      </p:bgPr>
    </p:bg>
    <p:spTree>
      <p:nvGrpSpPr>
        <p:cNvPr id="1" name=""/>
        <p:cNvGrpSpPr/>
        <p:nvPr/>
      </p:nvGrpSpPr>
      <p:grpSpPr>
        <a:xfrm>
          <a:off x="0" y="0"/>
          <a:ext cx="0" cy="0"/>
          <a:chOff x="0" y="0"/>
          <a:chExt cx="0" cy="0"/>
        </a:xfrm>
      </p:grpSpPr>
      <p:pic>
        <p:nvPicPr>
          <p:cNvPr id="783" name="Image" descr="Image"/>
          <p:cNvPicPr>
            <a:picLocks noChangeAspect="1"/>
          </p:cNvPicPr>
          <p:nvPr/>
        </p:nvPicPr>
        <p:blipFill>
          <a:blip r:embed="rId2">
            <a:extLst/>
          </a:blip>
          <a:srcRect l="19998" t="7628" r="16066" b="38320"/>
          <a:stretch>
            <a:fillRect/>
          </a:stretch>
        </p:blipFill>
        <p:spPr>
          <a:xfrm>
            <a:off x="-1" y="-1"/>
            <a:ext cx="24382049" cy="13716001"/>
          </a:xfrm>
          <a:prstGeom prst="rect">
            <a:avLst/>
          </a:prstGeom>
          <a:ln w="12700">
            <a:miter lim="400000"/>
          </a:ln>
        </p:spPr>
      </p:pic>
      <p:sp>
        <p:nvSpPr>
          <p:cNvPr id="784" name="OPEN"/>
          <p:cNvSpPr txBox="1"/>
          <p:nvPr/>
        </p:nvSpPr>
        <p:spPr>
          <a:xfrm>
            <a:off x="7431087" y="710073"/>
            <a:ext cx="9521826" cy="3911601"/>
          </a:xfrm>
          <a:prstGeom prst="rect">
            <a:avLst/>
          </a:prstGeom>
          <a:ln w="12700">
            <a:miter lim="400000"/>
          </a:ln>
          <a:effectLst>
            <a:outerShdw sx="100000" sy="100000" kx="0" ky="0" algn="b" rotWithShape="0" blurRad="63500" dist="25400" dir="5400000">
              <a:srgbClr val="091E42">
                <a:alpha val="50000"/>
              </a:srgbClr>
            </a:outerShdw>
          </a:effectLst>
          <a:extLst>
            <a:ext uri="{C572A759-6A51-4108-AA02-DFA0A04FC94B}">
              <ma14:wrappingTextBoxFlag xmlns:ma14="http://schemas.microsoft.com/office/mac/drawingml/2011/main" val="1"/>
            </a:ext>
          </a:extLst>
        </p:spPr>
        <p:txBody>
          <a:bodyPr wrap="none" lIns="50800" tIns="50800" rIns="50800" bIns="50800">
            <a:spAutoFit/>
          </a:bodyPr>
          <a:lstStyle>
            <a:lvl1pPr algn="ctr" defTabSz="584200">
              <a:lnSpc>
                <a:spcPct val="100000"/>
              </a:lnSpc>
              <a:defRPr spc="2000" sz="25000">
                <a:solidFill>
                  <a:srgbClr val="FFFFFF"/>
                </a:solidFill>
                <a:latin typeface="Charlie Display Black"/>
                <a:ea typeface="Charlie Display Black"/>
                <a:cs typeface="Charlie Display Black"/>
                <a:sym typeface="Charlie Display Black"/>
              </a:defRPr>
            </a:lvl1pPr>
          </a:lstStyle>
          <a:p>
            <a:pPr/>
            <a:r>
              <a:t>OPEN</a:t>
            </a:r>
          </a:p>
        </p:txBody>
      </p:sp>
      <p:sp>
        <p:nvSpPr>
          <p:cNvPr id="785"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Atlassian Brand Platform_OPEN with text">
    <p:bg>
      <p:bgPr>
        <a:solidFill>
          <a:srgbClr val="FFFFFF"/>
        </a:solidFill>
      </p:bgPr>
    </p:bg>
    <p:spTree>
      <p:nvGrpSpPr>
        <p:cNvPr id="1" name=""/>
        <p:cNvGrpSpPr/>
        <p:nvPr/>
      </p:nvGrpSpPr>
      <p:grpSpPr>
        <a:xfrm>
          <a:off x="0" y="0"/>
          <a:ext cx="0" cy="0"/>
          <a:chOff x="0" y="0"/>
          <a:chExt cx="0" cy="0"/>
        </a:xfrm>
      </p:grpSpPr>
      <p:pic>
        <p:nvPicPr>
          <p:cNvPr id="792" name="Image" descr="Image"/>
          <p:cNvPicPr>
            <a:picLocks noChangeAspect="1"/>
          </p:cNvPicPr>
          <p:nvPr/>
        </p:nvPicPr>
        <p:blipFill>
          <a:blip r:embed="rId2">
            <a:extLst/>
          </a:blip>
          <a:stretch>
            <a:fillRect/>
          </a:stretch>
        </p:blipFill>
        <p:spPr>
          <a:xfrm>
            <a:off x="9010438" y="-1979667"/>
            <a:ext cx="19100731" cy="15215517"/>
          </a:xfrm>
          <a:prstGeom prst="rect">
            <a:avLst/>
          </a:prstGeom>
          <a:ln w="12700">
            <a:miter lim="400000"/>
          </a:ln>
        </p:spPr>
      </p:pic>
      <p:sp>
        <p:nvSpPr>
          <p:cNvPr id="793" name="When work is open, we unleash the full potential of all teams."/>
          <p:cNvSpPr/>
          <p:nvPr/>
        </p:nvSpPr>
        <p:spPr>
          <a:xfrm>
            <a:off x="1701800" y="5784703"/>
            <a:ext cx="9566020" cy="351536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nSpc>
                <a:spcPct val="90000"/>
              </a:lnSpc>
              <a:spcBef>
                <a:spcPts val="2500"/>
              </a:spcBef>
              <a:defRPr sz="8000">
                <a:solidFill>
                  <a:srgbClr val="253858"/>
                </a:solidFill>
              </a:defRPr>
            </a:pPr>
            <a:r>
              <a:t>When work is </a:t>
            </a:r>
            <a:r>
              <a:rPr>
                <a:solidFill>
                  <a:srgbClr val="0747A6"/>
                </a:solidFill>
                <a:latin typeface="+mj-lt"/>
                <a:ea typeface="+mj-ea"/>
                <a:cs typeface="+mj-cs"/>
                <a:sym typeface="Charlie Display Semibold"/>
              </a:rPr>
              <a:t>open</a:t>
            </a:r>
            <a:r>
              <a:t>,</a:t>
            </a:r>
            <a:br/>
            <a:r>
              <a:t>we unleash the full potential of all teams. </a:t>
            </a:r>
          </a:p>
        </p:txBody>
      </p:sp>
      <p:sp>
        <p:nvSpPr>
          <p:cNvPr id="794" name="We believe"/>
          <p:cNvSpPr/>
          <p:nvPr/>
        </p:nvSpPr>
        <p:spPr>
          <a:xfrm>
            <a:off x="1698321" y="3437863"/>
            <a:ext cx="8198473" cy="825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100000"/>
              </a:lnSpc>
              <a:defRPr cap="all" spc="384">
                <a:solidFill>
                  <a:srgbClr val="0747A6"/>
                </a:solidFill>
                <a:latin typeface="Charlie Display Black"/>
                <a:ea typeface="Charlie Display Black"/>
                <a:cs typeface="Charlie Display Black"/>
                <a:sym typeface="Charlie Display Black"/>
              </a:defRPr>
            </a:lvl1pPr>
          </a:lstStyle>
          <a:p>
            <a:pPr/>
            <a:r>
              <a:t>We believe</a:t>
            </a:r>
          </a:p>
        </p:txBody>
      </p:sp>
      <p:sp>
        <p:nvSpPr>
          <p:cNvPr id="795" name="Line"/>
          <p:cNvSpPr/>
          <p:nvPr/>
        </p:nvSpPr>
        <p:spPr>
          <a:xfrm>
            <a:off x="1775024" y="4966383"/>
            <a:ext cx="2541599" cy="1"/>
          </a:xfrm>
          <a:prstGeom prst="line">
            <a:avLst/>
          </a:prstGeom>
          <a:ln w="101600">
            <a:solidFill>
              <a:schemeClr val="accent1"/>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796"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Atlassian Programs_ShipIt_With # Option">
    <p:bg>
      <p:bgPr>
        <a:solidFill>
          <a:srgbClr val="FFFFFF"/>
        </a:solidFill>
      </p:bgPr>
    </p:bg>
    <p:spTree>
      <p:nvGrpSpPr>
        <p:cNvPr id="1" name=""/>
        <p:cNvGrpSpPr/>
        <p:nvPr/>
      </p:nvGrpSpPr>
      <p:grpSpPr>
        <a:xfrm>
          <a:off x="0" y="0"/>
          <a:ext cx="0" cy="0"/>
          <a:chOff x="0" y="0"/>
          <a:chExt cx="0" cy="0"/>
        </a:xfrm>
      </p:grpSpPr>
      <p:sp>
        <p:nvSpPr>
          <p:cNvPr id="803" name="go/shipit-#"/>
          <p:cNvSpPr/>
          <p:nvPr>
            <p:ph type="body" sz="quarter" idx="21"/>
          </p:nvPr>
        </p:nvSpPr>
        <p:spPr>
          <a:xfrm>
            <a:off x="9661080" y="9718888"/>
            <a:ext cx="5061840" cy="1362076"/>
          </a:xfrm>
          <a:prstGeom prst="rect">
            <a:avLst/>
          </a:prstGeom>
        </p:spPr>
        <p:txBody>
          <a:bodyPr wrap="none" lIns="71437" tIns="71437" rIns="71437" bIns="71437" anchor="t">
            <a:spAutoFit/>
          </a:bodyPr>
          <a:lstStyle>
            <a:lvl1pPr marL="0" indent="0" defTabSz="825500">
              <a:spcBef>
                <a:spcPts val="1500"/>
              </a:spcBef>
              <a:buSzTx/>
              <a:buNone/>
              <a:defRPr sz="8000">
                <a:solidFill>
                  <a:srgbClr val="253858"/>
                </a:solidFill>
                <a:latin typeface="+mj-lt"/>
                <a:ea typeface="+mj-ea"/>
                <a:cs typeface="+mj-cs"/>
                <a:sym typeface="Charlie Display Semibold"/>
              </a:defRPr>
            </a:lvl1pPr>
          </a:lstStyle>
          <a:p>
            <a:pPr/>
            <a:r>
              <a:t>go/shipit-#</a:t>
            </a:r>
          </a:p>
        </p:txBody>
      </p:sp>
      <p:pic>
        <p:nvPicPr>
          <p:cNvPr id="804" name="Image" descr="Image"/>
          <p:cNvPicPr>
            <a:picLocks noChangeAspect="1"/>
          </p:cNvPicPr>
          <p:nvPr/>
        </p:nvPicPr>
        <p:blipFill>
          <a:blip r:embed="rId2">
            <a:extLst/>
          </a:blip>
          <a:stretch>
            <a:fillRect/>
          </a:stretch>
        </p:blipFill>
        <p:spPr>
          <a:xfrm>
            <a:off x="8926698" y="2333056"/>
            <a:ext cx="6530605" cy="6783873"/>
          </a:xfrm>
          <a:prstGeom prst="rect">
            <a:avLst/>
          </a:prstGeom>
          <a:ln w="12700">
            <a:miter lim="400000"/>
          </a:ln>
        </p:spPr>
      </p:pic>
      <p:sp>
        <p:nvSpPr>
          <p:cNvPr id="805"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Atlassian Programs_ShipIt">
    <p:bg>
      <p:bgPr>
        <a:solidFill>
          <a:srgbClr val="FFFFFF"/>
        </a:solidFill>
      </p:bgPr>
    </p:bg>
    <p:spTree>
      <p:nvGrpSpPr>
        <p:cNvPr id="1" name=""/>
        <p:cNvGrpSpPr/>
        <p:nvPr/>
      </p:nvGrpSpPr>
      <p:grpSpPr>
        <a:xfrm>
          <a:off x="0" y="0"/>
          <a:ext cx="0" cy="0"/>
          <a:chOff x="0" y="0"/>
          <a:chExt cx="0" cy="0"/>
        </a:xfrm>
      </p:grpSpPr>
      <p:sp>
        <p:nvSpPr>
          <p:cNvPr id="812" name="ShipIt…"/>
          <p:cNvSpPr/>
          <p:nvPr/>
        </p:nvSpPr>
        <p:spPr>
          <a:xfrm>
            <a:off x="12190321" y="4324153"/>
            <a:ext cx="10417562" cy="383286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nSpc>
                <a:spcPct val="90000"/>
              </a:lnSpc>
              <a:spcBef>
                <a:spcPts val="2500"/>
              </a:spcBef>
              <a:defRPr sz="8000">
                <a:solidFill>
                  <a:srgbClr val="253858"/>
                </a:solidFill>
                <a:latin typeface="+mj-lt"/>
                <a:ea typeface="+mj-ea"/>
                <a:cs typeface="+mj-cs"/>
                <a:sym typeface="Charlie Display Semibold"/>
              </a:defRPr>
            </a:pPr>
            <a:r>
              <a:t>ShipIt</a:t>
            </a:r>
          </a:p>
          <a:p>
            <a:pPr/>
            <a:r>
              <a:t>24 hours to innovate. </a:t>
            </a:r>
            <a:br/>
            <a:r>
              <a:t>It’s like 20% time. </a:t>
            </a:r>
            <a:br/>
            <a:r>
              <a:t>On steroids.</a:t>
            </a:r>
          </a:p>
        </p:txBody>
      </p:sp>
      <p:pic>
        <p:nvPicPr>
          <p:cNvPr id="813" name="Image" descr="Image"/>
          <p:cNvPicPr>
            <a:picLocks noChangeAspect="1"/>
          </p:cNvPicPr>
          <p:nvPr/>
        </p:nvPicPr>
        <p:blipFill>
          <a:blip r:embed="rId2">
            <a:extLst/>
          </a:blip>
          <a:stretch>
            <a:fillRect/>
          </a:stretch>
        </p:blipFill>
        <p:spPr>
          <a:xfrm>
            <a:off x="5046217" y="3589284"/>
            <a:ext cx="6043077" cy="6277438"/>
          </a:xfrm>
          <a:prstGeom prst="rect">
            <a:avLst/>
          </a:prstGeom>
          <a:ln w="12700">
            <a:miter lim="400000"/>
          </a:ln>
        </p:spPr>
      </p:pic>
      <p:sp>
        <p:nvSpPr>
          <p:cNvPr id="814"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Atlassian Programs_Foundation">
    <p:bg>
      <p:bgPr>
        <a:solidFill>
          <a:srgbClr val="FFFFFF"/>
        </a:solidFill>
      </p:bgPr>
    </p:bg>
    <p:spTree>
      <p:nvGrpSpPr>
        <p:cNvPr id="1" name=""/>
        <p:cNvGrpSpPr/>
        <p:nvPr/>
      </p:nvGrpSpPr>
      <p:grpSpPr>
        <a:xfrm>
          <a:off x="0" y="0"/>
          <a:ext cx="0" cy="0"/>
          <a:chOff x="0" y="0"/>
          <a:chExt cx="0" cy="0"/>
        </a:xfrm>
      </p:grpSpPr>
      <p:sp>
        <p:nvSpPr>
          <p:cNvPr id="821" name="Foundation…"/>
          <p:cNvSpPr/>
          <p:nvPr/>
        </p:nvSpPr>
        <p:spPr>
          <a:xfrm>
            <a:off x="12190321" y="4324153"/>
            <a:ext cx="9068198" cy="383286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nSpc>
                <a:spcPct val="90000"/>
              </a:lnSpc>
              <a:spcBef>
                <a:spcPts val="2500"/>
              </a:spcBef>
              <a:defRPr sz="8000">
                <a:solidFill>
                  <a:srgbClr val="253858"/>
                </a:solidFill>
                <a:latin typeface="+mj-lt"/>
                <a:ea typeface="+mj-ea"/>
                <a:cs typeface="+mj-cs"/>
                <a:sym typeface="Charlie Display Semibold"/>
              </a:defRPr>
            </a:pPr>
            <a:r>
              <a:t>Foundation</a:t>
            </a:r>
          </a:p>
          <a:p>
            <a:pPr/>
            <a:r>
              <a:t>We created the Atlassian Foundation with the vision of helping make the world better.</a:t>
            </a:r>
          </a:p>
        </p:txBody>
      </p:sp>
      <p:pic>
        <p:nvPicPr>
          <p:cNvPr id="822" name="Image" descr="Image"/>
          <p:cNvPicPr>
            <a:picLocks noChangeAspect="1"/>
          </p:cNvPicPr>
          <p:nvPr/>
        </p:nvPicPr>
        <p:blipFill>
          <a:blip r:embed="rId2">
            <a:extLst/>
          </a:blip>
          <a:stretch>
            <a:fillRect/>
          </a:stretch>
        </p:blipFill>
        <p:spPr>
          <a:xfrm>
            <a:off x="5141913" y="3928898"/>
            <a:ext cx="5858204" cy="5858204"/>
          </a:xfrm>
          <a:prstGeom prst="rect">
            <a:avLst/>
          </a:prstGeom>
          <a:ln w="12700">
            <a:miter lim="400000"/>
          </a:ln>
        </p:spPr>
      </p:pic>
      <p:sp>
        <p:nvSpPr>
          <p:cNvPr id="823"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Atlassian Programs_Pledge 1%">
    <p:bg>
      <p:bgPr>
        <a:solidFill>
          <a:srgbClr val="FFFFFF"/>
        </a:solidFill>
      </p:bgPr>
    </p:bg>
    <p:spTree>
      <p:nvGrpSpPr>
        <p:cNvPr id="1" name=""/>
        <p:cNvGrpSpPr/>
        <p:nvPr/>
      </p:nvGrpSpPr>
      <p:grpSpPr>
        <a:xfrm>
          <a:off x="0" y="0"/>
          <a:ext cx="0" cy="0"/>
          <a:chOff x="0" y="0"/>
          <a:chExt cx="0" cy="0"/>
        </a:xfrm>
      </p:grpSpPr>
      <p:sp>
        <p:nvSpPr>
          <p:cNvPr id="830" name="Giving back…"/>
          <p:cNvSpPr/>
          <p:nvPr/>
        </p:nvSpPr>
        <p:spPr>
          <a:xfrm>
            <a:off x="12190321" y="4324153"/>
            <a:ext cx="8937949" cy="462915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nSpc>
                <a:spcPct val="90000"/>
              </a:lnSpc>
              <a:spcBef>
                <a:spcPts val="2500"/>
              </a:spcBef>
              <a:defRPr sz="8000">
                <a:solidFill>
                  <a:srgbClr val="253858"/>
                </a:solidFill>
                <a:latin typeface="+mj-lt"/>
                <a:ea typeface="+mj-ea"/>
                <a:cs typeface="+mj-cs"/>
                <a:sym typeface="Charlie Display Semibold"/>
              </a:defRPr>
            </a:pPr>
            <a:r>
              <a:t>Giving back</a:t>
            </a:r>
          </a:p>
          <a:p>
            <a:pPr/>
            <a:r>
              <a:t>As a company, we contribute </a:t>
            </a:r>
            <a:r>
              <a:rPr>
                <a:solidFill>
                  <a:srgbClr val="FF8B00"/>
                </a:solidFill>
                <a:latin typeface="+mj-lt"/>
                <a:ea typeface="+mj-ea"/>
                <a:cs typeface="+mj-cs"/>
                <a:sym typeface="Charlie Display Semibold"/>
              </a:rPr>
              <a:t>1%</a:t>
            </a:r>
            <a:r>
              <a:t> of annual profits, </a:t>
            </a:r>
            <a:r>
              <a:rPr>
                <a:solidFill>
                  <a:srgbClr val="FF8B00"/>
                </a:solidFill>
                <a:latin typeface="+mj-lt"/>
                <a:ea typeface="+mj-ea"/>
                <a:cs typeface="+mj-cs"/>
                <a:sym typeface="Charlie Display Semibold"/>
              </a:rPr>
              <a:t>1%</a:t>
            </a:r>
            <a:r>
              <a:t> of employee time, and </a:t>
            </a:r>
            <a:r>
              <a:rPr>
                <a:solidFill>
                  <a:srgbClr val="FF8B00"/>
                </a:solidFill>
                <a:latin typeface="+mj-lt"/>
                <a:ea typeface="+mj-ea"/>
                <a:cs typeface="+mj-cs"/>
                <a:sym typeface="Charlie Display Semibold"/>
              </a:rPr>
              <a:t>1%</a:t>
            </a:r>
            <a:r>
              <a:t> of company equity to the foundation.</a:t>
            </a:r>
          </a:p>
        </p:txBody>
      </p:sp>
      <p:grpSp>
        <p:nvGrpSpPr>
          <p:cNvPr id="834" name="Group"/>
          <p:cNvGrpSpPr/>
          <p:nvPr/>
        </p:nvGrpSpPr>
        <p:grpSpPr>
          <a:xfrm>
            <a:off x="5105564" y="3879137"/>
            <a:ext cx="5938238" cy="5903912"/>
            <a:chOff x="0" y="0"/>
            <a:chExt cx="5938236" cy="5903910"/>
          </a:xfrm>
        </p:grpSpPr>
        <p:pic>
          <p:nvPicPr>
            <p:cNvPr id="831" name="Image" descr="Image"/>
            <p:cNvPicPr>
              <a:picLocks noChangeAspect="1"/>
            </p:cNvPicPr>
            <p:nvPr/>
          </p:nvPicPr>
          <p:blipFill>
            <a:blip r:embed="rId2">
              <a:extLst/>
            </a:blip>
            <a:srcRect l="53452" t="0" r="0" b="0"/>
            <a:stretch>
              <a:fillRect/>
            </a:stretch>
          </p:blipFill>
          <p:spPr>
            <a:xfrm>
              <a:off x="0" y="0"/>
              <a:ext cx="5938237" cy="5903911"/>
            </a:xfrm>
            <a:prstGeom prst="rect">
              <a:avLst/>
            </a:prstGeom>
            <a:ln w="12700" cap="flat">
              <a:noFill/>
              <a:miter lim="400000"/>
            </a:ln>
            <a:effectLst/>
          </p:spPr>
        </p:pic>
        <p:sp>
          <p:nvSpPr>
            <p:cNvPr id="832" name="Rectangle"/>
            <p:cNvSpPr/>
            <p:nvPr/>
          </p:nvSpPr>
          <p:spPr>
            <a:xfrm>
              <a:off x="1481748" y="1385949"/>
              <a:ext cx="2990979" cy="2674407"/>
            </a:xfrm>
            <a:prstGeom prst="rect">
              <a:avLst/>
            </a:prstGeom>
            <a:solidFill>
              <a:srgbClr val="FFFFFF"/>
            </a:solidFill>
            <a:ln w="12700" cap="flat">
              <a:noFill/>
              <a:miter lim="400000"/>
            </a:ln>
            <a:effectLst/>
          </p:spPr>
          <p:txBody>
            <a:bodyPr wrap="square" lIns="50800" tIns="50800" rIns="50800" bIns="50800" numCol="1" anchor="ctr">
              <a:noAutofit/>
            </a:bodyPr>
            <a:lstStyle/>
            <a:p>
              <a:pPr algn="ctr">
                <a:lnSpc>
                  <a:spcPct val="100000"/>
                </a:lnSpc>
                <a:defRPr sz="3600">
                  <a:solidFill>
                    <a:srgbClr val="FFFFFF"/>
                  </a:solidFill>
                  <a:latin typeface="Charlie Display Light"/>
                  <a:ea typeface="Charlie Display Light"/>
                  <a:cs typeface="Charlie Display Light"/>
                  <a:sym typeface="Charlie Display Light"/>
                </a:defRPr>
              </a:pPr>
            </a:p>
          </p:txBody>
        </p:sp>
        <p:pic>
          <p:nvPicPr>
            <p:cNvPr id="833" name="CFB-0241-1-Logo.pdf" descr="CFB-0241-1-Logo.pdf"/>
            <p:cNvPicPr>
              <a:picLocks noChangeAspect="1"/>
            </p:cNvPicPr>
            <p:nvPr/>
          </p:nvPicPr>
          <p:blipFill>
            <a:blip r:embed="rId3">
              <a:extLst/>
            </a:blip>
            <a:stretch>
              <a:fillRect/>
            </a:stretch>
          </p:blipFill>
          <p:spPr>
            <a:xfrm>
              <a:off x="1634603" y="1537282"/>
              <a:ext cx="2685269" cy="2421864"/>
            </a:xfrm>
            <a:prstGeom prst="rect">
              <a:avLst/>
            </a:prstGeom>
            <a:ln w="12700" cap="flat">
              <a:noFill/>
              <a:miter lim="400000"/>
            </a:ln>
            <a:effectLst/>
          </p:spPr>
        </p:pic>
      </p:grpSp>
      <p:sp>
        <p:nvSpPr>
          <p:cNvPr id="835"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Confidential to Atlassians">
    <p:bg>
      <p:bgPr>
        <a:solidFill>
          <a:srgbClr val="FFFFFF"/>
        </a:solidFill>
      </p:bgPr>
    </p:bg>
    <p:spTree>
      <p:nvGrpSpPr>
        <p:cNvPr id="1" name=""/>
        <p:cNvGrpSpPr/>
        <p:nvPr/>
      </p:nvGrpSpPr>
      <p:grpSpPr>
        <a:xfrm>
          <a:off x="0" y="0"/>
          <a:ext cx="0" cy="0"/>
          <a:chOff x="0" y="0"/>
          <a:chExt cx="0" cy="0"/>
        </a:xfrm>
      </p:grpSpPr>
      <p:sp>
        <p:nvSpPr>
          <p:cNvPr id="842" name="Confidential…"/>
          <p:cNvSpPr/>
          <p:nvPr>
            <p:ph type="body" sz="quarter" idx="21"/>
          </p:nvPr>
        </p:nvSpPr>
        <p:spPr>
          <a:xfrm>
            <a:off x="12190321" y="4324153"/>
            <a:ext cx="10417562" cy="2240281"/>
          </a:xfrm>
          <a:prstGeom prst="rect">
            <a:avLst/>
          </a:prstGeom>
        </p:spPr>
        <p:txBody>
          <a:bodyPr anchor="t">
            <a:spAutoFit/>
          </a:bodyPr>
          <a:lstStyle/>
          <a:p>
            <a:pPr marL="0" indent="0" algn="l" defTabSz="825500">
              <a:lnSpc>
                <a:spcPct val="90000"/>
              </a:lnSpc>
              <a:spcBef>
                <a:spcPts val="2500"/>
              </a:spcBef>
              <a:buSzTx/>
              <a:buNone/>
              <a:defRPr sz="8000">
                <a:solidFill>
                  <a:srgbClr val="253858"/>
                </a:solidFill>
                <a:latin typeface="+mj-lt"/>
                <a:ea typeface="+mj-ea"/>
                <a:cs typeface="+mj-cs"/>
                <a:sym typeface="Charlie Display Semibold"/>
              </a:defRPr>
            </a:pPr>
            <a:r>
              <a:t>Confidential</a:t>
            </a:r>
          </a:p>
          <a:p>
            <a:pPr marL="0" indent="0" algn="l" defTabSz="825500">
              <a:lnSpc>
                <a:spcPct val="110000"/>
              </a:lnSpc>
              <a:spcBef>
                <a:spcPts val="0"/>
              </a:spcBef>
              <a:buSzTx/>
              <a:buNone/>
              <a:defRPr sz="4800">
                <a:solidFill>
                  <a:srgbClr val="091E42"/>
                </a:solidFill>
                <a:latin typeface="Charlie Display"/>
                <a:ea typeface="Charlie Display"/>
                <a:cs typeface="Charlie Display"/>
                <a:sym typeface="Charlie Display"/>
              </a:defRPr>
            </a:pPr>
            <a:r>
              <a:t>No tweets, photos, etc.</a:t>
            </a:r>
          </a:p>
        </p:txBody>
      </p:sp>
      <p:pic>
        <p:nvPicPr>
          <p:cNvPr id="843" name="Image" descr="Image"/>
          <p:cNvPicPr>
            <a:picLocks noChangeAspect="1"/>
          </p:cNvPicPr>
          <p:nvPr/>
        </p:nvPicPr>
        <p:blipFill>
          <a:blip r:embed="rId2">
            <a:extLst/>
          </a:blip>
          <a:stretch>
            <a:fillRect/>
          </a:stretch>
        </p:blipFill>
        <p:spPr>
          <a:xfrm>
            <a:off x="5141929" y="3932173"/>
            <a:ext cx="5851653" cy="5851654"/>
          </a:xfrm>
          <a:prstGeom prst="rect">
            <a:avLst/>
          </a:prstGeom>
          <a:ln w="12700">
            <a:miter lim="400000"/>
          </a:ln>
        </p:spPr>
      </p:pic>
      <p:sp>
        <p:nvSpPr>
          <p:cNvPr id="844"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Chapter Title">
    <p:spTree>
      <p:nvGrpSpPr>
        <p:cNvPr id="1" name=""/>
        <p:cNvGrpSpPr/>
        <p:nvPr/>
      </p:nvGrpSpPr>
      <p:grpSpPr>
        <a:xfrm>
          <a:off x="0" y="0"/>
          <a:ext cx="0" cy="0"/>
          <a:chOff x="0" y="0"/>
          <a:chExt cx="0" cy="0"/>
        </a:xfrm>
      </p:grpSpPr>
      <p:sp>
        <p:nvSpPr>
          <p:cNvPr id="68" name="Chapter title"/>
          <p:cNvSpPr/>
          <p:nvPr>
            <p:ph type="body" sz="quarter" idx="21"/>
          </p:nvPr>
        </p:nvSpPr>
        <p:spPr>
          <a:xfrm>
            <a:off x="1777658" y="5499100"/>
            <a:ext cx="20828683" cy="1930401"/>
          </a:xfrm>
          <a:prstGeom prst="rect">
            <a:avLst/>
          </a:prstGeom>
        </p:spPr>
        <p:txBody>
          <a:bodyPr anchor="b">
            <a:spAutoFit/>
          </a:bodyPr>
          <a:lstStyle>
            <a:lvl1pPr marL="0" indent="0" defTabSz="825500">
              <a:spcBef>
                <a:spcPts val="0"/>
              </a:spcBef>
              <a:buSzTx/>
              <a:buNone/>
              <a:defRPr sz="12000">
                <a:latin typeface="+mj-lt"/>
                <a:ea typeface="+mj-ea"/>
                <a:cs typeface="+mj-cs"/>
                <a:sym typeface="Charlie Display Semibold"/>
              </a:defRPr>
            </a:lvl1pPr>
          </a:lstStyle>
          <a:p>
            <a:pPr/>
            <a:r>
              <a:t>Chapter title</a:t>
            </a:r>
          </a:p>
        </p:txBody>
      </p:sp>
      <p:sp>
        <p:nvSpPr>
          <p:cNvPr id="69" name="Chapter sub titles should be kept to two lines or less"/>
          <p:cNvSpPr/>
          <p:nvPr>
            <p:ph type="body" sz="quarter" idx="22"/>
          </p:nvPr>
        </p:nvSpPr>
        <p:spPr>
          <a:xfrm>
            <a:off x="1777658" y="7369175"/>
            <a:ext cx="20828683" cy="825500"/>
          </a:xfrm>
          <a:prstGeom prst="rect">
            <a:avLst/>
          </a:prstGeom>
        </p:spPr>
        <p:txBody>
          <a:bodyPr anchor="t">
            <a:spAutoFit/>
          </a:bodyPr>
          <a:lstStyle>
            <a:lvl1pPr marL="0" indent="0" defTabSz="825500">
              <a:lnSpc>
                <a:spcPct val="110000"/>
              </a:lnSpc>
              <a:spcBef>
                <a:spcPts val="0"/>
              </a:spcBef>
              <a:buSzTx/>
              <a:buNone/>
              <a:defRPr sz="4800">
                <a:latin typeface="Charlie Display"/>
                <a:ea typeface="Charlie Display"/>
                <a:cs typeface="Charlie Display"/>
                <a:sym typeface="Charlie Display"/>
              </a:defRPr>
            </a:lvl1pPr>
          </a:lstStyle>
          <a:p>
            <a:pPr/>
            <a:r>
              <a:t>Chapter sub titles should be kept to two lines or less</a:t>
            </a:r>
          </a:p>
        </p:txBody>
      </p:sp>
      <p:sp>
        <p:nvSpPr>
          <p:cNvPr id="70"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Confidential Bar Example">
    <p:bg>
      <p:bgPr>
        <a:solidFill>
          <a:srgbClr val="FFFFFF"/>
        </a:solidFill>
      </p:bgPr>
    </p:bg>
    <p:spTree>
      <p:nvGrpSpPr>
        <p:cNvPr id="1" name=""/>
        <p:cNvGrpSpPr/>
        <p:nvPr/>
      </p:nvGrpSpPr>
      <p:grpSpPr>
        <a:xfrm>
          <a:off x="0" y="0"/>
          <a:ext cx="0" cy="0"/>
          <a:chOff x="0" y="0"/>
          <a:chExt cx="0" cy="0"/>
        </a:xfrm>
      </p:grpSpPr>
      <p:sp>
        <p:nvSpPr>
          <p:cNvPr id="851" name="Rectangle"/>
          <p:cNvSpPr/>
          <p:nvPr/>
        </p:nvSpPr>
        <p:spPr>
          <a:xfrm>
            <a:off x="6347294" y="0"/>
            <a:ext cx="18036706" cy="13716001"/>
          </a:xfrm>
          <a:prstGeom prst="rect">
            <a:avLst/>
          </a:prstGeom>
          <a:solidFill>
            <a:srgbClr val="091E42"/>
          </a:solidFill>
          <a:ln w="12700">
            <a:miter lim="400000"/>
          </a:ln>
        </p:spPr>
        <p:txBody>
          <a:bodyPr lIns="50800" tIns="50800" rIns="50800" bIns="50800" anchor="ctr"/>
          <a:lstStyle/>
          <a:p>
            <a:pPr>
              <a:lnSpc>
                <a:spcPct val="100000"/>
              </a:lnSpc>
              <a:defRPr spc="-36" sz="3600">
                <a:solidFill>
                  <a:schemeClr val="accent3">
                    <a:hueOff val="10341877"/>
                    <a:satOff val="-14884"/>
                    <a:lumOff val="-32266"/>
                  </a:schemeClr>
                </a:solidFill>
              </a:defRPr>
            </a:pPr>
          </a:p>
        </p:txBody>
      </p:sp>
      <p:sp>
        <p:nvSpPr>
          <p:cNvPr id="852" name="Square"/>
          <p:cNvSpPr/>
          <p:nvPr/>
        </p:nvSpPr>
        <p:spPr>
          <a:xfrm rot="18900000">
            <a:off x="6016374" y="3239623"/>
            <a:ext cx="661841" cy="661841"/>
          </a:xfrm>
          <a:prstGeom prst="rect">
            <a:avLst/>
          </a:prstGeom>
          <a:solidFill>
            <a:srgbClr val="FFFFFF"/>
          </a:solidFill>
          <a:ln w="12700">
            <a:miter lim="400000"/>
          </a:ln>
        </p:spPr>
        <p:txBody>
          <a:bodyPr lIns="50800" tIns="50800" rIns="50800" bIns="50800" anchor="ctr"/>
          <a:lstStyle/>
          <a:p>
            <a:pPr algn="ctr">
              <a:lnSpc>
                <a:spcPct val="100000"/>
              </a:lnSpc>
              <a:defRPr sz="3200">
                <a:solidFill>
                  <a:schemeClr val="accent1">
                    <a:hueOff val="-417200"/>
                    <a:satOff val="-79665"/>
                    <a:lumOff val="48516"/>
                  </a:schemeClr>
                </a:solidFill>
              </a:defRPr>
            </a:pPr>
          </a:p>
        </p:txBody>
      </p:sp>
      <p:sp>
        <p:nvSpPr>
          <p:cNvPr id="853" name="We’re really stealth…"/>
          <p:cNvSpPr/>
          <p:nvPr/>
        </p:nvSpPr>
        <p:spPr>
          <a:xfrm>
            <a:off x="8697486" y="2338643"/>
            <a:ext cx="13716001" cy="259969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nSpc>
                <a:spcPct val="100000"/>
              </a:lnSpc>
              <a:spcBef>
                <a:spcPts val="500"/>
              </a:spcBef>
              <a:defRPr sz="6000">
                <a:solidFill>
                  <a:srgbClr val="FFFFFF"/>
                </a:solidFill>
                <a:latin typeface="+mj-lt"/>
                <a:ea typeface="+mj-ea"/>
                <a:cs typeface="+mj-cs"/>
                <a:sym typeface="Charlie Display Semibold"/>
              </a:defRPr>
            </a:pPr>
            <a:r>
              <a:t>We’re really stealth</a:t>
            </a:r>
          </a:p>
          <a:p>
            <a:pPr>
              <a:defRPr>
                <a:solidFill>
                  <a:srgbClr val="FFFFFF"/>
                </a:solidFill>
              </a:defRPr>
            </a:pPr>
            <a:r>
              <a:t>Sometimes we have super cool, secret agent-y things going on here at Atlassian.</a:t>
            </a:r>
          </a:p>
        </p:txBody>
      </p:sp>
      <p:sp>
        <p:nvSpPr>
          <p:cNvPr id="854" name="The red bar isn’t locked on this slide…"/>
          <p:cNvSpPr/>
          <p:nvPr/>
        </p:nvSpPr>
        <p:spPr>
          <a:xfrm>
            <a:off x="8697486" y="6007099"/>
            <a:ext cx="13716001" cy="259969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nSpc>
                <a:spcPct val="100000"/>
              </a:lnSpc>
              <a:spcBef>
                <a:spcPts val="500"/>
              </a:spcBef>
              <a:defRPr sz="6000">
                <a:solidFill>
                  <a:srgbClr val="FFFFFF"/>
                </a:solidFill>
                <a:latin typeface="+mj-lt"/>
                <a:ea typeface="+mj-ea"/>
                <a:cs typeface="+mj-cs"/>
                <a:sym typeface="Charlie Display Semibold"/>
              </a:defRPr>
            </a:pPr>
            <a:r>
              <a:t>The red bar isn’t locked on this slide</a:t>
            </a:r>
          </a:p>
          <a:p>
            <a:pPr>
              <a:defRPr>
                <a:solidFill>
                  <a:srgbClr val="FFFFFF"/>
                </a:solidFill>
              </a:defRPr>
            </a:pPr>
            <a:r>
              <a:t>Grab the red bar above and place it over any of </a:t>
            </a:r>
            <a:br/>
            <a:r>
              <a:t>your slides that you need to mark as confidential.</a:t>
            </a:r>
          </a:p>
        </p:txBody>
      </p:sp>
      <p:sp>
        <p:nvSpPr>
          <p:cNvPr id="855" name="Placement…"/>
          <p:cNvSpPr/>
          <p:nvPr/>
        </p:nvSpPr>
        <p:spPr>
          <a:xfrm>
            <a:off x="8697486" y="9662144"/>
            <a:ext cx="13716001" cy="259969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nSpc>
                <a:spcPct val="100000"/>
              </a:lnSpc>
              <a:spcBef>
                <a:spcPts val="500"/>
              </a:spcBef>
              <a:defRPr sz="6000">
                <a:solidFill>
                  <a:srgbClr val="FFFFFF"/>
                </a:solidFill>
                <a:latin typeface="+mj-lt"/>
                <a:ea typeface="+mj-ea"/>
                <a:cs typeface="+mj-cs"/>
                <a:sym typeface="Charlie Display Semibold"/>
              </a:defRPr>
            </a:pPr>
            <a:r>
              <a:t>Placement</a:t>
            </a:r>
          </a:p>
          <a:p>
            <a:pPr>
              <a:defRPr>
                <a:solidFill>
                  <a:srgbClr val="FFFFFF"/>
                </a:solidFill>
              </a:defRPr>
            </a:pPr>
            <a:r>
              <a:t>You can also put it on the bottom of the slide if that suits your slide better. </a:t>
            </a:r>
          </a:p>
        </p:txBody>
      </p:sp>
      <p:pic>
        <p:nvPicPr>
          <p:cNvPr id="856" name="Image" descr="Image"/>
          <p:cNvPicPr>
            <a:picLocks noChangeAspect="1"/>
          </p:cNvPicPr>
          <p:nvPr/>
        </p:nvPicPr>
        <p:blipFill>
          <a:blip r:embed="rId2">
            <a:extLst/>
          </a:blip>
          <a:stretch>
            <a:fillRect/>
          </a:stretch>
        </p:blipFill>
        <p:spPr>
          <a:xfrm>
            <a:off x="2059725" y="2384274"/>
            <a:ext cx="2288426" cy="2372539"/>
          </a:xfrm>
          <a:prstGeom prst="rect">
            <a:avLst/>
          </a:prstGeom>
          <a:ln w="12700">
            <a:miter lim="400000"/>
          </a:ln>
        </p:spPr>
      </p:pic>
      <p:pic>
        <p:nvPicPr>
          <p:cNvPr id="857" name="Image" descr="Image"/>
          <p:cNvPicPr>
            <a:picLocks noChangeAspect="1"/>
          </p:cNvPicPr>
          <p:nvPr/>
        </p:nvPicPr>
        <p:blipFill>
          <a:blip r:embed="rId3">
            <a:extLst/>
          </a:blip>
          <a:stretch>
            <a:fillRect/>
          </a:stretch>
        </p:blipFill>
        <p:spPr>
          <a:xfrm>
            <a:off x="1838179" y="6076213"/>
            <a:ext cx="2731517" cy="2325574"/>
          </a:xfrm>
          <a:prstGeom prst="rect">
            <a:avLst/>
          </a:prstGeom>
          <a:ln w="12700">
            <a:miter lim="400000"/>
          </a:ln>
        </p:spPr>
      </p:pic>
      <p:sp>
        <p:nvSpPr>
          <p:cNvPr id="858" name="CONFIDENTIAL DO NOT SHARE"/>
          <p:cNvSpPr/>
          <p:nvPr>
            <p:ph type="body" sz="quarter" idx="21"/>
          </p:nvPr>
        </p:nvSpPr>
        <p:spPr>
          <a:xfrm>
            <a:off x="-1" y="0"/>
            <a:ext cx="24384001" cy="1518286"/>
          </a:xfrm>
          <a:prstGeom prst="rect">
            <a:avLst/>
          </a:prstGeom>
          <a:solidFill>
            <a:schemeClr val="accent5">
              <a:hueOff val="63380"/>
              <a:satOff val="-9054"/>
              <a:lumOff val="-13740"/>
            </a:schemeClr>
          </a:solidFill>
        </p:spPr>
        <p:txBody>
          <a:bodyPr>
            <a:noAutofit/>
          </a:bodyPr>
          <a:lstStyle/>
          <a:p>
            <a:pPr marL="0" indent="0" defTabSz="825500">
              <a:spcBef>
                <a:spcPts val="0"/>
              </a:spcBef>
              <a:buSzTx/>
              <a:buNone/>
              <a:defRPr b="1" cap="all" spc="384" sz="4800">
                <a:latin typeface="Charlie Display"/>
                <a:ea typeface="Charlie Display"/>
                <a:cs typeface="Charlie Display"/>
                <a:sym typeface="Charlie Display"/>
              </a:defRPr>
            </a:pPr>
            <a:r>
              <a:t>CONFIDENTIAL </a:t>
            </a:r>
            <a:r>
              <a:rPr b="0"/>
              <a:t>DO NOT SHARE</a:t>
            </a:r>
          </a:p>
        </p:txBody>
      </p:sp>
      <p:pic>
        <p:nvPicPr>
          <p:cNvPr id="859" name="Image" descr="Image"/>
          <p:cNvPicPr>
            <a:picLocks noChangeAspect="1"/>
          </p:cNvPicPr>
          <p:nvPr/>
        </p:nvPicPr>
        <p:blipFill>
          <a:blip r:embed="rId4">
            <a:extLst/>
          </a:blip>
          <a:stretch>
            <a:fillRect/>
          </a:stretch>
        </p:blipFill>
        <p:spPr>
          <a:xfrm>
            <a:off x="1656790" y="9721187"/>
            <a:ext cx="3094313" cy="2404758"/>
          </a:xfrm>
          <a:prstGeom prst="rect">
            <a:avLst/>
          </a:prstGeom>
          <a:ln w="12700">
            <a:miter lim="400000"/>
          </a:ln>
        </p:spPr>
      </p:pic>
      <p:sp>
        <p:nvSpPr>
          <p:cNvPr id="860"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Coming Soon Bar Example">
    <p:bg>
      <p:bgPr>
        <a:solidFill>
          <a:srgbClr val="091E42"/>
        </a:solidFill>
      </p:bgPr>
    </p:bg>
    <p:spTree>
      <p:nvGrpSpPr>
        <p:cNvPr id="1" name=""/>
        <p:cNvGrpSpPr/>
        <p:nvPr/>
      </p:nvGrpSpPr>
      <p:grpSpPr>
        <a:xfrm>
          <a:off x="0" y="0"/>
          <a:ext cx="0" cy="0"/>
          <a:chOff x="0" y="0"/>
          <a:chExt cx="0" cy="0"/>
        </a:xfrm>
      </p:grpSpPr>
      <p:sp>
        <p:nvSpPr>
          <p:cNvPr id="867" name="Coming soon!  Add info Or just remove this text"/>
          <p:cNvSpPr/>
          <p:nvPr>
            <p:ph type="body" sz="quarter" idx="21"/>
          </p:nvPr>
        </p:nvSpPr>
        <p:spPr>
          <a:xfrm>
            <a:off x="0" y="0"/>
            <a:ext cx="24384001" cy="1518286"/>
          </a:xfrm>
          <a:prstGeom prst="rect">
            <a:avLst/>
          </a:prstGeom>
          <a:solidFill>
            <a:schemeClr val="accent2"/>
          </a:solidFill>
        </p:spPr>
        <p:txBody>
          <a:bodyPr>
            <a:noAutofit/>
          </a:bodyPr>
          <a:lstStyle/>
          <a:p>
            <a:pPr marL="0" indent="0" defTabSz="825500">
              <a:spcBef>
                <a:spcPts val="0"/>
              </a:spcBef>
              <a:buSzTx/>
              <a:buNone/>
              <a:defRPr b="1" cap="all" spc="384" sz="4800">
                <a:latin typeface="Charlie Display"/>
                <a:ea typeface="Charlie Display"/>
                <a:cs typeface="Charlie Display"/>
                <a:sym typeface="Charlie Display"/>
              </a:defRPr>
            </a:pPr>
            <a:r>
              <a:t>Coming soon!  </a:t>
            </a:r>
            <a:r>
              <a:rPr b="0"/>
              <a:t>Add info Or just remove this text</a:t>
            </a:r>
          </a:p>
        </p:txBody>
      </p:sp>
      <p:pic>
        <p:nvPicPr>
          <p:cNvPr id="868" name="Apple Watch 42mm Edition Closed.png" descr="Apple Watch 42mm Edition Closed.png"/>
          <p:cNvPicPr>
            <a:picLocks noChangeAspect="1"/>
          </p:cNvPicPr>
          <p:nvPr/>
        </p:nvPicPr>
        <p:blipFill>
          <a:blip r:embed="rId2">
            <a:extLst/>
          </a:blip>
          <a:stretch>
            <a:fillRect/>
          </a:stretch>
        </p:blipFill>
        <p:spPr>
          <a:xfrm>
            <a:off x="4873448" y="2676885"/>
            <a:ext cx="4987032" cy="9253282"/>
          </a:xfrm>
          <a:prstGeom prst="rect">
            <a:avLst/>
          </a:prstGeom>
          <a:ln w="12700">
            <a:miter lim="400000"/>
          </a:ln>
        </p:spPr>
      </p:pic>
      <p:sp>
        <p:nvSpPr>
          <p:cNvPr id="869" name="Coming soon marker…"/>
          <p:cNvSpPr/>
          <p:nvPr/>
        </p:nvSpPr>
        <p:spPr>
          <a:xfrm>
            <a:off x="11330012" y="4192660"/>
            <a:ext cx="10079583" cy="462915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nSpc>
                <a:spcPct val="90000"/>
              </a:lnSpc>
              <a:spcBef>
                <a:spcPts val="2500"/>
              </a:spcBef>
              <a:defRPr sz="8000">
                <a:solidFill>
                  <a:srgbClr val="FFFFFF"/>
                </a:solidFill>
                <a:latin typeface="+mj-lt"/>
                <a:ea typeface="+mj-ea"/>
                <a:cs typeface="+mj-cs"/>
                <a:sym typeface="Charlie Display Semibold"/>
              </a:defRPr>
            </a:pPr>
            <a:r>
              <a:t>Coming soon marker</a:t>
            </a:r>
          </a:p>
          <a:p>
            <a:pPr>
              <a:defRPr>
                <a:solidFill>
                  <a:srgbClr val="FFFFFF"/>
                </a:solidFill>
              </a:defRPr>
            </a:pPr>
            <a:r>
              <a:t>To announce that a new feature is on the way, simply copy the bar above and paste it on to your slide. At both the top and the bottom will work!</a:t>
            </a:r>
          </a:p>
        </p:txBody>
      </p:sp>
      <p:pic>
        <p:nvPicPr>
          <p:cNvPr id="870" name="Image" descr="Image"/>
          <p:cNvPicPr>
            <a:picLocks noChangeAspect="1"/>
          </p:cNvPicPr>
          <p:nvPr/>
        </p:nvPicPr>
        <p:blipFill>
          <a:blip r:embed="rId3">
            <a:extLst/>
          </a:blip>
          <a:stretch>
            <a:fillRect/>
          </a:stretch>
        </p:blipFill>
        <p:spPr>
          <a:xfrm>
            <a:off x="5844582" y="5398777"/>
            <a:ext cx="3048001" cy="3810001"/>
          </a:xfrm>
          <a:prstGeom prst="rect">
            <a:avLst/>
          </a:prstGeom>
          <a:ln w="12700">
            <a:miter lim="400000"/>
          </a:ln>
        </p:spPr>
      </p:pic>
      <p:sp>
        <p:nvSpPr>
          <p:cNvPr id="871"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Q&amp;A_White">
    <p:bg>
      <p:bgPr>
        <a:solidFill>
          <a:srgbClr val="FFFFFF"/>
        </a:solidFill>
      </p:bgPr>
    </p:bg>
    <p:spTree>
      <p:nvGrpSpPr>
        <p:cNvPr id="1" name=""/>
        <p:cNvGrpSpPr/>
        <p:nvPr/>
      </p:nvGrpSpPr>
      <p:grpSpPr>
        <a:xfrm>
          <a:off x="0" y="0"/>
          <a:ext cx="0" cy="0"/>
          <a:chOff x="0" y="0"/>
          <a:chExt cx="0" cy="0"/>
        </a:xfrm>
      </p:grpSpPr>
      <p:sp>
        <p:nvSpPr>
          <p:cNvPr id="878" name="Add a title, URL, or just remove this text"/>
          <p:cNvSpPr txBox="1"/>
          <p:nvPr>
            <p:ph type="body" sz="quarter" idx="21"/>
          </p:nvPr>
        </p:nvSpPr>
        <p:spPr>
          <a:xfrm>
            <a:off x="3630422" y="8403421"/>
            <a:ext cx="17123157" cy="1320801"/>
          </a:xfrm>
          <a:prstGeom prst="rect">
            <a:avLst/>
          </a:prstGeom>
        </p:spPr>
        <p:txBody>
          <a:bodyPr wrap="none" anchor="t">
            <a:spAutoFit/>
          </a:bodyPr>
          <a:lstStyle>
            <a:lvl1pPr marL="0" indent="0" defTabSz="825500">
              <a:lnSpc>
                <a:spcPct val="90000"/>
              </a:lnSpc>
              <a:spcBef>
                <a:spcPts val="2500"/>
              </a:spcBef>
              <a:buSzTx/>
              <a:buNone/>
              <a:defRPr sz="8000">
                <a:solidFill>
                  <a:srgbClr val="253858"/>
                </a:solidFill>
                <a:latin typeface="+mj-lt"/>
                <a:ea typeface="+mj-ea"/>
                <a:cs typeface="+mj-cs"/>
                <a:sym typeface="Charlie Display Semibold"/>
              </a:defRPr>
            </a:lvl1pPr>
          </a:lstStyle>
          <a:p>
            <a:pPr/>
            <a:r>
              <a:t>Add a title, URL, or just remove this text</a:t>
            </a:r>
          </a:p>
        </p:txBody>
      </p:sp>
      <p:pic>
        <p:nvPicPr>
          <p:cNvPr id="879" name="Image" descr="Image"/>
          <p:cNvPicPr>
            <a:picLocks noChangeAspect="1"/>
          </p:cNvPicPr>
          <p:nvPr/>
        </p:nvPicPr>
        <p:blipFill>
          <a:blip r:embed="rId2">
            <a:extLst/>
          </a:blip>
          <a:stretch>
            <a:fillRect/>
          </a:stretch>
        </p:blipFill>
        <p:spPr>
          <a:xfrm>
            <a:off x="9600599" y="2652547"/>
            <a:ext cx="5182803" cy="4880687"/>
          </a:xfrm>
          <a:prstGeom prst="rect">
            <a:avLst/>
          </a:prstGeom>
          <a:ln w="12700">
            <a:miter lim="400000"/>
          </a:ln>
        </p:spPr>
      </p:pic>
      <p:sp>
        <p:nvSpPr>
          <p:cNvPr id="880"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Q&amp;A_N900">
    <p:bg>
      <p:bgPr>
        <a:solidFill>
          <a:srgbClr val="091E42"/>
        </a:solidFill>
      </p:bgPr>
    </p:bg>
    <p:spTree>
      <p:nvGrpSpPr>
        <p:cNvPr id="1" name=""/>
        <p:cNvGrpSpPr/>
        <p:nvPr/>
      </p:nvGrpSpPr>
      <p:grpSpPr>
        <a:xfrm>
          <a:off x="0" y="0"/>
          <a:ext cx="0" cy="0"/>
          <a:chOff x="0" y="0"/>
          <a:chExt cx="0" cy="0"/>
        </a:xfrm>
      </p:grpSpPr>
      <p:pic>
        <p:nvPicPr>
          <p:cNvPr id="887" name="Image" descr="Image"/>
          <p:cNvPicPr>
            <a:picLocks noChangeAspect="1"/>
          </p:cNvPicPr>
          <p:nvPr/>
        </p:nvPicPr>
        <p:blipFill>
          <a:blip r:embed="rId2">
            <a:extLst/>
          </a:blip>
          <a:stretch>
            <a:fillRect/>
          </a:stretch>
        </p:blipFill>
        <p:spPr>
          <a:xfrm>
            <a:off x="9600599" y="2652547"/>
            <a:ext cx="5182803" cy="4880687"/>
          </a:xfrm>
          <a:prstGeom prst="rect">
            <a:avLst/>
          </a:prstGeom>
          <a:ln w="12700">
            <a:miter lim="400000"/>
          </a:ln>
        </p:spPr>
      </p:pic>
      <p:sp>
        <p:nvSpPr>
          <p:cNvPr id="888" name="Add a title, URL, or just remove this text"/>
          <p:cNvSpPr txBox="1"/>
          <p:nvPr>
            <p:ph type="body" sz="quarter" idx="21"/>
          </p:nvPr>
        </p:nvSpPr>
        <p:spPr>
          <a:xfrm>
            <a:off x="3630422" y="8403421"/>
            <a:ext cx="17123157" cy="1320801"/>
          </a:xfrm>
          <a:prstGeom prst="rect">
            <a:avLst/>
          </a:prstGeom>
        </p:spPr>
        <p:txBody>
          <a:bodyPr wrap="none" anchor="t">
            <a:spAutoFit/>
          </a:bodyPr>
          <a:lstStyle>
            <a:lvl1pPr marL="0" indent="0" defTabSz="825500">
              <a:lnSpc>
                <a:spcPct val="90000"/>
              </a:lnSpc>
              <a:spcBef>
                <a:spcPts val="2500"/>
              </a:spcBef>
              <a:buSzTx/>
              <a:buNone/>
              <a:defRPr sz="8000">
                <a:latin typeface="+mj-lt"/>
                <a:ea typeface="+mj-ea"/>
                <a:cs typeface="+mj-cs"/>
                <a:sym typeface="Charlie Display Semibold"/>
              </a:defRPr>
            </a:lvl1pPr>
          </a:lstStyle>
          <a:p>
            <a:pPr/>
            <a:r>
              <a:t>Add a title, URL, or just remove this text</a:t>
            </a:r>
          </a:p>
        </p:txBody>
      </p:sp>
      <p:sp>
        <p:nvSpPr>
          <p:cNvPr id="889"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ntroducing' Screenshot">
    <p:bg>
      <p:bgPr>
        <a:solidFill>
          <a:srgbClr val="FFFFFF"/>
        </a:solidFill>
      </p:bgPr>
    </p:bg>
    <p:spTree>
      <p:nvGrpSpPr>
        <p:cNvPr id="1" name=""/>
        <p:cNvGrpSpPr/>
        <p:nvPr/>
      </p:nvGrpSpPr>
      <p:grpSpPr>
        <a:xfrm>
          <a:off x="0" y="0"/>
          <a:ext cx="0" cy="0"/>
          <a:chOff x="0" y="0"/>
          <a:chExt cx="0" cy="0"/>
        </a:xfrm>
      </p:grpSpPr>
      <p:pic>
        <p:nvPicPr>
          <p:cNvPr id="896" name="Waves.jpg" descr="Waves.jpg"/>
          <p:cNvPicPr>
            <a:picLocks noChangeAspect="1"/>
          </p:cNvPicPr>
          <p:nvPr/>
        </p:nvPicPr>
        <p:blipFill>
          <a:blip r:embed="rId2">
            <a:extLst/>
          </a:blip>
          <a:srcRect l="0" t="0" r="0" b="10000"/>
          <a:stretch>
            <a:fillRect/>
          </a:stretch>
        </p:blipFill>
        <p:spPr>
          <a:xfrm>
            <a:off x="0" y="0"/>
            <a:ext cx="24384000" cy="13716000"/>
          </a:xfrm>
          <a:prstGeom prst="rect">
            <a:avLst/>
          </a:prstGeom>
          <a:ln w="12700">
            <a:miter lim="400000"/>
          </a:ln>
        </p:spPr>
      </p:pic>
      <p:pic>
        <p:nvPicPr>
          <p:cNvPr id="897" name="Safari_chrome.png" descr="Safari_chrome.png"/>
          <p:cNvPicPr>
            <a:picLocks noChangeAspect="1"/>
          </p:cNvPicPr>
          <p:nvPr/>
        </p:nvPicPr>
        <p:blipFill>
          <a:blip r:embed="rId3">
            <a:extLst/>
          </a:blip>
          <a:srcRect l="0" t="0" r="0" b="40824"/>
          <a:stretch>
            <a:fillRect/>
          </a:stretch>
        </p:blipFill>
        <p:spPr>
          <a:xfrm>
            <a:off x="-99059" y="165662"/>
            <a:ext cx="24582118" cy="14088533"/>
          </a:xfrm>
          <a:prstGeom prst="rect">
            <a:avLst/>
          </a:prstGeom>
          <a:ln w="12700">
            <a:miter lim="400000"/>
          </a:ln>
        </p:spPr>
      </p:pic>
      <p:sp>
        <p:nvSpPr>
          <p:cNvPr id="898" name="Board + Dev Panel Stage2.png"/>
          <p:cNvSpPr/>
          <p:nvPr>
            <p:ph type="pic" idx="21"/>
          </p:nvPr>
        </p:nvSpPr>
        <p:spPr>
          <a:xfrm>
            <a:off x="1003284" y="1575326"/>
            <a:ext cx="22362563" cy="12178996"/>
          </a:xfrm>
          <a:prstGeom prst="rect">
            <a:avLst/>
          </a:prstGeom>
        </p:spPr>
        <p:txBody>
          <a:bodyPr lIns="91439" tIns="45719" rIns="91439" bIns="45719" anchor="t">
            <a:noAutofit/>
          </a:bodyPr>
          <a:lstStyle/>
          <a:p>
            <a:pPr/>
          </a:p>
        </p:txBody>
      </p:sp>
      <p:sp>
        <p:nvSpPr>
          <p:cNvPr id="899" name="Rectangle"/>
          <p:cNvSpPr/>
          <p:nvPr/>
        </p:nvSpPr>
        <p:spPr>
          <a:xfrm>
            <a:off x="-1" y="-1"/>
            <a:ext cx="24384001" cy="13716001"/>
          </a:xfrm>
          <a:prstGeom prst="rect">
            <a:avLst/>
          </a:prstGeom>
          <a:solidFill>
            <a:srgbClr val="091E42">
              <a:alpha val="95220"/>
            </a:srgbClr>
          </a:solidFill>
          <a:ln w="12700">
            <a:miter lim="400000"/>
          </a:ln>
        </p:spPr>
        <p:txBody>
          <a:bodyPr lIns="50800" tIns="50800" rIns="50800" bIns="50800" anchor="ctr"/>
          <a:lstStyle/>
          <a:p>
            <a:pPr>
              <a:defRPr spc="36" sz="3600"/>
            </a:pPr>
          </a:p>
        </p:txBody>
      </p:sp>
      <p:sp>
        <p:nvSpPr>
          <p:cNvPr id="900" name="Screenshot intro text"/>
          <p:cNvSpPr/>
          <p:nvPr>
            <p:ph type="body" sz="quarter" idx="22"/>
          </p:nvPr>
        </p:nvSpPr>
        <p:spPr>
          <a:xfrm>
            <a:off x="7573009" y="5753726"/>
            <a:ext cx="9237981" cy="1320801"/>
          </a:xfrm>
          <a:prstGeom prst="rect">
            <a:avLst/>
          </a:prstGeom>
        </p:spPr>
        <p:txBody>
          <a:bodyPr wrap="none" anchor="b">
            <a:spAutoFit/>
          </a:bodyPr>
          <a:lstStyle>
            <a:lvl1pPr marL="0" indent="0" defTabSz="825500">
              <a:lnSpc>
                <a:spcPct val="90000"/>
              </a:lnSpc>
              <a:spcBef>
                <a:spcPts val="2500"/>
              </a:spcBef>
              <a:buSzTx/>
              <a:buNone/>
              <a:defRPr sz="8000">
                <a:latin typeface="+mj-lt"/>
                <a:ea typeface="+mj-ea"/>
                <a:cs typeface="+mj-cs"/>
                <a:sym typeface="Charlie Display Semibold"/>
              </a:defRPr>
            </a:lvl1pPr>
          </a:lstStyle>
          <a:p>
            <a:pPr/>
            <a:r>
              <a:t>Screenshot intro text</a:t>
            </a:r>
          </a:p>
        </p:txBody>
      </p:sp>
      <p:sp>
        <p:nvSpPr>
          <p:cNvPr id="901" name="Introducing"/>
          <p:cNvSpPr txBox="1"/>
          <p:nvPr>
            <p:ph type="body" sz="quarter" idx="23"/>
          </p:nvPr>
        </p:nvSpPr>
        <p:spPr>
          <a:xfrm>
            <a:off x="9862261" y="4794018"/>
            <a:ext cx="4659478" cy="825501"/>
          </a:xfrm>
          <a:prstGeom prst="rect">
            <a:avLst/>
          </a:prstGeom>
        </p:spPr>
        <p:txBody>
          <a:bodyPr wrap="none" anchor="t">
            <a:spAutoFit/>
          </a:bodyPr>
          <a:lstStyle>
            <a:lvl1pPr marL="0" indent="0" defTabSz="825500">
              <a:spcBef>
                <a:spcPts val="0"/>
              </a:spcBef>
              <a:buSzTx/>
              <a:buNone/>
              <a:defRPr cap="all" spc="384" sz="4800">
                <a:solidFill>
                  <a:schemeClr val="accent1">
                    <a:hueOff val="-123173"/>
                    <a:lumOff val="15013"/>
                  </a:schemeClr>
                </a:solidFill>
              </a:defRPr>
            </a:lvl1pPr>
          </a:lstStyle>
          <a:p>
            <a:pPr/>
            <a:r>
              <a:t>Introducing</a:t>
            </a:r>
          </a:p>
        </p:txBody>
      </p:sp>
      <p:sp>
        <p:nvSpPr>
          <p:cNvPr id="902"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Desktop Background_Blue">
    <p:bg>
      <p:bgPr>
        <a:solidFill>
          <a:srgbClr val="FFFFFF"/>
        </a:solidFill>
      </p:bgPr>
    </p:bg>
    <p:spTree>
      <p:nvGrpSpPr>
        <p:cNvPr id="1" name=""/>
        <p:cNvGrpSpPr/>
        <p:nvPr/>
      </p:nvGrpSpPr>
      <p:grpSpPr>
        <a:xfrm>
          <a:off x="0" y="0"/>
          <a:ext cx="0" cy="0"/>
          <a:chOff x="0" y="0"/>
          <a:chExt cx="0" cy="0"/>
        </a:xfrm>
      </p:grpSpPr>
      <p:pic>
        <p:nvPicPr>
          <p:cNvPr id="909" name="Waves.jpg" descr="Waves.jpg"/>
          <p:cNvPicPr>
            <a:picLocks noChangeAspect="1"/>
          </p:cNvPicPr>
          <p:nvPr/>
        </p:nvPicPr>
        <p:blipFill>
          <a:blip r:embed="rId2">
            <a:extLst/>
          </a:blip>
          <a:srcRect l="0" t="0" r="0" b="10000"/>
          <a:stretch>
            <a:fillRect/>
          </a:stretch>
        </p:blipFill>
        <p:spPr>
          <a:xfrm>
            <a:off x="0" y="0"/>
            <a:ext cx="24384000" cy="13716000"/>
          </a:xfrm>
          <a:prstGeom prst="rect">
            <a:avLst/>
          </a:prstGeom>
          <a:ln w="12700">
            <a:miter lim="400000"/>
          </a:ln>
        </p:spPr>
      </p:pic>
      <p:sp>
        <p:nvSpPr>
          <p:cNvPr id="910"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Desktop Background_Slate">
    <p:bg>
      <p:bgPr>
        <a:solidFill>
          <a:srgbClr val="FFFFFF"/>
        </a:solidFill>
      </p:bgPr>
    </p:bg>
    <p:spTree>
      <p:nvGrpSpPr>
        <p:cNvPr id="1" name=""/>
        <p:cNvGrpSpPr/>
        <p:nvPr/>
      </p:nvGrpSpPr>
      <p:grpSpPr>
        <a:xfrm>
          <a:off x="0" y="0"/>
          <a:ext cx="0" cy="0"/>
          <a:chOff x="0" y="0"/>
          <a:chExt cx="0" cy="0"/>
        </a:xfrm>
      </p:grpSpPr>
      <p:pic>
        <p:nvPicPr>
          <p:cNvPr id="917" name="Dark.jpg" descr="Dark.jpg"/>
          <p:cNvPicPr>
            <a:picLocks noChangeAspect="1"/>
          </p:cNvPicPr>
          <p:nvPr/>
        </p:nvPicPr>
        <p:blipFill>
          <a:blip r:embed="rId2">
            <a:extLst/>
          </a:blip>
          <a:srcRect l="0" t="0" r="0" b="10000"/>
          <a:stretch>
            <a:fillRect/>
          </a:stretch>
        </p:blipFill>
        <p:spPr>
          <a:xfrm>
            <a:off x="0" y="0"/>
            <a:ext cx="24384000" cy="13716000"/>
          </a:xfrm>
          <a:prstGeom prst="rect">
            <a:avLst/>
          </a:prstGeom>
          <a:ln w="12700">
            <a:miter lim="400000"/>
          </a:ln>
        </p:spPr>
      </p:pic>
      <p:sp>
        <p:nvSpPr>
          <p:cNvPr id="918"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Browser Window on OS Desktop_Blue BG">
    <p:bg>
      <p:bgPr>
        <a:solidFill>
          <a:srgbClr val="FFFFFF"/>
        </a:solidFill>
      </p:bgPr>
    </p:bg>
    <p:spTree>
      <p:nvGrpSpPr>
        <p:cNvPr id="1" name=""/>
        <p:cNvGrpSpPr/>
        <p:nvPr/>
      </p:nvGrpSpPr>
      <p:grpSpPr>
        <a:xfrm>
          <a:off x="0" y="0"/>
          <a:ext cx="0" cy="0"/>
          <a:chOff x="0" y="0"/>
          <a:chExt cx="0" cy="0"/>
        </a:xfrm>
      </p:grpSpPr>
      <p:pic>
        <p:nvPicPr>
          <p:cNvPr id="925" name="Waves.jpg" descr="Waves.jpg"/>
          <p:cNvPicPr>
            <a:picLocks noChangeAspect="1"/>
          </p:cNvPicPr>
          <p:nvPr/>
        </p:nvPicPr>
        <p:blipFill>
          <a:blip r:embed="rId2">
            <a:extLst/>
          </a:blip>
          <a:srcRect l="0" t="0" r="0" b="10000"/>
          <a:stretch>
            <a:fillRect/>
          </a:stretch>
        </p:blipFill>
        <p:spPr>
          <a:xfrm>
            <a:off x="0" y="0"/>
            <a:ext cx="24384000" cy="13716000"/>
          </a:xfrm>
          <a:prstGeom prst="rect">
            <a:avLst/>
          </a:prstGeom>
          <a:ln w="12700">
            <a:miter lim="400000"/>
          </a:ln>
        </p:spPr>
      </p:pic>
      <p:pic>
        <p:nvPicPr>
          <p:cNvPr id="926" name="Safari_chrome.png" descr="Safari_chrome.png"/>
          <p:cNvPicPr>
            <a:picLocks noChangeAspect="1"/>
          </p:cNvPicPr>
          <p:nvPr/>
        </p:nvPicPr>
        <p:blipFill>
          <a:blip r:embed="rId3">
            <a:extLst/>
          </a:blip>
          <a:srcRect l="0" t="0" r="0" b="40824"/>
          <a:stretch>
            <a:fillRect/>
          </a:stretch>
        </p:blipFill>
        <p:spPr>
          <a:xfrm>
            <a:off x="-99059" y="165662"/>
            <a:ext cx="24582118" cy="14088533"/>
          </a:xfrm>
          <a:prstGeom prst="rect">
            <a:avLst/>
          </a:prstGeom>
          <a:ln w="12700">
            <a:miter lim="400000"/>
          </a:ln>
        </p:spPr>
      </p:pic>
      <p:sp>
        <p:nvSpPr>
          <p:cNvPr id="927" name="Board + Dev Panel Stage2.png"/>
          <p:cNvSpPr/>
          <p:nvPr>
            <p:ph type="pic" idx="21"/>
          </p:nvPr>
        </p:nvSpPr>
        <p:spPr>
          <a:xfrm>
            <a:off x="1003284" y="1575326"/>
            <a:ext cx="22362563" cy="12178996"/>
          </a:xfrm>
          <a:prstGeom prst="rect">
            <a:avLst/>
          </a:prstGeom>
        </p:spPr>
        <p:txBody>
          <a:bodyPr lIns="91439" tIns="45719" rIns="91439" bIns="45719" anchor="t">
            <a:noAutofit/>
          </a:bodyPr>
          <a:lstStyle/>
          <a:p>
            <a:pPr/>
          </a:p>
        </p:txBody>
      </p:sp>
      <p:sp>
        <p:nvSpPr>
          <p:cNvPr id="928"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Browser Window on OS Desktop_Slate BG">
    <p:bg>
      <p:bgPr>
        <a:solidFill>
          <a:srgbClr val="FFFFFF"/>
        </a:solidFill>
      </p:bgPr>
    </p:bg>
    <p:spTree>
      <p:nvGrpSpPr>
        <p:cNvPr id="1" name=""/>
        <p:cNvGrpSpPr/>
        <p:nvPr/>
      </p:nvGrpSpPr>
      <p:grpSpPr>
        <a:xfrm>
          <a:off x="0" y="0"/>
          <a:ext cx="0" cy="0"/>
          <a:chOff x="0" y="0"/>
          <a:chExt cx="0" cy="0"/>
        </a:xfrm>
      </p:grpSpPr>
      <p:pic>
        <p:nvPicPr>
          <p:cNvPr id="935" name="Dark.jpg" descr="Dark.jpg"/>
          <p:cNvPicPr>
            <a:picLocks noChangeAspect="1"/>
          </p:cNvPicPr>
          <p:nvPr/>
        </p:nvPicPr>
        <p:blipFill>
          <a:blip r:embed="rId2">
            <a:extLst/>
          </a:blip>
          <a:srcRect l="0" t="0" r="0" b="10000"/>
          <a:stretch>
            <a:fillRect/>
          </a:stretch>
        </p:blipFill>
        <p:spPr>
          <a:xfrm>
            <a:off x="0" y="0"/>
            <a:ext cx="24384000" cy="13716000"/>
          </a:xfrm>
          <a:prstGeom prst="rect">
            <a:avLst/>
          </a:prstGeom>
          <a:ln w="12700">
            <a:miter lim="400000"/>
          </a:ln>
        </p:spPr>
      </p:pic>
      <p:pic>
        <p:nvPicPr>
          <p:cNvPr id="936" name="Safari_chrome.png" descr="Safari_chrome.png"/>
          <p:cNvPicPr>
            <a:picLocks noChangeAspect="1"/>
          </p:cNvPicPr>
          <p:nvPr/>
        </p:nvPicPr>
        <p:blipFill>
          <a:blip r:embed="rId3">
            <a:extLst/>
          </a:blip>
          <a:srcRect l="0" t="0" r="0" b="40824"/>
          <a:stretch>
            <a:fillRect/>
          </a:stretch>
        </p:blipFill>
        <p:spPr>
          <a:xfrm>
            <a:off x="-99059" y="165662"/>
            <a:ext cx="24582118" cy="14088533"/>
          </a:xfrm>
          <a:prstGeom prst="rect">
            <a:avLst/>
          </a:prstGeom>
          <a:ln w="12700">
            <a:miter lim="400000"/>
          </a:ln>
        </p:spPr>
      </p:pic>
      <p:sp>
        <p:nvSpPr>
          <p:cNvPr id="937" name="Board + Dev Panel Stage2.png"/>
          <p:cNvSpPr/>
          <p:nvPr>
            <p:ph type="pic" idx="21"/>
          </p:nvPr>
        </p:nvSpPr>
        <p:spPr>
          <a:xfrm>
            <a:off x="1003284" y="1575326"/>
            <a:ext cx="22362563" cy="12178996"/>
          </a:xfrm>
          <a:prstGeom prst="rect">
            <a:avLst/>
          </a:prstGeom>
        </p:spPr>
        <p:txBody>
          <a:bodyPr lIns="91439" tIns="45719" rIns="91439" bIns="45719" anchor="t">
            <a:noAutofit/>
          </a:bodyPr>
          <a:lstStyle/>
          <a:p>
            <a:pPr/>
          </a:p>
        </p:txBody>
      </p:sp>
      <p:sp>
        <p:nvSpPr>
          <p:cNvPr id="938"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Browser Window on OS Desktop_Call-out_Blue BG">
    <p:bg>
      <p:bgPr>
        <a:solidFill>
          <a:srgbClr val="FFFFFF"/>
        </a:solidFill>
      </p:bgPr>
    </p:bg>
    <p:spTree>
      <p:nvGrpSpPr>
        <p:cNvPr id="1" name=""/>
        <p:cNvGrpSpPr/>
        <p:nvPr/>
      </p:nvGrpSpPr>
      <p:grpSpPr>
        <a:xfrm>
          <a:off x="0" y="0"/>
          <a:ext cx="0" cy="0"/>
          <a:chOff x="0" y="0"/>
          <a:chExt cx="0" cy="0"/>
        </a:xfrm>
      </p:grpSpPr>
      <p:pic>
        <p:nvPicPr>
          <p:cNvPr id="945" name="Waves.jpg" descr="Waves.jpg"/>
          <p:cNvPicPr>
            <a:picLocks noChangeAspect="1"/>
          </p:cNvPicPr>
          <p:nvPr/>
        </p:nvPicPr>
        <p:blipFill>
          <a:blip r:embed="rId2">
            <a:extLst/>
          </a:blip>
          <a:srcRect l="0" t="0" r="0" b="10000"/>
          <a:stretch>
            <a:fillRect/>
          </a:stretch>
        </p:blipFill>
        <p:spPr>
          <a:xfrm>
            <a:off x="0" y="0"/>
            <a:ext cx="24384000" cy="13716000"/>
          </a:xfrm>
          <a:prstGeom prst="rect">
            <a:avLst/>
          </a:prstGeom>
          <a:ln w="12700">
            <a:miter lim="400000"/>
          </a:ln>
        </p:spPr>
      </p:pic>
      <p:pic>
        <p:nvPicPr>
          <p:cNvPr id="946" name="Safari_chrome.png" descr="Safari_chrome.png"/>
          <p:cNvPicPr>
            <a:picLocks noChangeAspect="1"/>
          </p:cNvPicPr>
          <p:nvPr/>
        </p:nvPicPr>
        <p:blipFill>
          <a:blip r:embed="rId3">
            <a:extLst/>
          </a:blip>
          <a:srcRect l="0" t="0" r="0" b="43085"/>
          <a:stretch>
            <a:fillRect/>
          </a:stretch>
        </p:blipFill>
        <p:spPr>
          <a:xfrm>
            <a:off x="-99059" y="165662"/>
            <a:ext cx="24582118" cy="13550340"/>
          </a:xfrm>
          <a:prstGeom prst="rect">
            <a:avLst/>
          </a:prstGeom>
          <a:ln w="12700">
            <a:miter lim="400000"/>
          </a:ln>
        </p:spPr>
      </p:pic>
      <p:sp>
        <p:nvSpPr>
          <p:cNvPr id="947" name="Board + Dev Panel Stage2.png"/>
          <p:cNvSpPr/>
          <p:nvPr>
            <p:ph type="pic" idx="21"/>
          </p:nvPr>
        </p:nvSpPr>
        <p:spPr>
          <a:xfrm>
            <a:off x="1003284" y="1575326"/>
            <a:ext cx="22362563" cy="12178996"/>
          </a:xfrm>
          <a:prstGeom prst="rect">
            <a:avLst/>
          </a:prstGeom>
        </p:spPr>
        <p:txBody>
          <a:bodyPr lIns="91439" tIns="45719" rIns="91439" bIns="45719" anchor="t">
            <a:noAutofit/>
          </a:bodyPr>
          <a:lstStyle/>
          <a:p>
            <a:pPr/>
          </a:p>
        </p:txBody>
      </p:sp>
      <p:sp>
        <p:nvSpPr>
          <p:cNvPr id="948" name="Rectangle"/>
          <p:cNvSpPr/>
          <p:nvPr>
            <p:ph type="body" idx="22"/>
          </p:nvPr>
        </p:nvSpPr>
        <p:spPr>
          <a:xfrm>
            <a:off x="1032403" y="1574800"/>
            <a:ext cx="22319194" cy="12178904"/>
          </a:xfrm>
          <a:prstGeom prst="rect">
            <a:avLst/>
          </a:prstGeom>
          <a:solidFill>
            <a:srgbClr val="091E42">
              <a:alpha val="90216"/>
            </a:srgbClr>
          </a:solidFill>
        </p:spPr>
        <p:txBody>
          <a:bodyPr>
            <a:noAutofit/>
          </a:bodyPr>
          <a:lstStyle/>
          <a:p>
            <a:pPr marL="0" indent="0" algn="l"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p>
        </p:txBody>
      </p:sp>
      <p:sp>
        <p:nvSpPr>
          <p:cNvPr id="949" name="Line"/>
          <p:cNvSpPr/>
          <p:nvPr/>
        </p:nvSpPr>
        <p:spPr>
          <a:xfrm>
            <a:off x="5346103" y="4280960"/>
            <a:ext cx="2162544" cy="1"/>
          </a:xfrm>
          <a:prstGeom prst="line">
            <a:avLst/>
          </a:prstGeom>
          <a:ln w="76200" cap="rnd">
            <a:solidFill>
              <a:srgbClr val="FFFFFF"/>
            </a:solidFill>
            <a:custDash>
              <a:ds d="100000" sp="200000"/>
            </a:custDash>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950" name="Creating a call-out…"/>
          <p:cNvSpPr/>
          <p:nvPr>
            <p:ph type="body" sz="quarter" idx="23"/>
          </p:nvPr>
        </p:nvSpPr>
        <p:spPr>
          <a:xfrm>
            <a:off x="7595197" y="3701067"/>
            <a:ext cx="7487222" cy="4028441"/>
          </a:xfrm>
          <a:prstGeom prst="rect">
            <a:avLst/>
          </a:prstGeom>
        </p:spPr>
        <p:txBody>
          <a:bodyPr anchor="t">
            <a:spAutoFit/>
          </a:bodyPr>
          <a:lstStyle/>
          <a:p>
            <a:pPr marL="0" indent="0" algn="l" defTabSz="825500">
              <a:spcBef>
                <a:spcPts val="500"/>
              </a:spcBef>
              <a:buSzTx/>
              <a:buNone/>
              <a:defRPr sz="6000">
                <a:latin typeface="+mj-lt"/>
                <a:ea typeface="+mj-ea"/>
                <a:cs typeface="+mj-cs"/>
                <a:sym typeface="Charlie Display Semibold"/>
              </a:defRPr>
            </a:pPr>
            <a:r>
              <a:t>Creating a call-out</a:t>
            </a:r>
          </a:p>
          <a:p>
            <a:pPr marL="0" indent="0" algn="l" defTabSz="825500">
              <a:lnSpc>
                <a:spcPct val="110000"/>
              </a:lnSpc>
              <a:spcBef>
                <a:spcPts val="0"/>
              </a:spcBef>
              <a:buSzTx/>
              <a:buNone/>
              <a:defRPr spc="36" sz="3600">
                <a:latin typeface="Charlie Display"/>
                <a:ea typeface="Charlie Display"/>
                <a:cs typeface="Charlie Display"/>
                <a:sym typeface="Charlie Display"/>
              </a:defRPr>
            </a:pPr>
            <a:r>
              <a:t>Watch the tutorial in the Presentation Guidelines at Atlassian.design to learn how to create call-outs on screenshots within this template.</a:t>
            </a:r>
          </a:p>
        </p:txBody>
      </p:sp>
      <p:sp>
        <p:nvSpPr>
          <p:cNvPr id="951"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Agenda">
    <p:spTree>
      <p:nvGrpSpPr>
        <p:cNvPr id="1" name=""/>
        <p:cNvGrpSpPr/>
        <p:nvPr/>
      </p:nvGrpSpPr>
      <p:grpSpPr>
        <a:xfrm>
          <a:off x="0" y="0"/>
          <a:ext cx="0" cy="0"/>
          <a:chOff x="0" y="0"/>
          <a:chExt cx="0" cy="0"/>
        </a:xfrm>
      </p:grpSpPr>
      <p:sp>
        <p:nvSpPr>
          <p:cNvPr id="77" name="Agenda"/>
          <p:cNvSpPr/>
          <p:nvPr>
            <p:ph type="body" sz="quarter" idx="21"/>
          </p:nvPr>
        </p:nvSpPr>
        <p:spPr>
          <a:xfrm>
            <a:off x="1774411" y="5660913"/>
            <a:ext cx="10414001" cy="1864520"/>
          </a:xfrm>
          <a:prstGeom prst="rect">
            <a:avLst/>
          </a:prstGeom>
        </p:spPr>
        <p:txBody>
          <a:bodyPr lIns="17859" tIns="17859" rIns="17859" bIns="17859">
            <a:spAutoFit/>
          </a:bodyPr>
          <a:lstStyle>
            <a:lvl1pPr marL="0" indent="0" defTabSz="825500">
              <a:spcBef>
                <a:spcPts val="0"/>
              </a:spcBef>
              <a:buSzTx/>
              <a:buNone/>
              <a:defRPr sz="12000">
                <a:latin typeface="+mj-lt"/>
                <a:ea typeface="+mj-ea"/>
                <a:cs typeface="+mj-cs"/>
                <a:sym typeface="Charlie Display Semibold"/>
              </a:defRPr>
            </a:lvl1pPr>
          </a:lstStyle>
          <a:p>
            <a:pPr/>
            <a:r>
              <a:t>Agenda</a:t>
            </a:r>
          </a:p>
        </p:txBody>
      </p:sp>
      <p:sp>
        <p:nvSpPr>
          <p:cNvPr id="78" name="Agenda item 1"/>
          <p:cNvSpPr/>
          <p:nvPr>
            <p:ph type="body" sz="quarter" idx="22"/>
          </p:nvPr>
        </p:nvSpPr>
        <p:spPr>
          <a:xfrm>
            <a:off x="13459817" y="2306816"/>
            <a:ext cx="3808477" cy="825501"/>
          </a:xfrm>
          <a:prstGeom prst="rect">
            <a:avLst/>
          </a:prstGeom>
        </p:spPr>
        <p:txBody>
          <a:bodyPr wrap="none" anchor="t">
            <a:spAutoFit/>
          </a:bodyPr>
          <a:lstStyle>
            <a:lvl1pPr marL="0" indent="0" algn="l" defTabSz="825500">
              <a:spcBef>
                <a:spcPts val="0"/>
              </a:spcBef>
              <a:buSzTx/>
              <a:buNone/>
              <a:defRPr sz="4800">
                <a:latin typeface="+mj-lt"/>
                <a:ea typeface="+mj-ea"/>
                <a:cs typeface="+mj-cs"/>
                <a:sym typeface="Charlie Display Semibold"/>
              </a:defRPr>
            </a:lvl1pPr>
          </a:lstStyle>
          <a:p>
            <a:pPr/>
            <a:r>
              <a:t>Agenda item 1</a:t>
            </a:r>
          </a:p>
        </p:txBody>
      </p:sp>
      <p:sp>
        <p:nvSpPr>
          <p:cNvPr id="79" name="Agenda item 2"/>
          <p:cNvSpPr/>
          <p:nvPr>
            <p:ph type="body" sz="quarter" idx="23"/>
          </p:nvPr>
        </p:nvSpPr>
        <p:spPr>
          <a:xfrm>
            <a:off x="13459817" y="3952030"/>
            <a:ext cx="3875533" cy="825501"/>
          </a:xfrm>
          <a:prstGeom prst="rect">
            <a:avLst/>
          </a:prstGeom>
        </p:spPr>
        <p:txBody>
          <a:bodyPr wrap="none" anchor="t">
            <a:spAutoFit/>
          </a:bodyPr>
          <a:lstStyle>
            <a:lvl1pPr marL="0" indent="0" algn="l" defTabSz="825500">
              <a:lnSpc>
                <a:spcPct val="110000"/>
              </a:lnSpc>
              <a:spcBef>
                <a:spcPts val="0"/>
              </a:spcBef>
              <a:buSzTx/>
              <a:buNone/>
              <a:defRPr sz="4800">
                <a:latin typeface="Charlie Display"/>
                <a:ea typeface="Charlie Display"/>
                <a:cs typeface="Charlie Display"/>
                <a:sym typeface="Charlie Display"/>
              </a:defRPr>
            </a:lvl1pPr>
          </a:lstStyle>
          <a:p>
            <a:pPr/>
            <a:r>
              <a:t>Agenda item 2</a:t>
            </a:r>
          </a:p>
        </p:txBody>
      </p:sp>
      <p:sp>
        <p:nvSpPr>
          <p:cNvPr id="80" name="Agenda item 3"/>
          <p:cNvSpPr/>
          <p:nvPr>
            <p:ph type="body" sz="quarter" idx="24"/>
          </p:nvPr>
        </p:nvSpPr>
        <p:spPr>
          <a:xfrm>
            <a:off x="13459817" y="5597243"/>
            <a:ext cx="3875533" cy="825501"/>
          </a:xfrm>
          <a:prstGeom prst="rect">
            <a:avLst/>
          </a:prstGeom>
        </p:spPr>
        <p:txBody>
          <a:bodyPr wrap="none" anchor="t">
            <a:spAutoFit/>
          </a:bodyPr>
          <a:lstStyle>
            <a:lvl1pPr marL="0" indent="0" algn="l" defTabSz="825500">
              <a:lnSpc>
                <a:spcPct val="110000"/>
              </a:lnSpc>
              <a:spcBef>
                <a:spcPts val="0"/>
              </a:spcBef>
              <a:buSzTx/>
              <a:buNone/>
              <a:defRPr sz="4800">
                <a:latin typeface="Charlie Display"/>
                <a:ea typeface="Charlie Display"/>
                <a:cs typeface="Charlie Display"/>
                <a:sym typeface="Charlie Display"/>
              </a:defRPr>
            </a:lvl1pPr>
          </a:lstStyle>
          <a:p>
            <a:pPr/>
            <a:r>
              <a:t>Agenda item 3</a:t>
            </a:r>
          </a:p>
        </p:txBody>
      </p:sp>
      <p:sp>
        <p:nvSpPr>
          <p:cNvPr id="81" name="Agenda item 4"/>
          <p:cNvSpPr/>
          <p:nvPr>
            <p:ph type="body" sz="quarter" idx="25"/>
          </p:nvPr>
        </p:nvSpPr>
        <p:spPr>
          <a:xfrm>
            <a:off x="13459817" y="7242456"/>
            <a:ext cx="3900526" cy="825501"/>
          </a:xfrm>
          <a:prstGeom prst="rect">
            <a:avLst/>
          </a:prstGeom>
        </p:spPr>
        <p:txBody>
          <a:bodyPr wrap="none" anchor="t">
            <a:spAutoFit/>
          </a:bodyPr>
          <a:lstStyle>
            <a:lvl1pPr marL="0" indent="0" algn="l" defTabSz="825500">
              <a:lnSpc>
                <a:spcPct val="110000"/>
              </a:lnSpc>
              <a:spcBef>
                <a:spcPts val="0"/>
              </a:spcBef>
              <a:buSzTx/>
              <a:buNone/>
              <a:defRPr sz="4800">
                <a:latin typeface="Charlie Display"/>
                <a:ea typeface="Charlie Display"/>
                <a:cs typeface="Charlie Display"/>
                <a:sym typeface="Charlie Display"/>
              </a:defRPr>
            </a:lvl1pPr>
          </a:lstStyle>
          <a:p>
            <a:pPr/>
            <a:r>
              <a:t>Agenda item 4</a:t>
            </a:r>
          </a:p>
        </p:txBody>
      </p:sp>
      <p:sp>
        <p:nvSpPr>
          <p:cNvPr id="82" name="Line"/>
          <p:cNvSpPr/>
          <p:nvPr/>
        </p:nvSpPr>
        <p:spPr>
          <a:xfrm>
            <a:off x="13484939" y="3576336"/>
            <a:ext cx="2541600" cy="1"/>
          </a:xfrm>
          <a:prstGeom prst="line">
            <a:avLst/>
          </a:prstGeom>
          <a:ln w="101600">
            <a:solidFill>
              <a:srgbClr val="FFB800"/>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83" name="Agenda item 5"/>
          <p:cNvSpPr/>
          <p:nvPr>
            <p:ph type="body" sz="quarter" idx="26"/>
          </p:nvPr>
        </p:nvSpPr>
        <p:spPr>
          <a:xfrm>
            <a:off x="13459817" y="8887669"/>
            <a:ext cx="3894430" cy="825501"/>
          </a:xfrm>
          <a:prstGeom prst="rect">
            <a:avLst/>
          </a:prstGeom>
        </p:spPr>
        <p:txBody>
          <a:bodyPr wrap="none" anchor="t">
            <a:spAutoFit/>
          </a:bodyPr>
          <a:lstStyle>
            <a:lvl1pPr marL="0" indent="0" algn="l" defTabSz="825500">
              <a:lnSpc>
                <a:spcPct val="110000"/>
              </a:lnSpc>
              <a:spcBef>
                <a:spcPts val="0"/>
              </a:spcBef>
              <a:buSzTx/>
              <a:buNone/>
              <a:defRPr sz="4800">
                <a:latin typeface="Charlie Display"/>
                <a:ea typeface="Charlie Display"/>
                <a:cs typeface="Charlie Display"/>
                <a:sym typeface="Charlie Display"/>
              </a:defRPr>
            </a:lvl1pPr>
          </a:lstStyle>
          <a:p>
            <a:pPr/>
            <a:r>
              <a:t>Agenda item 5</a:t>
            </a:r>
          </a:p>
        </p:txBody>
      </p:sp>
      <p:sp>
        <p:nvSpPr>
          <p:cNvPr id="84" name="Agenda item 6"/>
          <p:cNvSpPr/>
          <p:nvPr>
            <p:ph type="body" sz="quarter" idx="27"/>
          </p:nvPr>
        </p:nvSpPr>
        <p:spPr>
          <a:xfrm>
            <a:off x="13459817" y="10532883"/>
            <a:ext cx="3905403" cy="825501"/>
          </a:xfrm>
          <a:prstGeom prst="rect">
            <a:avLst/>
          </a:prstGeom>
        </p:spPr>
        <p:txBody>
          <a:bodyPr wrap="none" anchor="t">
            <a:spAutoFit/>
          </a:bodyPr>
          <a:lstStyle>
            <a:lvl1pPr marL="0" indent="0" algn="l" defTabSz="825500">
              <a:lnSpc>
                <a:spcPct val="110000"/>
              </a:lnSpc>
              <a:spcBef>
                <a:spcPts val="0"/>
              </a:spcBef>
              <a:buSzTx/>
              <a:buNone/>
              <a:defRPr sz="4800">
                <a:latin typeface="Charlie Display"/>
                <a:ea typeface="Charlie Display"/>
                <a:cs typeface="Charlie Display"/>
                <a:sym typeface="Charlie Display"/>
              </a:defRPr>
            </a:lvl1pPr>
          </a:lstStyle>
          <a:p>
            <a:pPr/>
            <a:r>
              <a:t>Agenda item 6</a:t>
            </a:r>
          </a:p>
        </p:txBody>
      </p:sp>
      <p:sp>
        <p:nvSpPr>
          <p:cNvPr id="85"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Browser Window on OS Desktop_Call-out_Slate BG">
    <p:bg>
      <p:bgPr>
        <a:solidFill>
          <a:srgbClr val="FFFFFF"/>
        </a:solidFill>
      </p:bgPr>
    </p:bg>
    <p:spTree>
      <p:nvGrpSpPr>
        <p:cNvPr id="1" name=""/>
        <p:cNvGrpSpPr/>
        <p:nvPr/>
      </p:nvGrpSpPr>
      <p:grpSpPr>
        <a:xfrm>
          <a:off x="0" y="0"/>
          <a:ext cx="0" cy="0"/>
          <a:chOff x="0" y="0"/>
          <a:chExt cx="0" cy="0"/>
        </a:xfrm>
      </p:grpSpPr>
      <p:pic>
        <p:nvPicPr>
          <p:cNvPr id="958" name="Dark.jpg" descr="Dark.jpg"/>
          <p:cNvPicPr>
            <a:picLocks noChangeAspect="1"/>
          </p:cNvPicPr>
          <p:nvPr/>
        </p:nvPicPr>
        <p:blipFill>
          <a:blip r:embed="rId2">
            <a:extLst/>
          </a:blip>
          <a:srcRect l="0" t="0" r="0" b="10000"/>
          <a:stretch>
            <a:fillRect/>
          </a:stretch>
        </p:blipFill>
        <p:spPr>
          <a:xfrm>
            <a:off x="0" y="0"/>
            <a:ext cx="24384000" cy="13716000"/>
          </a:xfrm>
          <a:prstGeom prst="rect">
            <a:avLst/>
          </a:prstGeom>
          <a:ln w="12700">
            <a:miter lim="400000"/>
          </a:ln>
        </p:spPr>
      </p:pic>
      <p:pic>
        <p:nvPicPr>
          <p:cNvPr id="959" name="Safari_chrome.png" descr="Safari_chrome.png"/>
          <p:cNvPicPr>
            <a:picLocks noChangeAspect="1"/>
          </p:cNvPicPr>
          <p:nvPr/>
        </p:nvPicPr>
        <p:blipFill>
          <a:blip r:embed="rId3">
            <a:extLst/>
          </a:blip>
          <a:srcRect l="0" t="0" r="0" b="43085"/>
          <a:stretch>
            <a:fillRect/>
          </a:stretch>
        </p:blipFill>
        <p:spPr>
          <a:xfrm>
            <a:off x="-99059" y="165662"/>
            <a:ext cx="24582118" cy="13550340"/>
          </a:xfrm>
          <a:prstGeom prst="rect">
            <a:avLst/>
          </a:prstGeom>
          <a:ln w="12700">
            <a:miter lim="400000"/>
          </a:ln>
        </p:spPr>
      </p:pic>
      <p:sp>
        <p:nvSpPr>
          <p:cNvPr id="960" name="Board + Dev Panel Stage2.png"/>
          <p:cNvSpPr/>
          <p:nvPr>
            <p:ph type="pic" idx="21"/>
          </p:nvPr>
        </p:nvSpPr>
        <p:spPr>
          <a:xfrm>
            <a:off x="1003284" y="1575326"/>
            <a:ext cx="22362563" cy="12178996"/>
          </a:xfrm>
          <a:prstGeom prst="rect">
            <a:avLst/>
          </a:prstGeom>
        </p:spPr>
        <p:txBody>
          <a:bodyPr lIns="91439" tIns="45719" rIns="91439" bIns="45719" anchor="t">
            <a:noAutofit/>
          </a:bodyPr>
          <a:lstStyle/>
          <a:p>
            <a:pPr/>
          </a:p>
        </p:txBody>
      </p:sp>
      <p:sp>
        <p:nvSpPr>
          <p:cNvPr id="961" name="Rectangle"/>
          <p:cNvSpPr/>
          <p:nvPr>
            <p:ph type="body" idx="22"/>
          </p:nvPr>
        </p:nvSpPr>
        <p:spPr>
          <a:xfrm>
            <a:off x="1032403" y="1574800"/>
            <a:ext cx="22319194" cy="12178904"/>
          </a:xfrm>
          <a:prstGeom prst="rect">
            <a:avLst/>
          </a:prstGeom>
          <a:solidFill>
            <a:srgbClr val="091E42">
              <a:alpha val="90216"/>
            </a:srgbClr>
          </a:solidFill>
        </p:spPr>
        <p:txBody>
          <a:bodyPr>
            <a:noAutofit/>
          </a:bodyPr>
          <a:lstStyle/>
          <a:p>
            <a:pPr marL="0" indent="0" algn="l"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p>
        </p:txBody>
      </p:sp>
      <p:sp>
        <p:nvSpPr>
          <p:cNvPr id="962" name="Line"/>
          <p:cNvSpPr/>
          <p:nvPr/>
        </p:nvSpPr>
        <p:spPr>
          <a:xfrm>
            <a:off x="5346103" y="4280960"/>
            <a:ext cx="2162544" cy="1"/>
          </a:xfrm>
          <a:prstGeom prst="line">
            <a:avLst/>
          </a:prstGeom>
          <a:ln w="76200" cap="rnd">
            <a:solidFill>
              <a:srgbClr val="FFFFFF"/>
            </a:solidFill>
            <a:custDash>
              <a:ds d="100000" sp="200000"/>
            </a:custDash>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963" name="Creating a call-out…"/>
          <p:cNvSpPr/>
          <p:nvPr>
            <p:ph type="body" sz="quarter" idx="23"/>
          </p:nvPr>
        </p:nvSpPr>
        <p:spPr>
          <a:xfrm>
            <a:off x="7595197" y="3701067"/>
            <a:ext cx="7487222" cy="4028441"/>
          </a:xfrm>
          <a:prstGeom prst="rect">
            <a:avLst/>
          </a:prstGeom>
        </p:spPr>
        <p:txBody>
          <a:bodyPr anchor="t">
            <a:spAutoFit/>
          </a:bodyPr>
          <a:lstStyle/>
          <a:p>
            <a:pPr marL="0" indent="0" algn="l" defTabSz="825500">
              <a:spcBef>
                <a:spcPts val="500"/>
              </a:spcBef>
              <a:buSzTx/>
              <a:buNone/>
              <a:defRPr sz="6000">
                <a:latin typeface="+mj-lt"/>
                <a:ea typeface="+mj-ea"/>
                <a:cs typeface="+mj-cs"/>
                <a:sym typeface="Charlie Display Semibold"/>
              </a:defRPr>
            </a:pPr>
            <a:r>
              <a:t>Creating a call-out</a:t>
            </a:r>
          </a:p>
          <a:p>
            <a:pPr marL="0" indent="0" algn="l" defTabSz="825500">
              <a:lnSpc>
                <a:spcPct val="110000"/>
              </a:lnSpc>
              <a:spcBef>
                <a:spcPts val="0"/>
              </a:spcBef>
              <a:buSzTx/>
              <a:buNone/>
              <a:defRPr spc="36" sz="3600">
                <a:latin typeface="Charlie Display"/>
                <a:ea typeface="Charlie Display"/>
                <a:cs typeface="Charlie Display"/>
                <a:sym typeface="Charlie Display"/>
              </a:defRPr>
            </a:pPr>
            <a:r>
              <a:t>Watch the tutorial in the Presentation Guidelines at Atlassian.design to learn how to create call-outs on screenshots within this template.</a:t>
            </a:r>
          </a:p>
        </p:txBody>
      </p:sp>
      <p:sp>
        <p:nvSpPr>
          <p:cNvPr id="964"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Peek In_N900">
    <p:bg>
      <p:bgPr>
        <a:solidFill>
          <a:srgbClr val="091E42"/>
        </a:solidFill>
      </p:bgPr>
    </p:bg>
    <p:spTree>
      <p:nvGrpSpPr>
        <p:cNvPr id="1" name=""/>
        <p:cNvGrpSpPr/>
        <p:nvPr/>
      </p:nvGrpSpPr>
      <p:grpSpPr>
        <a:xfrm>
          <a:off x="0" y="0"/>
          <a:ext cx="0" cy="0"/>
          <a:chOff x="0" y="0"/>
          <a:chExt cx="0" cy="0"/>
        </a:xfrm>
      </p:grpSpPr>
      <p:sp>
        <p:nvSpPr>
          <p:cNvPr id="971" name="Context"/>
          <p:cNvSpPr/>
          <p:nvPr>
            <p:ph type="body" sz="quarter" idx="21"/>
          </p:nvPr>
        </p:nvSpPr>
        <p:spPr>
          <a:xfrm>
            <a:off x="1698321" y="1016396"/>
            <a:ext cx="20830146" cy="825501"/>
          </a:xfrm>
          <a:prstGeom prst="rect">
            <a:avLst/>
          </a:prstGeom>
        </p:spPr>
        <p:txBody>
          <a:bodyPr anchor="t">
            <a:spAutoFit/>
          </a:bodyPr>
          <a:lstStyle>
            <a:lvl1pPr marL="0" indent="0" algn="l" defTabSz="825500">
              <a:spcBef>
                <a:spcPts val="0"/>
              </a:spcBef>
              <a:buSzTx/>
              <a:buNone/>
              <a:defRPr cap="all" spc="384" sz="4800"/>
            </a:lvl1pPr>
          </a:lstStyle>
          <a:p>
            <a:pPr/>
            <a:r>
              <a:t>Context</a:t>
            </a:r>
          </a:p>
        </p:txBody>
      </p:sp>
      <p:sp>
        <p:nvSpPr>
          <p:cNvPr id="972" name="Line"/>
          <p:cNvSpPr/>
          <p:nvPr/>
        </p:nvSpPr>
        <p:spPr>
          <a:xfrm>
            <a:off x="1775024" y="2544916"/>
            <a:ext cx="2541599" cy="1"/>
          </a:xfrm>
          <a:prstGeom prst="line">
            <a:avLst/>
          </a:prstGeom>
          <a:ln w="101600">
            <a:solidFill>
              <a:schemeClr val="accent2"/>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pic>
        <p:nvPicPr>
          <p:cNvPr id="973" name="Safari_chrome.png" descr="Safari_chrome.png"/>
          <p:cNvPicPr>
            <a:picLocks noChangeAspect="1"/>
          </p:cNvPicPr>
          <p:nvPr/>
        </p:nvPicPr>
        <p:blipFill>
          <a:blip r:embed="rId2">
            <a:extLst/>
          </a:blip>
          <a:srcRect l="0" t="0" r="0" b="43085"/>
          <a:stretch>
            <a:fillRect/>
          </a:stretch>
        </p:blipFill>
        <p:spPr>
          <a:xfrm>
            <a:off x="7068995" y="1807151"/>
            <a:ext cx="21781914" cy="12006790"/>
          </a:xfrm>
          <a:prstGeom prst="rect">
            <a:avLst/>
          </a:prstGeom>
          <a:ln w="12700">
            <a:miter lim="400000"/>
          </a:ln>
        </p:spPr>
      </p:pic>
      <p:sp>
        <p:nvSpPr>
          <p:cNvPr id="974" name="Board + Dev Panel Stage2.png"/>
          <p:cNvSpPr/>
          <p:nvPr>
            <p:ph type="pic" idx="22"/>
          </p:nvPr>
        </p:nvSpPr>
        <p:spPr>
          <a:xfrm>
            <a:off x="8045767" y="3056237"/>
            <a:ext cx="19815196" cy="10791661"/>
          </a:xfrm>
          <a:prstGeom prst="rect">
            <a:avLst/>
          </a:prstGeom>
        </p:spPr>
        <p:txBody>
          <a:bodyPr lIns="91439" tIns="45719" rIns="91439" bIns="45719" anchor="t">
            <a:noAutofit/>
          </a:bodyPr>
          <a:lstStyle/>
          <a:p>
            <a:pPr/>
          </a:p>
        </p:txBody>
      </p:sp>
      <p:sp>
        <p:nvSpPr>
          <p:cNvPr id="975" name="Usage…"/>
          <p:cNvSpPr/>
          <p:nvPr>
            <p:ph type="body" sz="quarter" idx="23"/>
          </p:nvPr>
        </p:nvSpPr>
        <p:spPr>
          <a:xfrm>
            <a:off x="1779989" y="3305086"/>
            <a:ext cx="5085968" cy="2082801"/>
          </a:xfrm>
          <a:prstGeom prst="rect">
            <a:avLst/>
          </a:prstGeom>
        </p:spPr>
        <p:txBody>
          <a:bodyPr anchor="t">
            <a:spAutoFit/>
          </a:bodyPr>
          <a:lstStyle/>
          <a:p>
            <a:pPr marL="0" indent="0" algn="l" defTabSz="825500">
              <a:spcBef>
                <a:spcPts val="0"/>
              </a:spcBef>
              <a:buSzTx/>
              <a:buNone/>
              <a:defRPr sz="4800">
                <a:latin typeface="+mj-lt"/>
                <a:ea typeface="+mj-ea"/>
                <a:cs typeface="+mj-cs"/>
                <a:sym typeface="Charlie Display Semibold"/>
              </a:defRPr>
            </a:pPr>
            <a:r>
              <a:t>Usage</a:t>
            </a:r>
          </a:p>
          <a:p>
            <a:pPr marL="0" indent="0" algn="l" defTabSz="825500">
              <a:spcBef>
                <a:spcPts val="0"/>
              </a:spcBef>
              <a:buSzTx/>
              <a:buNone/>
              <a:defRPr spc="28" sz="2800">
                <a:latin typeface="Charlie Display"/>
                <a:ea typeface="Charlie Display"/>
                <a:cs typeface="Charlie Display"/>
                <a:sym typeface="Charlie Display"/>
              </a:defRPr>
            </a:pPr>
            <a:r>
              <a:t>Use when referencing a site or program. Do not use if you need to show a full screenshot.</a:t>
            </a:r>
          </a:p>
        </p:txBody>
      </p:sp>
      <p:sp>
        <p:nvSpPr>
          <p:cNvPr id="976" name="No call-outs…"/>
          <p:cNvSpPr/>
          <p:nvPr>
            <p:ph type="body" sz="quarter" idx="24"/>
          </p:nvPr>
        </p:nvSpPr>
        <p:spPr>
          <a:xfrm>
            <a:off x="1779989" y="6418197"/>
            <a:ext cx="4756677" cy="2082801"/>
          </a:xfrm>
          <a:prstGeom prst="rect">
            <a:avLst/>
          </a:prstGeom>
        </p:spPr>
        <p:txBody>
          <a:bodyPr anchor="t">
            <a:spAutoFit/>
          </a:bodyPr>
          <a:lstStyle/>
          <a:p>
            <a:pPr marL="0" indent="0" algn="l" defTabSz="825500">
              <a:spcBef>
                <a:spcPts val="0"/>
              </a:spcBef>
              <a:buSzTx/>
              <a:buNone/>
              <a:defRPr sz="4800">
                <a:latin typeface="+mj-lt"/>
                <a:ea typeface="+mj-ea"/>
                <a:cs typeface="+mj-cs"/>
                <a:sym typeface="Charlie Display Semibold"/>
              </a:defRPr>
            </a:pPr>
            <a:r>
              <a:t>No call-outs</a:t>
            </a:r>
          </a:p>
          <a:p>
            <a:pPr marL="0" indent="0" algn="l" defTabSz="825500">
              <a:spcBef>
                <a:spcPts val="0"/>
              </a:spcBef>
              <a:buSzTx/>
              <a:buNone/>
              <a:defRPr spc="28" sz="2800">
                <a:latin typeface="Charlie Display"/>
                <a:ea typeface="Charlie Display"/>
                <a:cs typeface="Charlie Display"/>
                <a:sym typeface="Charlie Display"/>
              </a:defRPr>
            </a:pPr>
            <a:r>
              <a:t>The dark background is not meant to be used when adding call-outs.</a:t>
            </a:r>
          </a:p>
        </p:txBody>
      </p:sp>
      <p:sp>
        <p:nvSpPr>
          <p:cNvPr id="977" name="Sizing…"/>
          <p:cNvSpPr/>
          <p:nvPr>
            <p:ph type="body" sz="quarter" idx="25"/>
          </p:nvPr>
        </p:nvSpPr>
        <p:spPr>
          <a:xfrm>
            <a:off x="1779989" y="9554715"/>
            <a:ext cx="5085968" cy="1663701"/>
          </a:xfrm>
          <a:prstGeom prst="rect">
            <a:avLst/>
          </a:prstGeom>
        </p:spPr>
        <p:txBody>
          <a:bodyPr anchor="t">
            <a:spAutoFit/>
          </a:bodyPr>
          <a:lstStyle/>
          <a:p>
            <a:pPr marL="0" indent="0" algn="l" defTabSz="825500">
              <a:spcBef>
                <a:spcPts val="0"/>
              </a:spcBef>
              <a:buSzTx/>
              <a:buNone/>
              <a:defRPr sz="4800">
                <a:latin typeface="+mj-lt"/>
                <a:ea typeface="+mj-ea"/>
                <a:cs typeface="+mj-cs"/>
                <a:sym typeface="Charlie Display Semibold"/>
              </a:defRPr>
            </a:pPr>
            <a:r>
              <a:t>Sizing</a:t>
            </a:r>
          </a:p>
          <a:p>
            <a:pPr marL="0" indent="0" algn="l" defTabSz="825500">
              <a:spcBef>
                <a:spcPts val="0"/>
              </a:spcBef>
              <a:buSzTx/>
              <a:buNone/>
              <a:defRPr spc="28" sz="2800">
                <a:latin typeface="Charlie Display"/>
                <a:ea typeface="Charlie Display"/>
                <a:cs typeface="Charlie Display"/>
                <a:sym typeface="Charlie Display"/>
              </a:defRPr>
            </a:pPr>
            <a:r>
              <a:t>The area shown is not the full area of the screenshot.</a:t>
            </a:r>
          </a:p>
        </p:txBody>
      </p:sp>
      <p:sp>
        <p:nvSpPr>
          <p:cNvPr id="978"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Peek In_White_Call-outs">
    <p:bg>
      <p:bgPr>
        <a:solidFill>
          <a:srgbClr val="FFFFFF"/>
        </a:solidFill>
      </p:bgPr>
    </p:bg>
    <p:spTree>
      <p:nvGrpSpPr>
        <p:cNvPr id="1" name=""/>
        <p:cNvGrpSpPr/>
        <p:nvPr/>
      </p:nvGrpSpPr>
      <p:grpSpPr>
        <a:xfrm>
          <a:off x="0" y="0"/>
          <a:ext cx="0" cy="0"/>
          <a:chOff x="0" y="0"/>
          <a:chExt cx="0" cy="0"/>
        </a:xfrm>
      </p:grpSpPr>
      <p:sp>
        <p:nvSpPr>
          <p:cNvPr id="985" name="Context"/>
          <p:cNvSpPr/>
          <p:nvPr>
            <p:ph type="body" sz="quarter" idx="21"/>
          </p:nvPr>
        </p:nvSpPr>
        <p:spPr>
          <a:xfrm>
            <a:off x="1698321" y="1016396"/>
            <a:ext cx="20828001" cy="825501"/>
          </a:xfrm>
          <a:prstGeom prst="rect">
            <a:avLst/>
          </a:prstGeom>
        </p:spPr>
        <p:txBody>
          <a:bodyPr anchor="t">
            <a:spAutoFit/>
          </a:bodyPr>
          <a:lstStyle>
            <a:lvl1pPr marL="0" indent="0" algn="l" defTabSz="825500">
              <a:spcBef>
                <a:spcPts val="0"/>
              </a:spcBef>
              <a:buSzTx/>
              <a:buNone/>
              <a:defRPr cap="all" spc="384" sz="4800">
                <a:solidFill>
                  <a:srgbClr val="0747A6"/>
                </a:solidFill>
              </a:defRPr>
            </a:lvl1pPr>
          </a:lstStyle>
          <a:p>
            <a:pPr/>
            <a:r>
              <a:t>Context</a:t>
            </a:r>
          </a:p>
        </p:txBody>
      </p:sp>
      <p:sp>
        <p:nvSpPr>
          <p:cNvPr id="986" name="Line"/>
          <p:cNvSpPr/>
          <p:nvPr/>
        </p:nvSpPr>
        <p:spPr>
          <a:xfrm>
            <a:off x="1775024" y="2544916"/>
            <a:ext cx="2541599" cy="1"/>
          </a:xfrm>
          <a:prstGeom prst="line">
            <a:avLst/>
          </a:prstGeom>
          <a:ln w="101600">
            <a:solidFill>
              <a:schemeClr val="accent3"/>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pic>
        <p:nvPicPr>
          <p:cNvPr id="987" name="Safari_chrome.png" descr="Safari_chrome.png"/>
          <p:cNvPicPr>
            <a:picLocks noChangeAspect="1"/>
          </p:cNvPicPr>
          <p:nvPr/>
        </p:nvPicPr>
        <p:blipFill>
          <a:blip r:embed="rId2">
            <a:extLst/>
          </a:blip>
          <a:srcRect l="0" t="0" r="0" b="43085"/>
          <a:stretch>
            <a:fillRect/>
          </a:stretch>
        </p:blipFill>
        <p:spPr>
          <a:xfrm>
            <a:off x="7068995" y="1807151"/>
            <a:ext cx="21781914" cy="12006790"/>
          </a:xfrm>
          <a:prstGeom prst="rect">
            <a:avLst/>
          </a:prstGeom>
          <a:ln w="12700">
            <a:miter lim="400000"/>
          </a:ln>
        </p:spPr>
      </p:pic>
      <p:sp>
        <p:nvSpPr>
          <p:cNvPr id="988" name="Board + Dev Panel Stage2.png"/>
          <p:cNvSpPr/>
          <p:nvPr>
            <p:ph type="pic" idx="22"/>
          </p:nvPr>
        </p:nvSpPr>
        <p:spPr>
          <a:xfrm>
            <a:off x="8045767" y="3056237"/>
            <a:ext cx="19815196" cy="10791661"/>
          </a:xfrm>
          <a:prstGeom prst="rect">
            <a:avLst/>
          </a:prstGeom>
        </p:spPr>
        <p:txBody>
          <a:bodyPr lIns="91439" tIns="45719" rIns="91439" bIns="45719" anchor="t">
            <a:noAutofit/>
          </a:bodyPr>
          <a:lstStyle/>
          <a:p>
            <a:pPr/>
          </a:p>
        </p:txBody>
      </p:sp>
      <p:sp>
        <p:nvSpPr>
          <p:cNvPr id="989" name="Rectangle"/>
          <p:cNvSpPr/>
          <p:nvPr>
            <p:ph type="body" idx="23"/>
          </p:nvPr>
        </p:nvSpPr>
        <p:spPr>
          <a:xfrm>
            <a:off x="8077200" y="3060700"/>
            <a:ext cx="19825246" cy="10826770"/>
          </a:xfrm>
          <a:prstGeom prst="rect">
            <a:avLst/>
          </a:prstGeom>
          <a:solidFill>
            <a:srgbClr val="091E42">
              <a:alpha val="90216"/>
            </a:srgbClr>
          </a:solidFill>
        </p:spPr>
        <p:txBody>
          <a:bodyPr>
            <a:noAutofit/>
          </a:bodyPr>
          <a:lstStyle/>
          <a:p>
            <a:pPr marL="0" indent="0" algn="l"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p>
        </p:txBody>
      </p:sp>
      <p:sp>
        <p:nvSpPr>
          <p:cNvPr id="990" name="Usage…"/>
          <p:cNvSpPr/>
          <p:nvPr>
            <p:ph type="body" sz="quarter" idx="24"/>
          </p:nvPr>
        </p:nvSpPr>
        <p:spPr>
          <a:xfrm>
            <a:off x="1779989" y="3305086"/>
            <a:ext cx="5080001" cy="2082801"/>
          </a:xfrm>
          <a:prstGeom prst="rect">
            <a:avLst/>
          </a:prstGeom>
        </p:spPr>
        <p:txBody>
          <a:bodyPr anchor="t">
            <a:spAutoFit/>
          </a:bodyPr>
          <a:lstStyle/>
          <a:p>
            <a:pPr marL="0" indent="0" algn="l" defTabSz="825500">
              <a:spcBef>
                <a:spcPts val="0"/>
              </a:spcBef>
              <a:buSzTx/>
              <a:buNone/>
              <a:defRPr sz="4800">
                <a:solidFill>
                  <a:srgbClr val="253858"/>
                </a:solidFill>
                <a:latin typeface="+mj-lt"/>
                <a:ea typeface="+mj-ea"/>
                <a:cs typeface="+mj-cs"/>
                <a:sym typeface="Charlie Display Semibold"/>
              </a:defRPr>
            </a:pPr>
            <a:r>
              <a:t>Usage</a:t>
            </a:r>
          </a:p>
          <a:p>
            <a:pPr marL="0" indent="0" algn="l" defTabSz="825500">
              <a:spcBef>
                <a:spcPts val="0"/>
              </a:spcBef>
              <a:buSzTx/>
              <a:buNone/>
              <a:defRPr spc="28" sz="2800">
                <a:solidFill>
                  <a:srgbClr val="091E42"/>
                </a:solidFill>
                <a:latin typeface="Charlie Display"/>
                <a:ea typeface="Charlie Display"/>
                <a:cs typeface="Charlie Display"/>
                <a:sym typeface="Charlie Display"/>
              </a:defRPr>
            </a:pPr>
            <a:r>
              <a:t>Use when showing call-outs on a screenshot. Use when referencing a site or program.</a:t>
            </a:r>
          </a:p>
        </p:txBody>
      </p:sp>
      <p:sp>
        <p:nvSpPr>
          <p:cNvPr id="991" name="Call-outs…"/>
          <p:cNvSpPr/>
          <p:nvPr>
            <p:ph type="body" sz="quarter" idx="25"/>
          </p:nvPr>
        </p:nvSpPr>
        <p:spPr>
          <a:xfrm>
            <a:off x="1779989" y="6418197"/>
            <a:ext cx="5080001" cy="2082801"/>
          </a:xfrm>
          <a:prstGeom prst="rect">
            <a:avLst/>
          </a:prstGeom>
        </p:spPr>
        <p:txBody>
          <a:bodyPr anchor="t">
            <a:spAutoFit/>
          </a:bodyPr>
          <a:lstStyle/>
          <a:p>
            <a:pPr marL="0" indent="0" algn="l" defTabSz="825500">
              <a:spcBef>
                <a:spcPts val="0"/>
              </a:spcBef>
              <a:buSzTx/>
              <a:buNone/>
              <a:defRPr sz="4800">
                <a:solidFill>
                  <a:srgbClr val="253858"/>
                </a:solidFill>
                <a:latin typeface="+mj-lt"/>
                <a:ea typeface="+mj-ea"/>
                <a:cs typeface="+mj-cs"/>
                <a:sym typeface="Charlie Display Semibold"/>
              </a:defRPr>
            </a:pPr>
            <a:r>
              <a:t>Call-outs</a:t>
            </a:r>
          </a:p>
          <a:p>
            <a:pPr marL="0" indent="0" algn="l" defTabSz="825500">
              <a:spcBef>
                <a:spcPts val="0"/>
              </a:spcBef>
              <a:buSzTx/>
              <a:buNone/>
              <a:defRPr spc="28" sz="2800">
                <a:solidFill>
                  <a:srgbClr val="091E42"/>
                </a:solidFill>
                <a:latin typeface="Charlie Display"/>
                <a:ea typeface="Charlie Display"/>
                <a:cs typeface="Charlie Display"/>
                <a:sym typeface="Charlie Display"/>
              </a:defRPr>
            </a:pPr>
            <a:r>
              <a:t>Please watch the tutorial to learn how to create call-outs on screenshots in this template.</a:t>
            </a:r>
          </a:p>
        </p:txBody>
      </p:sp>
      <p:sp>
        <p:nvSpPr>
          <p:cNvPr id="992" name="Sizing…"/>
          <p:cNvSpPr/>
          <p:nvPr>
            <p:ph type="body" sz="quarter" idx="26"/>
          </p:nvPr>
        </p:nvSpPr>
        <p:spPr>
          <a:xfrm>
            <a:off x="1779989" y="9554715"/>
            <a:ext cx="5080001" cy="1663701"/>
          </a:xfrm>
          <a:prstGeom prst="rect">
            <a:avLst/>
          </a:prstGeom>
        </p:spPr>
        <p:txBody>
          <a:bodyPr anchor="t">
            <a:spAutoFit/>
          </a:bodyPr>
          <a:lstStyle/>
          <a:p>
            <a:pPr marL="0" indent="0" algn="l" defTabSz="825500">
              <a:spcBef>
                <a:spcPts val="0"/>
              </a:spcBef>
              <a:buSzTx/>
              <a:buNone/>
              <a:defRPr sz="4800">
                <a:solidFill>
                  <a:srgbClr val="253858"/>
                </a:solidFill>
                <a:latin typeface="+mj-lt"/>
                <a:ea typeface="+mj-ea"/>
                <a:cs typeface="+mj-cs"/>
                <a:sym typeface="Charlie Display Semibold"/>
              </a:defRPr>
            </a:pPr>
            <a:r>
              <a:t>Sizing</a:t>
            </a:r>
          </a:p>
          <a:p>
            <a:pPr marL="0" indent="0" algn="l" defTabSz="825500">
              <a:spcBef>
                <a:spcPts val="0"/>
              </a:spcBef>
              <a:buSzTx/>
              <a:buNone/>
              <a:defRPr spc="28" sz="2800">
                <a:solidFill>
                  <a:srgbClr val="091E42"/>
                </a:solidFill>
                <a:latin typeface="Charlie Display"/>
                <a:ea typeface="Charlie Display"/>
                <a:cs typeface="Charlie Display"/>
                <a:sym typeface="Charlie Display"/>
              </a:defRPr>
            </a:pPr>
            <a:r>
              <a:t>The area shown is not the full area of the screenshot.</a:t>
            </a:r>
          </a:p>
        </p:txBody>
      </p:sp>
      <p:sp>
        <p:nvSpPr>
          <p:cNvPr id="993" name="Please remember…"/>
          <p:cNvSpPr/>
          <p:nvPr>
            <p:ph type="body" sz="quarter" idx="27"/>
          </p:nvPr>
        </p:nvSpPr>
        <p:spPr>
          <a:xfrm>
            <a:off x="11917396" y="5592697"/>
            <a:ext cx="9140537" cy="1625601"/>
          </a:xfrm>
          <a:prstGeom prst="rect">
            <a:avLst/>
          </a:prstGeom>
        </p:spPr>
        <p:txBody>
          <a:bodyPr anchor="t">
            <a:spAutoFit/>
          </a:bodyPr>
          <a:lstStyle/>
          <a:p>
            <a:pPr marL="0" indent="0" algn="l" defTabSz="825500">
              <a:spcBef>
                <a:spcPts val="500"/>
              </a:spcBef>
              <a:buSzTx/>
              <a:buNone/>
              <a:defRPr sz="6000">
                <a:latin typeface="+mj-lt"/>
                <a:ea typeface="+mj-ea"/>
                <a:cs typeface="+mj-cs"/>
                <a:sym typeface="Charlie Display Semibold"/>
              </a:defRPr>
            </a:pPr>
            <a:r>
              <a:t>Please remember</a:t>
            </a:r>
          </a:p>
          <a:p>
            <a:pPr marL="0" indent="0" algn="l" defTabSz="825500">
              <a:lnSpc>
                <a:spcPct val="110000"/>
              </a:lnSpc>
              <a:spcBef>
                <a:spcPts val="0"/>
              </a:spcBef>
              <a:buSzTx/>
              <a:buNone/>
              <a:defRPr spc="36" sz="3600">
                <a:latin typeface="Charlie Display"/>
                <a:ea typeface="Charlie Display"/>
                <a:cs typeface="Charlie Display"/>
                <a:sym typeface="Charlie Display"/>
              </a:defRPr>
            </a:pPr>
            <a:r>
              <a:t>You don’t always need the line or text at all.</a:t>
            </a:r>
          </a:p>
        </p:txBody>
      </p:sp>
      <p:sp>
        <p:nvSpPr>
          <p:cNvPr id="994"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creenshot Call-outs with Bar">
    <p:bg>
      <p:bgPr>
        <a:solidFill>
          <a:srgbClr val="091E42"/>
        </a:solidFill>
      </p:bgPr>
    </p:bg>
    <p:spTree>
      <p:nvGrpSpPr>
        <p:cNvPr id="1" name=""/>
        <p:cNvGrpSpPr/>
        <p:nvPr/>
      </p:nvGrpSpPr>
      <p:grpSpPr>
        <a:xfrm>
          <a:off x="0" y="0"/>
          <a:ext cx="0" cy="0"/>
          <a:chOff x="0" y="0"/>
          <a:chExt cx="0" cy="0"/>
        </a:xfrm>
      </p:grpSpPr>
      <p:sp>
        <p:nvSpPr>
          <p:cNvPr id="1001" name="Rectangle"/>
          <p:cNvSpPr/>
          <p:nvPr/>
        </p:nvSpPr>
        <p:spPr>
          <a:xfrm>
            <a:off x="6347294" y="0"/>
            <a:ext cx="18036706" cy="13716001"/>
          </a:xfrm>
          <a:prstGeom prst="rect">
            <a:avLst/>
          </a:prstGeom>
          <a:solidFill>
            <a:srgbClr val="FFFFFF"/>
          </a:solidFill>
          <a:ln w="12700">
            <a:miter lim="400000"/>
          </a:ln>
        </p:spPr>
        <p:txBody>
          <a:bodyPr lIns="50800" tIns="50800" rIns="50800" bIns="50800" anchor="ctr"/>
          <a:lstStyle/>
          <a:p>
            <a:pPr>
              <a:defRPr spc="36" sz="3600"/>
            </a:pPr>
          </a:p>
        </p:txBody>
      </p:sp>
      <p:sp>
        <p:nvSpPr>
          <p:cNvPr id="1002" name="Primarily VO with screen"/>
          <p:cNvSpPr/>
          <p:nvPr>
            <p:ph type="body" sz="quarter" idx="21"/>
          </p:nvPr>
        </p:nvSpPr>
        <p:spPr>
          <a:xfrm>
            <a:off x="792589" y="1013628"/>
            <a:ext cx="4762116" cy="1971676"/>
          </a:xfrm>
          <a:prstGeom prst="rect">
            <a:avLst/>
          </a:prstGeom>
        </p:spPr>
        <p:txBody>
          <a:bodyPr lIns="71437" tIns="71437" rIns="71437" bIns="71437" anchor="t">
            <a:spAutoFit/>
          </a:bodyPr>
          <a:lstStyle>
            <a:lvl1pPr marL="0" indent="0" defTabSz="825500">
              <a:spcBef>
                <a:spcPts val="500"/>
              </a:spcBef>
              <a:buSzTx/>
              <a:buNone/>
              <a:defRPr sz="6000">
                <a:latin typeface="+mj-lt"/>
                <a:ea typeface="+mj-ea"/>
                <a:cs typeface="+mj-cs"/>
                <a:sym typeface="Charlie Display Semibold"/>
              </a:defRPr>
            </a:lvl1pPr>
          </a:lstStyle>
          <a:p>
            <a:pPr/>
            <a:r>
              <a:t>Primarily VO with screen</a:t>
            </a:r>
          </a:p>
        </p:txBody>
      </p:sp>
      <p:sp>
        <p:nvSpPr>
          <p:cNvPr id="1003" name="Point 1"/>
          <p:cNvSpPr/>
          <p:nvPr>
            <p:ph type="body" sz="quarter" idx="22"/>
          </p:nvPr>
        </p:nvSpPr>
        <p:spPr>
          <a:xfrm>
            <a:off x="951339" y="5355863"/>
            <a:ext cx="4444616" cy="866776"/>
          </a:xfrm>
          <a:prstGeom prst="rect">
            <a:avLst/>
          </a:prstGeom>
        </p:spPr>
        <p:txBody>
          <a:bodyPr lIns="71437" tIns="71437" rIns="71437" bIns="71437" anchor="t">
            <a:spAutoFit/>
          </a:bodyPr>
          <a:lstStyle>
            <a:lvl1pPr marL="0" indent="0" defTabSz="825500">
              <a:spcBef>
                <a:spcPts val="0"/>
              </a:spcBef>
              <a:buSzTx/>
              <a:buNone/>
              <a:defRPr sz="4800">
                <a:latin typeface="+mj-lt"/>
                <a:ea typeface="+mj-ea"/>
                <a:cs typeface="+mj-cs"/>
                <a:sym typeface="Charlie Display Semibold"/>
              </a:defRPr>
            </a:lvl1pPr>
          </a:lstStyle>
          <a:p>
            <a:pPr/>
            <a:r>
              <a:t>Point 1</a:t>
            </a:r>
          </a:p>
        </p:txBody>
      </p:sp>
      <p:sp>
        <p:nvSpPr>
          <p:cNvPr id="1004" name="Point 2"/>
          <p:cNvSpPr/>
          <p:nvPr>
            <p:ph type="body" sz="quarter" idx="23"/>
          </p:nvPr>
        </p:nvSpPr>
        <p:spPr>
          <a:xfrm>
            <a:off x="951339" y="7239544"/>
            <a:ext cx="4444616" cy="866776"/>
          </a:xfrm>
          <a:prstGeom prst="rect">
            <a:avLst/>
          </a:prstGeom>
        </p:spPr>
        <p:txBody>
          <a:bodyPr lIns="71437" tIns="71437" rIns="71437" bIns="71437" anchor="t">
            <a:spAutoFit/>
          </a:bodyPr>
          <a:lstStyle>
            <a:lvl1pPr marL="0" indent="0" defTabSz="825500">
              <a:lnSpc>
                <a:spcPct val="110000"/>
              </a:lnSpc>
              <a:spcBef>
                <a:spcPts val="0"/>
              </a:spcBef>
              <a:buSzTx/>
              <a:buNone/>
              <a:defRPr sz="4800">
                <a:latin typeface="Charlie Display"/>
                <a:ea typeface="Charlie Display"/>
                <a:cs typeface="Charlie Display"/>
                <a:sym typeface="Charlie Display"/>
              </a:defRPr>
            </a:lvl1pPr>
          </a:lstStyle>
          <a:p>
            <a:pPr/>
            <a:r>
              <a:t>Point 2</a:t>
            </a:r>
          </a:p>
        </p:txBody>
      </p:sp>
      <p:sp>
        <p:nvSpPr>
          <p:cNvPr id="1005" name="Square"/>
          <p:cNvSpPr/>
          <p:nvPr>
            <p:ph type="body" sz="quarter" idx="24"/>
          </p:nvPr>
        </p:nvSpPr>
        <p:spPr>
          <a:xfrm rot="18900000">
            <a:off x="6016374" y="5474526"/>
            <a:ext cx="661841" cy="661841"/>
          </a:xfrm>
          <a:prstGeom prst="rect">
            <a:avLst/>
          </a:prstGeom>
          <a:solidFill>
            <a:srgbClr val="FFFFFF"/>
          </a:solidFill>
        </p:spPr>
        <p:txBody>
          <a:bodyPr>
            <a:noAutofit/>
          </a:bodyPr>
          <a:lstStyle/>
          <a:p>
            <a:pPr marL="0" indent="0" algn="l" defTabSz="825500">
              <a:lnSpc>
                <a:spcPct val="110000"/>
              </a:lnSpc>
              <a:spcBef>
                <a:spcPts val="0"/>
              </a:spcBef>
              <a:buSzTx/>
              <a:buNone/>
              <a:defRPr spc="36" sz="3600">
                <a:solidFill>
                  <a:schemeClr val="accent1">
                    <a:hueOff val="-417200"/>
                    <a:satOff val="-79665"/>
                    <a:lumOff val="48516"/>
                  </a:schemeClr>
                </a:solidFill>
                <a:latin typeface="Charlie Display"/>
                <a:ea typeface="Charlie Display"/>
                <a:cs typeface="Charlie Display"/>
                <a:sym typeface="Charlie Display"/>
              </a:defRPr>
            </a:pPr>
          </a:p>
        </p:txBody>
      </p:sp>
      <p:sp>
        <p:nvSpPr>
          <p:cNvPr id="1006" name="Point 3"/>
          <p:cNvSpPr/>
          <p:nvPr>
            <p:ph type="body" sz="quarter" idx="25"/>
          </p:nvPr>
        </p:nvSpPr>
        <p:spPr>
          <a:xfrm>
            <a:off x="951339" y="9123227"/>
            <a:ext cx="4444616" cy="866776"/>
          </a:xfrm>
          <a:prstGeom prst="rect">
            <a:avLst/>
          </a:prstGeom>
        </p:spPr>
        <p:txBody>
          <a:bodyPr lIns="71437" tIns="71437" rIns="71437" bIns="71437" anchor="t">
            <a:spAutoFit/>
          </a:bodyPr>
          <a:lstStyle>
            <a:lvl1pPr marL="0" indent="0" defTabSz="825500">
              <a:lnSpc>
                <a:spcPct val="110000"/>
              </a:lnSpc>
              <a:spcBef>
                <a:spcPts val="0"/>
              </a:spcBef>
              <a:buSzTx/>
              <a:buNone/>
              <a:defRPr sz="4800">
                <a:latin typeface="Charlie Display"/>
                <a:ea typeface="Charlie Display"/>
                <a:cs typeface="Charlie Display"/>
                <a:sym typeface="Charlie Display"/>
              </a:defRPr>
            </a:lvl1pPr>
          </a:lstStyle>
          <a:p>
            <a:pPr/>
            <a:r>
              <a:t>Point 3</a:t>
            </a:r>
          </a:p>
        </p:txBody>
      </p:sp>
      <p:sp>
        <p:nvSpPr>
          <p:cNvPr id="1007" name="Point 4"/>
          <p:cNvSpPr/>
          <p:nvPr>
            <p:ph type="body" sz="quarter" idx="26"/>
          </p:nvPr>
        </p:nvSpPr>
        <p:spPr>
          <a:xfrm>
            <a:off x="951339" y="11006909"/>
            <a:ext cx="4444616" cy="866776"/>
          </a:xfrm>
          <a:prstGeom prst="rect">
            <a:avLst/>
          </a:prstGeom>
        </p:spPr>
        <p:txBody>
          <a:bodyPr lIns="71437" tIns="71437" rIns="71437" bIns="71437" anchor="t">
            <a:spAutoFit/>
          </a:bodyPr>
          <a:lstStyle>
            <a:lvl1pPr marL="0" indent="0" defTabSz="825500">
              <a:lnSpc>
                <a:spcPct val="110000"/>
              </a:lnSpc>
              <a:spcBef>
                <a:spcPts val="0"/>
              </a:spcBef>
              <a:buSzTx/>
              <a:buNone/>
              <a:defRPr sz="4800">
                <a:latin typeface="Charlie Display"/>
                <a:ea typeface="Charlie Display"/>
                <a:cs typeface="Charlie Display"/>
                <a:sym typeface="Charlie Display"/>
              </a:defRPr>
            </a:lvl1pPr>
          </a:lstStyle>
          <a:p>
            <a:pPr/>
            <a:r>
              <a:t>Point 4</a:t>
            </a:r>
          </a:p>
        </p:txBody>
      </p:sp>
      <p:sp>
        <p:nvSpPr>
          <p:cNvPr id="1008" name="Line"/>
          <p:cNvSpPr/>
          <p:nvPr/>
        </p:nvSpPr>
        <p:spPr>
          <a:xfrm>
            <a:off x="1902847" y="4215033"/>
            <a:ext cx="2541600" cy="1"/>
          </a:xfrm>
          <a:prstGeom prst="line">
            <a:avLst/>
          </a:prstGeom>
          <a:ln w="101600">
            <a:solidFill>
              <a:schemeClr val="accent2"/>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pic>
        <p:nvPicPr>
          <p:cNvPr id="1009" name="Safari_chrome.png" descr="Safari_chrome.png"/>
          <p:cNvPicPr>
            <a:picLocks noChangeAspect="1"/>
          </p:cNvPicPr>
          <p:nvPr/>
        </p:nvPicPr>
        <p:blipFill>
          <a:blip r:embed="rId2">
            <a:extLst/>
          </a:blip>
          <a:srcRect l="0" t="0" r="0" b="43085"/>
          <a:stretch>
            <a:fillRect/>
          </a:stretch>
        </p:blipFill>
        <p:spPr>
          <a:xfrm>
            <a:off x="6739486" y="171524"/>
            <a:ext cx="25451841" cy="14029754"/>
          </a:xfrm>
          <a:prstGeom prst="rect">
            <a:avLst/>
          </a:prstGeom>
          <a:ln w="12700">
            <a:miter lim="400000"/>
          </a:ln>
        </p:spPr>
      </p:pic>
      <p:sp>
        <p:nvSpPr>
          <p:cNvPr id="1010" name="Board + Dev Panel Stage2.png"/>
          <p:cNvSpPr/>
          <p:nvPr>
            <p:ph type="pic" idx="27"/>
          </p:nvPr>
        </p:nvSpPr>
        <p:spPr>
          <a:xfrm>
            <a:off x="7880830" y="1631062"/>
            <a:ext cx="23153758" cy="12609893"/>
          </a:xfrm>
          <a:prstGeom prst="rect">
            <a:avLst/>
          </a:prstGeom>
        </p:spPr>
        <p:txBody>
          <a:bodyPr lIns="91439" tIns="45719" rIns="91439" bIns="45719" anchor="t">
            <a:noAutofit/>
          </a:bodyPr>
          <a:lstStyle/>
          <a:p>
            <a:pPr/>
          </a:p>
        </p:txBody>
      </p:sp>
      <p:sp>
        <p:nvSpPr>
          <p:cNvPr id="1011" name="Rectangle"/>
          <p:cNvSpPr/>
          <p:nvPr>
            <p:ph type="body" idx="28"/>
          </p:nvPr>
        </p:nvSpPr>
        <p:spPr>
          <a:xfrm>
            <a:off x="7907435" y="1631062"/>
            <a:ext cx="23090691" cy="12610062"/>
          </a:xfrm>
          <a:prstGeom prst="rect">
            <a:avLst/>
          </a:prstGeom>
          <a:solidFill>
            <a:srgbClr val="091E42">
              <a:alpha val="90216"/>
            </a:srgbClr>
          </a:solidFill>
        </p:spPr>
        <p:txBody>
          <a:bodyPr>
            <a:noAutofit/>
          </a:bodyPr>
          <a:lstStyle/>
          <a:p>
            <a:pPr marL="0" indent="0" algn="l"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p>
        </p:txBody>
      </p:sp>
      <p:sp>
        <p:nvSpPr>
          <p:cNvPr id="1012" name="Shape usage…"/>
          <p:cNvSpPr/>
          <p:nvPr>
            <p:ph type="body" sz="quarter" idx="29"/>
          </p:nvPr>
        </p:nvSpPr>
        <p:spPr>
          <a:xfrm>
            <a:off x="11236247" y="6725901"/>
            <a:ext cx="8258802" cy="3427731"/>
          </a:xfrm>
          <a:prstGeom prst="rect">
            <a:avLst/>
          </a:prstGeom>
        </p:spPr>
        <p:txBody>
          <a:bodyPr anchor="t">
            <a:spAutoFit/>
          </a:bodyPr>
          <a:lstStyle/>
          <a:p>
            <a:pPr marL="0" indent="0" algn="l" defTabSz="825500">
              <a:spcBef>
                <a:spcPts val="500"/>
              </a:spcBef>
              <a:buSzTx/>
              <a:buNone/>
              <a:defRPr sz="6000">
                <a:latin typeface="+mj-lt"/>
                <a:ea typeface="+mj-ea"/>
                <a:cs typeface="+mj-cs"/>
                <a:sym typeface="Charlie Display Semibold"/>
              </a:defRPr>
            </a:pPr>
            <a:r>
              <a:t>Shape usage</a:t>
            </a:r>
          </a:p>
          <a:p>
            <a:pPr marL="0" indent="0" algn="l" defTabSz="825500">
              <a:lnSpc>
                <a:spcPct val="110000"/>
              </a:lnSpc>
              <a:spcBef>
                <a:spcPts val="0"/>
              </a:spcBef>
              <a:buSzTx/>
              <a:buNone/>
              <a:defRPr spc="36" sz="3600">
                <a:latin typeface="Charlie Display"/>
                <a:ea typeface="Charlie Display"/>
                <a:cs typeface="Charlie Display"/>
                <a:sym typeface="Charlie Display"/>
              </a:defRPr>
            </a:pPr>
            <a:r>
              <a:t>Please only use circles, rectangles, and rounded rectangles to call attention to a particular part of a screenshot, for the sake of consistency.</a:t>
            </a:r>
          </a:p>
        </p:txBody>
      </p:sp>
      <p:sp>
        <p:nvSpPr>
          <p:cNvPr id="1013" name="Line"/>
          <p:cNvSpPr/>
          <p:nvPr/>
        </p:nvSpPr>
        <p:spPr>
          <a:xfrm>
            <a:off x="11507897" y="4957281"/>
            <a:ext cx="1" cy="1714739"/>
          </a:xfrm>
          <a:prstGeom prst="line">
            <a:avLst/>
          </a:prstGeom>
          <a:ln w="76200" cap="rnd">
            <a:solidFill>
              <a:srgbClr val="FFFFFF"/>
            </a:solidFill>
            <a:custDash>
              <a:ds d="100000" sp="200000"/>
            </a:custDash>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014"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Phone Call-out_White">
    <p:bg>
      <p:bgPr>
        <a:solidFill>
          <a:srgbClr val="FFFFFF"/>
        </a:solidFill>
      </p:bgPr>
    </p:bg>
    <p:spTree>
      <p:nvGrpSpPr>
        <p:cNvPr id="1" name=""/>
        <p:cNvGrpSpPr/>
        <p:nvPr/>
      </p:nvGrpSpPr>
      <p:grpSpPr>
        <a:xfrm>
          <a:off x="0" y="0"/>
          <a:ext cx="0" cy="0"/>
          <a:chOff x="0" y="0"/>
          <a:chExt cx="0" cy="0"/>
        </a:xfrm>
      </p:grpSpPr>
      <p:sp>
        <p:nvSpPr>
          <p:cNvPr id="1021" name="Image"/>
          <p:cNvSpPr/>
          <p:nvPr>
            <p:ph type="pic" sz="quarter" idx="21"/>
          </p:nvPr>
        </p:nvSpPr>
        <p:spPr>
          <a:xfrm>
            <a:off x="9591451" y="1263086"/>
            <a:ext cx="5201098" cy="11189828"/>
          </a:xfrm>
          <a:prstGeom prst="rect">
            <a:avLst/>
          </a:prstGeom>
        </p:spPr>
        <p:txBody>
          <a:bodyPr lIns="91439" tIns="45719" rIns="91439" bIns="45719" anchor="t">
            <a:noAutofit/>
          </a:bodyPr>
          <a:lstStyle/>
          <a:p>
            <a:pPr/>
          </a:p>
        </p:txBody>
      </p:sp>
      <p:pic>
        <p:nvPicPr>
          <p:cNvPr id="1022" name="Apple iPhone X Silver.png" descr="Apple iPhone X Silver.png"/>
          <p:cNvPicPr>
            <a:picLocks noChangeAspect="1"/>
          </p:cNvPicPr>
          <p:nvPr/>
        </p:nvPicPr>
        <p:blipFill>
          <a:blip r:embed="rId2">
            <a:extLst/>
          </a:blip>
          <a:stretch>
            <a:fillRect/>
          </a:stretch>
        </p:blipFill>
        <p:spPr>
          <a:xfrm>
            <a:off x="8984870" y="475698"/>
            <a:ext cx="6414260" cy="12764605"/>
          </a:xfrm>
          <a:prstGeom prst="rect">
            <a:avLst/>
          </a:prstGeom>
          <a:ln w="12700">
            <a:miter lim="400000"/>
          </a:ln>
        </p:spPr>
      </p:pic>
      <p:sp>
        <p:nvSpPr>
          <p:cNvPr id="1023" name="Full iOS"/>
          <p:cNvSpPr/>
          <p:nvPr>
            <p:ph type="body" sz="quarter" idx="22"/>
          </p:nvPr>
        </p:nvSpPr>
        <p:spPr>
          <a:xfrm>
            <a:off x="1698321" y="1016396"/>
            <a:ext cx="6349009" cy="825501"/>
          </a:xfrm>
          <a:prstGeom prst="rect">
            <a:avLst/>
          </a:prstGeom>
        </p:spPr>
        <p:txBody>
          <a:bodyPr anchor="t">
            <a:spAutoFit/>
          </a:bodyPr>
          <a:lstStyle>
            <a:lvl1pPr marL="0" indent="0" algn="l" defTabSz="825500">
              <a:spcBef>
                <a:spcPts val="0"/>
              </a:spcBef>
              <a:buSzTx/>
              <a:buNone/>
              <a:defRPr cap="all" spc="384" sz="4800">
                <a:solidFill>
                  <a:srgbClr val="0747A6"/>
                </a:solidFill>
              </a:defRPr>
            </a:lvl1pPr>
          </a:lstStyle>
          <a:p>
            <a:pPr/>
            <a:r>
              <a:t>Full iOS</a:t>
            </a:r>
          </a:p>
        </p:txBody>
      </p:sp>
      <p:sp>
        <p:nvSpPr>
          <p:cNvPr id="1024" name="Line"/>
          <p:cNvSpPr/>
          <p:nvPr/>
        </p:nvSpPr>
        <p:spPr>
          <a:xfrm>
            <a:off x="1775024" y="2544916"/>
            <a:ext cx="2541599" cy="1"/>
          </a:xfrm>
          <a:prstGeom prst="line">
            <a:avLst/>
          </a:prstGeom>
          <a:ln w="101600">
            <a:solidFill>
              <a:schemeClr val="accent3"/>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025" name="FYI…"/>
          <p:cNvSpPr/>
          <p:nvPr>
            <p:ph type="body" sz="quarter" idx="23"/>
          </p:nvPr>
        </p:nvSpPr>
        <p:spPr>
          <a:xfrm>
            <a:off x="16504984" y="6446520"/>
            <a:ext cx="5748026" cy="1663701"/>
          </a:xfrm>
          <a:prstGeom prst="rect">
            <a:avLst/>
          </a:prstGeom>
        </p:spPr>
        <p:txBody>
          <a:bodyPr anchor="t">
            <a:spAutoFit/>
          </a:bodyPr>
          <a:lstStyle/>
          <a:p>
            <a:pPr marL="0" indent="0" algn="l" defTabSz="825500">
              <a:spcBef>
                <a:spcPts val="0"/>
              </a:spcBef>
              <a:buSzTx/>
              <a:buNone/>
              <a:defRPr sz="4800">
                <a:solidFill>
                  <a:srgbClr val="253858"/>
                </a:solidFill>
                <a:latin typeface="+mj-lt"/>
                <a:ea typeface="+mj-ea"/>
                <a:cs typeface="+mj-cs"/>
                <a:sym typeface="Charlie Display Semibold"/>
              </a:defRPr>
            </a:pPr>
            <a:r>
              <a:t>FYI</a:t>
            </a:r>
          </a:p>
          <a:p>
            <a:pPr marL="0" indent="0" algn="l" defTabSz="825500">
              <a:spcBef>
                <a:spcPts val="0"/>
              </a:spcBef>
              <a:buSzTx/>
              <a:buNone/>
              <a:defRPr spc="28" sz="2800">
                <a:solidFill>
                  <a:srgbClr val="091E42"/>
                </a:solidFill>
                <a:latin typeface="Charlie Display"/>
                <a:ea typeface="Charlie Display"/>
                <a:cs typeface="Charlie Display"/>
                <a:sym typeface="Charlie Display"/>
              </a:defRPr>
            </a:pPr>
            <a:r>
              <a:t>This iOS screenshot size is:</a:t>
            </a:r>
          </a:p>
          <a:p>
            <a:pPr marL="0" indent="0" algn="l" defTabSz="825500">
              <a:spcBef>
                <a:spcPts val="0"/>
              </a:spcBef>
              <a:buSzTx/>
              <a:buNone/>
              <a:defRPr spc="28" sz="2800">
                <a:solidFill>
                  <a:srgbClr val="091E42"/>
                </a:solidFill>
                <a:latin typeface="Charlie Display"/>
                <a:ea typeface="Charlie Display"/>
                <a:cs typeface="Charlie Display"/>
                <a:sym typeface="Charlie Display"/>
              </a:defRPr>
            </a:pPr>
            <a:r>
              <a:t>410pt (width)  |  880pt (height)</a:t>
            </a:r>
          </a:p>
        </p:txBody>
      </p:sp>
      <p:sp>
        <p:nvSpPr>
          <p:cNvPr id="1026" name="Line"/>
          <p:cNvSpPr/>
          <p:nvPr/>
        </p:nvSpPr>
        <p:spPr>
          <a:xfrm>
            <a:off x="13932129" y="6884671"/>
            <a:ext cx="2433837" cy="1"/>
          </a:xfrm>
          <a:prstGeom prst="line">
            <a:avLst/>
          </a:prstGeom>
          <a:ln w="76200" cap="rnd">
            <a:solidFill>
              <a:srgbClr val="007FFF"/>
            </a:solidFill>
            <a:custDash>
              <a:ds d="100000" sp="200000"/>
            </a:custDash>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027" name="Sizing tools…"/>
          <p:cNvSpPr/>
          <p:nvPr>
            <p:ph type="body" sz="quarter" idx="24"/>
          </p:nvPr>
        </p:nvSpPr>
        <p:spPr>
          <a:xfrm>
            <a:off x="2390158" y="4300220"/>
            <a:ext cx="5201048" cy="2082801"/>
          </a:xfrm>
          <a:prstGeom prst="rect">
            <a:avLst/>
          </a:prstGeom>
        </p:spPr>
        <p:txBody>
          <a:bodyPr anchor="t">
            <a:spAutoFit/>
          </a:bodyPr>
          <a:lstStyle/>
          <a:p>
            <a:pPr marL="0" indent="0" algn="r" defTabSz="825500">
              <a:spcBef>
                <a:spcPts val="0"/>
              </a:spcBef>
              <a:buSzTx/>
              <a:buNone/>
              <a:defRPr sz="4800">
                <a:solidFill>
                  <a:srgbClr val="253858"/>
                </a:solidFill>
                <a:latin typeface="+mj-lt"/>
                <a:ea typeface="+mj-ea"/>
                <a:cs typeface="+mj-cs"/>
                <a:sym typeface="Charlie Display Semibold"/>
              </a:defRPr>
            </a:pPr>
            <a:r>
              <a:t>Sizing tools</a:t>
            </a:r>
          </a:p>
          <a:p>
            <a:pPr marL="0" indent="0" algn="r" defTabSz="825500">
              <a:spcBef>
                <a:spcPts val="0"/>
              </a:spcBef>
              <a:buSzTx/>
              <a:buNone/>
              <a:defRPr spc="28" sz="2800">
                <a:solidFill>
                  <a:srgbClr val="091E42"/>
                </a:solidFill>
                <a:latin typeface="Charlie Display"/>
                <a:ea typeface="Charlie Display"/>
                <a:cs typeface="Charlie Display"/>
                <a:sym typeface="Charlie Display"/>
              </a:defRPr>
            </a:pPr>
            <a:r>
              <a:t>With the screenshot shape selected, under *Format/Arrange* there are ‘Size’ tools.</a:t>
            </a:r>
          </a:p>
        </p:txBody>
      </p:sp>
      <p:sp>
        <p:nvSpPr>
          <p:cNvPr id="1028" name="Line"/>
          <p:cNvSpPr/>
          <p:nvPr/>
        </p:nvSpPr>
        <p:spPr>
          <a:xfrm>
            <a:off x="7543487" y="4726848"/>
            <a:ext cx="2433837" cy="1"/>
          </a:xfrm>
          <a:prstGeom prst="line">
            <a:avLst/>
          </a:prstGeom>
          <a:ln w="76200" cap="rnd">
            <a:solidFill>
              <a:srgbClr val="007FFF"/>
            </a:solidFill>
            <a:custDash>
              <a:ds d="100000" sp="200000"/>
            </a:custDash>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029"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Android Call-out_White">
    <p:bg>
      <p:bgPr>
        <a:solidFill>
          <a:srgbClr val="FFFFFF"/>
        </a:solidFill>
      </p:bgPr>
    </p:bg>
    <p:spTree>
      <p:nvGrpSpPr>
        <p:cNvPr id="1" name=""/>
        <p:cNvGrpSpPr/>
        <p:nvPr/>
      </p:nvGrpSpPr>
      <p:grpSpPr>
        <a:xfrm>
          <a:off x="0" y="0"/>
          <a:ext cx="0" cy="0"/>
          <a:chOff x="0" y="0"/>
          <a:chExt cx="0" cy="0"/>
        </a:xfrm>
      </p:grpSpPr>
      <p:sp>
        <p:nvSpPr>
          <p:cNvPr id="1036" name="Image"/>
          <p:cNvSpPr/>
          <p:nvPr>
            <p:ph type="pic" sz="quarter" idx="21"/>
          </p:nvPr>
        </p:nvSpPr>
        <p:spPr>
          <a:xfrm>
            <a:off x="9653507" y="2347398"/>
            <a:ext cx="5076986" cy="9021204"/>
          </a:xfrm>
          <a:prstGeom prst="rect">
            <a:avLst/>
          </a:prstGeom>
        </p:spPr>
        <p:txBody>
          <a:bodyPr lIns="91439" tIns="45719" rIns="91439" bIns="45719" anchor="t">
            <a:noAutofit/>
          </a:bodyPr>
          <a:lstStyle/>
          <a:p>
            <a:pPr/>
          </a:p>
        </p:txBody>
      </p:sp>
      <p:pic>
        <p:nvPicPr>
          <p:cNvPr id="1037" name="Google Pixel 2 Just Black.png" descr="Google Pixel 2 Just Black.png"/>
          <p:cNvPicPr>
            <a:picLocks noChangeAspect="1"/>
          </p:cNvPicPr>
          <p:nvPr/>
        </p:nvPicPr>
        <p:blipFill>
          <a:blip r:embed="rId2">
            <a:extLst/>
          </a:blip>
          <a:stretch>
            <a:fillRect/>
          </a:stretch>
        </p:blipFill>
        <p:spPr>
          <a:xfrm>
            <a:off x="9206490" y="785505"/>
            <a:ext cx="5971021" cy="12128634"/>
          </a:xfrm>
          <a:prstGeom prst="rect">
            <a:avLst/>
          </a:prstGeom>
          <a:ln w="12700">
            <a:miter lim="400000"/>
          </a:ln>
        </p:spPr>
      </p:pic>
      <p:sp>
        <p:nvSpPr>
          <p:cNvPr id="1038" name="Full android"/>
          <p:cNvSpPr/>
          <p:nvPr>
            <p:ph type="body" sz="quarter" idx="22"/>
          </p:nvPr>
        </p:nvSpPr>
        <p:spPr>
          <a:xfrm>
            <a:off x="1698321" y="1016396"/>
            <a:ext cx="7625579" cy="825501"/>
          </a:xfrm>
          <a:prstGeom prst="rect">
            <a:avLst/>
          </a:prstGeom>
        </p:spPr>
        <p:txBody>
          <a:bodyPr anchor="t">
            <a:spAutoFit/>
          </a:bodyPr>
          <a:lstStyle>
            <a:lvl1pPr marL="0" indent="0" algn="l" defTabSz="825500">
              <a:spcBef>
                <a:spcPts val="0"/>
              </a:spcBef>
              <a:buSzTx/>
              <a:buNone/>
              <a:defRPr cap="all" spc="384" sz="4800">
                <a:solidFill>
                  <a:srgbClr val="0747A6"/>
                </a:solidFill>
              </a:defRPr>
            </a:lvl1pPr>
          </a:lstStyle>
          <a:p>
            <a:pPr/>
            <a:r>
              <a:t>Full android</a:t>
            </a:r>
          </a:p>
        </p:txBody>
      </p:sp>
      <p:sp>
        <p:nvSpPr>
          <p:cNvPr id="1039" name="Line"/>
          <p:cNvSpPr/>
          <p:nvPr/>
        </p:nvSpPr>
        <p:spPr>
          <a:xfrm>
            <a:off x="1775024" y="2544916"/>
            <a:ext cx="2541599" cy="1"/>
          </a:xfrm>
          <a:prstGeom prst="line">
            <a:avLst/>
          </a:prstGeom>
          <a:ln w="101600">
            <a:solidFill>
              <a:schemeClr val="accent3"/>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040" name="Sizing tools…"/>
          <p:cNvSpPr/>
          <p:nvPr>
            <p:ph type="body" sz="quarter" idx="23"/>
          </p:nvPr>
        </p:nvSpPr>
        <p:spPr>
          <a:xfrm>
            <a:off x="16130423" y="4294625"/>
            <a:ext cx="5568948" cy="2082801"/>
          </a:xfrm>
          <a:prstGeom prst="rect">
            <a:avLst/>
          </a:prstGeom>
        </p:spPr>
        <p:txBody>
          <a:bodyPr anchor="t">
            <a:spAutoFit/>
          </a:bodyPr>
          <a:lstStyle/>
          <a:p>
            <a:pPr marL="0" indent="0" algn="l" defTabSz="825500">
              <a:spcBef>
                <a:spcPts val="0"/>
              </a:spcBef>
              <a:buSzTx/>
              <a:buNone/>
              <a:defRPr sz="4800">
                <a:solidFill>
                  <a:srgbClr val="253858"/>
                </a:solidFill>
                <a:latin typeface="+mj-lt"/>
                <a:ea typeface="+mj-ea"/>
                <a:cs typeface="+mj-cs"/>
                <a:sym typeface="Charlie Display Semibold"/>
              </a:defRPr>
            </a:pPr>
            <a:r>
              <a:t>Sizing tools</a:t>
            </a:r>
          </a:p>
          <a:p>
            <a:pPr marL="0" indent="0" algn="l" defTabSz="825500">
              <a:spcBef>
                <a:spcPts val="0"/>
              </a:spcBef>
              <a:buSzTx/>
              <a:buNone/>
              <a:defRPr spc="28" sz="2800">
                <a:solidFill>
                  <a:srgbClr val="091E42"/>
                </a:solidFill>
                <a:latin typeface="Charlie Display"/>
                <a:ea typeface="Charlie Display"/>
                <a:cs typeface="Charlie Display"/>
                <a:sym typeface="Charlie Display"/>
              </a:defRPr>
            </a:pPr>
            <a:r>
              <a:t>With the screenshot shape selected, under *Format/Arrange* there are ‘Size’ tools.</a:t>
            </a:r>
          </a:p>
        </p:txBody>
      </p:sp>
      <p:sp>
        <p:nvSpPr>
          <p:cNvPr id="1041" name="FYI…"/>
          <p:cNvSpPr/>
          <p:nvPr>
            <p:ph type="body" sz="quarter" idx="24"/>
          </p:nvPr>
        </p:nvSpPr>
        <p:spPr>
          <a:xfrm>
            <a:off x="2404532" y="6453625"/>
            <a:ext cx="5843663" cy="1663701"/>
          </a:xfrm>
          <a:prstGeom prst="rect">
            <a:avLst/>
          </a:prstGeom>
        </p:spPr>
        <p:txBody>
          <a:bodyPr anchor="t">
            <a:spAutoFit/>
          </a:bodyPr>
          <a:lstStyle/>
          <a:p>
            <a:pPr marL="0" indent="0" algn="r" defTabSz="825500">
              <a:spcBef>
                <a:spcPts val="0"/>
              </a:spcBef>
              <a:buSzTx/>
              <a:buNone/>
              <a:defRPr sz="4800">
                <a:solidFill>
                  <a:srgbClr val="253858"/>
                </a:solidFill>
                <a:latin typeface="+mj-lt"/>
                <a:ea typeface="+mj-ea"/>
                <a:cs typeface="+mj-cs"/>
                <a:sym typeface="Charlie Display Semibold"/>
              </a:defRPr>
            </a:pPr>
            <a:r>
              <a:t>FYI</a:t>
            </a:r>
          </a:p>
          <a:p>
            <a:pPr marL="0" indent="0" algn="r" defTabSz="825500">
              <a:spcBef>
                <a:spcPts val="0"/>
              </a:spcBef>
              <a:buSzTx/>
              <a:buNone/>
              <a:defRPr spc="28" sz="2800">
                <a:solidFill>
                  <a:srgbClr val="091E42"/>
                </a:solidFill>
                <a:latin typeface="Charlie Display"/>
                <a:ea typeface="Charlie Display"/>
                <a:cs typeface="Charlie Display"/>
                <a:sym typeface="Charlie Display"/>
              </a:defRPr>
            </a:pPr>
            <a:r>
              <a:t>This Android screenshot size is:</a:t>
            </a:r>
          </a:p>
          <a:p>
            <a:pPr marL="0" indent="0" algn="r" defTabSz="825500">
              <a:spcBef>
                <a:spcPts val="0"/>
              </a:spcBef>
              <a:buSzTx/>
              <a:buNone/>
              <a:defRPr spc="28" sz="2800">
                <a:solidFill>
                  <a:srgbClr val="091E42"/>
                </a:solidFill>
                <a:latin typeface="Charlie Display"/>
                <a:ea typeface="Charlie Display"/>
                <a:cs typeface="Charlie Display"/>
                <a:sym typeface="Charlie Display"/>
              </a:defRPr>
            </a:pPr>
            <a:r>
              <a:t>400pt (width)  |  710pt (height)</a:t>
            </a:r>
          </a:p>
        </p:txBody>
      </p:sp>
      <p:sp>
        <p:nvSpPr>
          <p:cNvPr id="1042" name="Line"/>
          <p:cNvSpPr/>
          <p:nvPr/>
        </p:nvSpPr>
        <p:spPr>
          <a:xfrm>
            <a:off x="8302076" y="6845077"/>
            <a:ext cx="2162545" cy="1"/>
          </a:xfrm>
          <a:prstGeom prst="line">
            <a:avLst/>
          </a:prstGeom>
          <a:ln w="76200" cap="rnd">
            <a:solidFill>
              <a:srgbClr val="007FFF"/>
            </a:solidFill>
            <a:custDash>
              <a:ds d="100000" sp="200000"/>
            </a:custDash>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043" name="Line"/>
          <p:cNvSpPr/>
          <p:nvPr/>
        </p:nvSpPr>
        <p:spPr>
          <a:xfrm>
            <a:off x="13843229" y="4739883"/>
            <a:ext cx="2162544" cy="1"/>
          </a:xfrm>
          <a:prstGeom prst="line">
            <a:avLst/>
          </a:prstGeom>
          <a:ln w="76200" cap="rnd">
            <a:solidFill>
              <a:srgbClr val="007FFF"/>
            </a:solidFill>
            <a:custDash>
              <a:ds d="100000" sp="200000"/>
            </a:custDash>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044"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Phone Call-out_N900">
    <p:bg>
      <p:bgPr>
        <a:solidFill>
          <a:srgbClr val="091E42"/>
        </a:solidFill>
      </p:bgPr>
    </p:bg>
    <p:spTree>
      <p:nvGrpSpPr>
        <p:cNvPr id="1" name=""/>
        <p:cNvGrpSpPr/>
        <p:nvPr/>
      </p:nvGrpSpPr>
      <p:grpSpPr>
        <a:xfrm>
          <a:off x="0" y="0"/>
          <a:ext cx="0" cy="0"/>
          <a:chOff x="0" y="0"/>
          <a:chExt cx="0" cy="0"/>
        </a:xfrm>
      </p:grpSpPr>
      <p:sp>
        <p:nvSpPr>
          <p:cNvPr id="1051" name="Image"/>
          <p:cNvSpPr/>
          <p:nvPr>
            <p:ph type="pic" sz="quarter" idx="21"/>
          </p:nvPr>
        </p:nvSpPr>
        <p:spPr>
          <a:xfrm>
            <a:off x="9591451" y="1263086"/>
            <a:ext cx="5201098" cy="11189828"/>
          </a:xfrm>
          <a:prstGeom prst="rect">
            <a:avLst/>
          </a:prstGeom>
        </p:spPr>
        <p:txBody>
          <a:bodyPr lIns="91439" tIns="45719" rIns="91439" bIns="45719" anchor="t">
            <a:noAutofit/>
          </a:bodyPr>
          <a:lstStyle/>
          <a:p>
            <a:pPr/>
          </a:p>
        </p:txBody>
      </p:sp>
      <p:pic>
        <p:nvPicPr>
          <p:cNvPr id="1052" name="Apple iPhone X Silver.png" descr="Apple iPhone X Silver.png"/>
          <p:cNvPicPr>
            <a:picLocks noChangeAspect="1"/>
          </p:cNvPicPr>
          <p:nvPr/>
        </p:nvPicPr>
        <p:blipFill>
          <a:blip r:embed="rId2">
            <a:extLst/>
          </a:blip>
          <a:stretch>
            <a:fillRect/>
          </a:stretch>
        </p:blipFill>
        <p:spPr>
          <a:xfrm>
            <a:off x="8984870" y="475698"/>
            <a:ext cx="6414260" cy="12764605"/>
          </a:xfrm>
          <a:prstGeom prst="rect">
            <a:avLst/>
          </a:prstGeom>
          <a:ln w="12700">
            <a:miter lim="400000"/>
          </a:ln>
        </p:spPr>
      </p:pic>
      <p:sp>
        <p:nvSpPr>
          <p:cNvPr id="1053" name="Full iOS"/>
          <p:cNvSpPr/>
          <p:nvPr>
            <p:ph type="body" sz="quarter" idx="22"/>
          </p:nvPr>
        </p:nvSpPr>
        <p:spPr>
          <a:xfrm>
            <a:off x="1698321" y="1016396"/>
            <a:ext cx="6349009" cy="825501"/>
          </a:xfrm>
          <a:prstGeom prst="rect">
            <a:avLst/>
          </a:prstGeom>
        </p:spPr>
        <p:txBody>
          <a:bodyPr anchor="t">
            <a:spAutoFit/>
          </a:bodyPr>
          <a:lstStyle>
            <a:lvl1pPr marL="0" indent="0" algn="l" defTabSz="825500">
              <a:spcBef>
                <a:spcPts val="0"/>
              </a:spcBef>
              <a:buSzTx/>
              <a:buNone/>
              <a:defRPr cap="all" spc="384" sz="4800"/>
            </a:lvl1pPr>
          </a:lstStyle>
          <a:p>
            <a:pPr/>
            <a:r>
              <a:t>Full iOS</a:t>
            </a:r>
          </a:p>
        </p:txBody>
      </p:sp>
      <p:sp>
        <p:nvSpPr>
          <p:cNvPr id="1054" name="Line"/>
          <p:cNvSpPr/>
          <p:nvPr/>
        </p:nvSpPr>
        <p:spPr>
          <a:xfrm>
            <a:off x="1775024" y="2544916"/>
            <a:ext cx="2541599" cy="1"/>
          </a:xfrm>
          <a:prstGeom prst="line">
            <a:avLst/>
          </a:prstGeom>
          <a:ln w="101600">
            <a:solidFill>
              <a:schemeClr val="accent2"/>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055" name="Can also use composition components to support point"/>
          <p:cNvSpPr/>
          <p:nvPr>
            <p:ph type="body" sz="quarter" idx="23"/>
          </p:nvPr>
        </p:nvSpPr>
        <p:spPr>
          <a:xfrm>
            <a:off x="2030622" y="6363123"/>
            <a:ext cx="4572001" cy="2997201"/>
          </a:xfrm>
          <a:prstGeom prst="rect">
            <a:avLst/>
          </a:prstGeom>
        </p:spPr>
        <p:txBody>
          <a:bodyPr anchor="t">
            <a:spAutoFit/>
          </a:bodyPr>
          <a:lstStyle>
            <a:lvl1pPr marL="0" indent="0" algn="r" defTabSz="825500">
              <a:spcBef>
                <a:spcPts val="0"/>
              </a:spcBef>
              <a:buSzTx/>
              <a:buNone/>
              <a:defRPr sz="4800">
                <a:latin typeface="+mj-lt"/>
                <a:ea typeface="+mj-ea"/>
                <a:cs typeface="+mj-cs"/>
                <a:sym typeface="Charlie Display Semibold"/>
              </a:defRPr>
            </a:lvl1pPr>
          </a:lstStyle>
          <a:p>
            <a:pPr/>
            <a:r>
              <a:t>Can also use composition components to support point</a:t>
            </a:r>
          </a:p>
        </p:txBody>
      </p:sp>
      <p:sp>
        <p:nvSpPr>
          <p:cNvPr id="1056" name="Line"/>
          <p:cNvSpPr/>
          <p:nvPr/>
        </p:nvSpPr>
        <p:spPr>
          <a:xfrm>
            <a:off x="7767952" y="6852073"/>
            <a:ext cx="2433836" cy="1"/>
          </a:xfrm>
          <a:prstGeom prst="line">
            <a:avLst/>
          </a:prstGeom>
          <a:ln w="76200" cap="rnd">
            <a:solidFill>
              <a:srgbClr val="FFFFFF"/>
            </a:solidFill>
            <a:custDash>
              <a:ds d="100000" sp="200000"/>
            </a:custDash>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057" name="Circle"/>
          <p:cNvSpPr/>
          <p:nvPr>
            <p:ph type="body" sz="quarter" idx="24"/>
          </p:nvPr>
        </p:nvSpPr>
        <p:spPr>
          <a:xfrm>
            <a:off x="7104471" y="6493392"/>
            <a:ext cx="609601" cy="609601"/>
          </a:xfrm>
          <a:prstGeom prst="ellipse">
            <a:avLst/>
          </a:prstGeom>
          <a:solidFill>
            <a:schemeClr val="accent2"/>
          </a:solidFill>
        </p:spPr>
        <p:txBody>
          <a:bodyPr>
            <a:noAutofit/>
          </a:bodyPr>
          <a:lstStyle/>
          <a:p>
            <a:pPr marL="0" indent="0" defTabSz="825500">
              <a:spcBef>
                <a:spcPts val="0"/>
              </a:spcBef>
              <a:buSzTx/>
              <a:buNone/>
              <a:defRPr sz="3200">
                <a:solidFill>
                  <a:srgbClr val="000000"/>
                </a:solidFill>
                <a:latin typeface="Charlie Display"/>
                <a:ea typeface="Charlie Display"/>
                <a:cs typeface="Charlie Display"/>
                <a:sym typeface="Charlie Display"/>
              </a:defRPr>
            </a:pPr>
          </a:p>
        </p:txBody>
      </p:sp>
      <p:sp>
        <p:nvSpPr>
          <p:cNvPr id="1058" name="Image"/>
          <p:cNvSpPr/>
          <p:nvPr>
            <p:ph type="pic" sz="quarter" idx="25"/>
          </p:nvPr>
        </p:nvSpPr>
        <p:spPr>
          <a:xfrm>
            <a:off x="7308436" y="6616765"/>
            <a:ext cx="201667" cy="362853"/>
          </a:xfrm>
          <a:prstGeom prst="rect">
            <a:avLst/>
          </a:prstGeom>
        </p:spPr>
        <p:txBody>
          <a:bodyPr lIns="91439" tIns="45719" rIns="91439" bIns="45719" anchor="t">
            <a:noAutofit/>
          </a:bodyPr>
          <a:lstStyle/>
          <a:p>
            <a:pPr/>
          </a:p>
        </p:txBody>
      </p:sp>
      <p:sp>
        <p:nvSpPr>
          <p:cNvPr id="1059"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Android Call-out_N900">
    <p:bg>
      <p:bgPr>
        <a:solidFill>
          <a:srgbClr val="091E42"/>
        </a:solidFill>
      </p:bgPr>
    </p:bg>
    <p:spTree>
      <p:nvGrpSpPr>
        <p:cNvPr id="1" name=""/>
        <p:cNvGrpSpPr/>
        <p:nvPr/>
      </p:nvGrpSpPr>
      <p:grpSpPr>
        <a:xfrm>
          <a:off x="0" y="0"/>
          <a:ext cx="0" cy="0"/>
          <a:chOff x="0" y="0"/>
          <a:chExt cx="0" cy="0"/>
        </a:xfrm>
      </p:grpSpPr>
      <p:sp>
        <p:nvSpPr>
          <p:cNvPr id="1066" name="Image"/>
          <p:cNvSpPr/>
          <p:nvPr>
            <p:ph type="pic" sz="quarter" idx="21"/>
          </p:nvPr>
        </p:nvSpPr>
        <p:spPr>
          <a:xfrm>
            <a:off x="9653507" y="2347398"/>
            <a:ext cx="5076986" cy="9021204"/>
          </a:xfrm>
          <a:prstGeom prst="rect">
            <a:avLst/>
          </a:prstGeom>
        </p:spPr>
        <p:txBody>
          <a:bodyPr lIns="91439" tIns="45719" rIns="91439" bIns="45719" anchor="t">
            <a:noAutofit/>
          </a:bodyPr>
          <a:lstStyle/>
          <a:p>
            <a:pPr/>
          </a:p>
        </p:txBody>
      </p:sp>
      <p:pic>
        <p:nvPicPr>
          <p:cNvPr id="1067" name="Google Pixel 2 Just Black.png" descr="Google Pixel 2 Just Black.png"/>
          <p:cNvPicPr>
            <a:picLocks noChangeAspect="1"/>
          </p:cNvPicPr>
          <p:nvPr/>
        </p:nvPicPr>
        <p:blipFill>
          <a:blip r:embed="rId2">
            <a:extLst/>
          </a:blip>
          <a:stretch>
            <a:fillRect/>
          </a:stretch>
        </p:blipFill>
        <p:spPr>
          <a:xfrm>
            <a:off x="9206490" y="785505"/>
            <a:ext cx="5971021" cy="12128634"/>
          </a:xfrm>
          <a:prstGeom prst="rect">
            <a:avLst/>
          </a:prstGeom>
          <a:ln w="12700">
            <a:miter lim="400000"/>
          </a:ln>
        </p:spPr>
      </p:pic>
      <p:sp>
        <p:nvSpPr>
          <p:cNvPr id="1068" name="Full android"/>
          <p:cNvSpPr/>
          <p:nvPr>
            <p:ph type="body" sz="quarter" idx="22"/>
          </p:nvPr>
        </p:nvSpPr>
        <p:spPr>
          <a:xfrm>
            <a:off x="1698321" y="1016396"/>
            <a:ext cx="7621528" cy="825501"/>
          </a:xfrm>
          <a:prstGeom prst="rect">
            <a:avLst/>
          </a:prstGeom>
        </p:spPr>
        <p:txBody>
          <a:bodyPr anchor="t">
            <a:spAutoFit/>
          </a:bodyPr>
          <a:lstStyle>
            <a:lvl1pPr marL="0" indent="0" algn="l" defTabSz="825500">
              <a:spcBef>
                <a:spcPts val="0"/>
              </a:spcBef>
              <a:buSzTx/>
              <a:buNone/>
              <a:defRPr cap="all" spc="384" sz="4800"/>
            </a:lvl1pPr>
          </a:lstStyle>
          <a:p>
            <a:pPr/>
            <a:r>
              <a:t>Full android</a:t>
            </a:r>
          </a:p>
        </p:txBody>
      </p:sp>
      <p:sp>
        <p:nvSpPr>
          <p:cNvPr id="1069" name="Line"/>
          <p:cNvSpPr/>
          <p:nvPr/>
        </p:nvSpPr>
        <p:spPr>
          <a:xfrm>
            <a:off x="1775024" y="2544916"/>
            <a:ext cx="2541599" cy="1"/>
          </a:xfrm>
          <a:prstGeom prst="line">
            <a:avLst/>
          </a:prstGeom>
          <a:ln w="101600">
            <a:solidFill>
              <a:schemeClr val="accent2"/>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070" name="You don’t always need to add text"/>
          <p:cNvSpPr/>
          <p:nvPr>
            <p:ph type="body" sz="quarter" idx="23"/>
          </p:nvPr>
        </p:nvSpPr>
        <p:spPr>
          <a:xfrm>
            <a:off x="16602485" y="6363123"/>
            <a:ext cx="3971808" cy="2273301"/>
          </a:xfrm>
          <a:prstGeom prst="rect">
            <a:avLst/>
          </a:prstGeom>
        </p:spPr>
        <p:txBody>
          <a:bodyPr anchor="t">
            <a:spAutoFit/>
          </a:bodyPr>
          <a:lstStyle>
            <a:lvl1pPr marL="0" indent="0" algn="l" defTabSz="825500">
              <a:spcBef>
                <a:spcPts val="0"/>
              </a:spcBef>
              <a:buSzTx/>
              <a:buNone/>
              <a:defRPr sz="4800">
                <a:latin typeface="+mj-lt"/>
                <a:ea typeface="+mj-ea"/>
                <a:cs typeface="+mj-cs"/>
                <a:sym typeface="Charlie Display Semibold"/>
              </a:defRPr>
            </a:lvl1pPr>
          </a:lstStyle>
          <a:p>
            <a:pPr/>
            <a:r>
              <a:t>You don’t always need to add text</a:t>
            </a:r>
          </a:p>
        </p:txBody>
      </p:sp>
      <p:sp>
        <p:nvSpPr>
          <p:cNvPr id="1071" name="Line"/>
          <p:cNvSpPr/>
          <p:nvPr/>
        </p:nvSpPr>
        <p:spPr>
          <a:xfrm>
            <a:off x="13932129" y="6852073"/>
            <a:ext cx="2433837" cy="1"/>
          </a:xfrm>
          <a:prstGeom prst="line">
            <a:avLst/>
          </a:prstGeom>
          <a:ln w="76200" cap="rnd">
            <a:solidFill>
              <a:srgbClr val="FFFFFF"/>
            </a:solidFill>
            <a:custDash>
              <a:ds d="100000" sp="200000"/>
            </a:custDash>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072"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Android Close-up_White">
    <p:bg>
      <p:bgPr>
        <a:solidFill>
          <a:srgbClr val="FFFFFF"/>
        </a:solidFill>
      </p:bgPr>
    </p:bg>
    <p:spTree>
      <p:nvGrpSpPr>
        <p:cNvPr id="1" name=""/>
        <p:cNvGrpSpPr/>
        <p:nvPr/>
      </p:nvGrpSpPr>
      <p:grpSpPr>
        <a:xfrm>
          <a:off x="0" y="0"/>
          <a:ext cx="0" cy="0"/>
          <a:chOff x="0" y="0"/>
          <a:chExt cx="0" cy="0"/>
        </a:xfrm>
      </p:grpSpPr>
      <p:sp>
        <p:nvSpPr>
          <p:cNvPr id="1079" name="Image"/>
          <p:cNvSpPr/>
          <p:nvPr>
            <p:ph type="pic" sz="half" idx="21"/>
          </p:nvPr>
        </p:nvSpPr>
        <p:spPr>
          <a:xfrm>
            <a:off x="13654258" y="2674970"/>
            <a:ext cx="6600475" cy="11728265"/>
          </a:xfrm>
          <a:prstGeom prst="rect">
            <a:avLst/>
          </a:prstGeom>
        </p:spPr>
        <p:txBody>
          <a:bodyPr lIns="91439" tIns="45719" rIns="91439" bIns="45719" anchor="t">
            <a:noAutofit/>
          </a:bodyPr>
          <a:lstStyle/>
          <a:p>
            <a:pPr/>
          </a:p>
        </p:txBody>
      </p:sp>
      <p:pic>
        <p:nvPicPr>
          <p:cNvPr id="1080" name="Google Pixel 2 Just Black.png" descr="Google Pixel 2 Just Black.png"/>
          <p:cNvPicPr>
            <a:picLocks noChangeAspect="1"/>
          </p:cNvPicPr>
          <p:nvPr/>
        </p:nvPicPr>
        <p:blipFill>
          <a:blip r:embed="rId2">
            <a:extLst/>
          </a:blip>
          <a:stretch>
            <a:fillRect/>
          </a:stretch>
        </p:blipFill>
        <p:spPr>
          <a:xfrm>
            <a:off x="13073101" y="655019"/>
            <a:ext cx="7762789" cy="15768167"/>
          </a:xfrm>
          <a:prstGeom prst="rect">
            <a:avLst/>
          </a:prstGeom>
          <a:ln w="12700">
            <a:miter lim="400000"/>
          </a:ln>
        </p:spPr>
      </p:pic>
      <p:sp>
        <p:nvSpPr>
          <p:cNvPr id="1081" name="Close-up Android"/>
          <p:cNvSpPr/>
          <p:nvPr>
            <p:ph type="body" sz="quarter" idx="22"/>
          </p:nvPr>
        </p:nvSpPr>
        <p:spPr>
          <a:xfrm>
            <a:off x="1698824" y="1019275"/>
            <a:ext cx="8505882" cy="825501"/>
          </a:xfrm>
          <a:prstGeom prst="rect">
            <a:avLst/>
          </a:prstGeom>
        </p:spPr>
        <p:txBody>
          <a:bodyPr anchor="t">
            <a:spAutoFit/>
          </a:bodyPr>
          <a:lstStyle>
            <a:lvl1pPr marL="0" indent="0" algn="l" defTabSz="825500">
              <a:spcBef>
                <a:spcPts val="0"/>
              </a:spcBef>
              <a:buSzTx/>
              <a:buNone/>
              <a:defRPr cap="all" spc="384" sz="4800">
                <a:solidFill>
                  <a:srgbClr val="0747A6"/>
                </a:solidFill>
              </a:defRPr>
            </a:lvl1pPr>
          </a:lstStyle>
          <a:p>
            <a:pPr/>
            <a:r>
              <a:t>Close-up Android</a:t>
            </a:r>
          </a:p>
        </p:txBody>
      </p:sp>
      <p:sp>
        <p:nvSpPr>
          <p:cNvPr id="1082" name="Line"/>
          <p:cNvSpPr/>
          <p:nvPr/>
        </p:nvSpPr>
        <p:spPr>
          <a:xfrm>
            <a:off x="1775024" y="2544916"/>
            <a:ext cx="2541599" cy="1"/>
          </a:xfrm>
          <a:prstGeom prst="line">
            <a:avLst/>
          </a:prstGeom>
          <a:ln w="101600">
            <a:solidFill>
              <a:schemeClr val="accent3"/>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083" name="Sizing…"/>
          <p:cNvSpPr/>
          <p:nvPr>
            <p:ph type="body" sz="quarter" idx="23"/>
          </p:nvPr>
        </p:nvSpPr>
        <p:spPr>
          <a:xfrm>
            <a:off x="4695720" y="4374303"/>
            <a:ext cx="6600475" cy="2226311"/>
          </a:xfrm>
          <a:prstGeom prst="rect">
            <a:avLst/>
          </a:prstGeom>
        </p:spPr>
        <p:txBody>
          <a:bodyPr anchor="t">
            <a:spAutoFit/>
          </a:bodyPr>
          <a:lstStyle/>
          <a:p>
            <a:pPr marL="0" indent="0" algn="r" defTabSz="825500">
              <a:spcBef>
                <a:spcPts val="500"/>
              </a:spcBef>
              <a:buSzTx/>
              <a:buNone/>
              <a:defRPr sz="6000">
                <a:solidFill>
                  <a:srgbClr val="253858"/>
                </a:solidFill>
                <a:latin typeface="+mj-lt"/>
                <a:ea typeface="+mj-ea"/>
                <a:cs typeface="+mj-cs"/>
                <a:sym typeface="Charlie Display Semibold"/>
              </a:defRPr>
            </a:pPr>
            <a:r>
              <a:t>Sizing</a:t>
            </a:r>
          </a:p>
          <a:p>
            <a:pPr marL="0" indent="0" algn="r"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r>
              <a:t>This Android screenshot size is:</a:t>
            </a:r>
          </a:p>
          <a:p>
            <a:pPr marL="0" indent="0" algn="r"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r>
              <a:t>520pt (width)  |  923pt (height)</a:t>
            </a:r>
          </a:p>
        </p:txBody>
      </p:sp>
      <p:sp>
        <p:nvSpPr>
          <p:cNvPr id="1084" name="Line"/>
          <p:cNvSpPr/>
          <p:nvPr/>
        </p:nvSpPr>
        <p:spPr>
          <a:xfrm>
            <a:off x="11375343" y="4883133"/>
            <a:ext cx="2965505" cy="1"/>
          </a:xfrm>
          <a:prstGeom prst="line">
            <a:avLst/>
          </a:prstGeom>
          <a:ln w="76200" cap="rnd">
            <a:solidFill>
              <a:srgbClr val="007FFF"/>
            </a:solidFill>
            <a:custDash>
              <a:ds d="100000" sp="200000"/>
            </a:custDash>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085"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Phone Close-up_N900">
    <p:bg>
      <p:bgPr>
        <a:solidFill>
          <a:srgbClr val="091E42"/>
        </a:solidFill>
      </p:bgPr>
    </p:bg>
    <p:spTree>
      <p:nvGrpSpPr>
        <p:cNvPr id="1" name=""/>
        <p:cNvGrpSpPr/>
        <p:nvPr/>
      </p:nvGrpSpPr>
      <p:grpSpPr>
        <a:xfrm>
          <a:off x="0" y="0"/>
          <a:ext cx="0" cy="0"/>
          <a:chOff x="0" y="0"/>
          <a:chExt cx="0" cy="0"/>
        </a:xfrm>
      </p:grpSpPr>
      <p:sp>
        <p:nvSpPr>
          <p:cNvPr id="1092" name="Image"/>
          <p:cNvSpPr/>
          <p:nvPr>
            <p:ph type="pic" sz="half" idx="21"/>
          </p:nvPr>
        </p:nvSpPr>
        <p:spPr>
          <a:xfrm>
            <a:off x="13672768" y="1430927"/>
            <a:ext cx="6607929" cy="14216535"/>
          </a:xfrm>
          <a:prstGeom prst="rect">
            <a:avLst/>
          </a:prstGeom>
        </p:spPr>
        <p:txBody>
          <a:bodyPr lIns="91439" tIns="45719" rIns="91439" bIns="45719" anchor="t">
            <a:noAutofit/>
          </a:bodyPr>
          <a:lstStyle/>
          <a:p>
            <a:pPr/>
          </a:p>
        </p:txBody>
      </p:sp>
      <p:pic>
        <p:nvPicPr>
          <p:cNvPr id="1093" name="Apple iPhone X Silver.png" descr="Apple iPhone X Silver.png"/>
          <p:cNvPicPr>
            <a:picLocks noChangeAspect="1"/>
          </p:cNvPicPr>
          <p:nvPr/>
        </p:nvPicPr>
        <p:blipFill>
          <a:blip r:embed="rId2">
            <a:extLst/>
          </a:blip>
          <a:stretch>
            <a:fillRect/>
          </a:stretch>
        </p:blipFill>
        <p:spPr>
          <a:xfrm>
            <a:off x="12902117" y="430561"/>
            <a:ext cx="8149237" cy="16217270"/>
          </a:xfrm>
          <a:prstGeom prst="rect">
            <a:avLst/>
          </a:prstGeom>
          <a:ln w="12700">
            <a:miter lim="400000"/>
          </a:ln>
        </p:spPr>
      </p:pic>
      <p:sp>
        <p:nvSpPr>
          <p:cNvPr id="1094" name="Close-Up ios"/>
          <p:cNvSpPr/>
          <p:nvPr>
            <p:ph type="body" sz="quarter" idx="22"/>
          </p:nvPr>
        </p:nvSpPr>
        <p:spPr>
          <a:xfrm>
            <a:off x="1698321" y="1016396"/>
            <a:ext cx="6349009" cy="825501"/>
          </a:xfrm>
          <a:prstGeom prst="rect">
            <a:avLst/>
          </a:prstGeom>
        </p:spPr>
        <p:txBody>
          <a:bodyPr anchor="t">
            <a:spAutoFit/>
          </a:bodyPr>
          <a:lstStyle>
            <a:lvl1pPr marL="0" indent="0" algn="l" defTabSz="825500">
              <a:spcBef>
                <a:spcPts val="0"/>
              </a:spcBef>
              <a:buSzTx/>
              <a:buNone/>
              <a:defRPr cap="all" spc="384" sz="4800"/>
            </a:lvl1pPr>
          </a:lstStyle>
          <a:p>
            <a:pPr/>
            <a:r>
              <a:t>Close-Up ios</a:t>
            </a:r>
          </a:p>
        </p:txBody>
      </p:sp>
      <p:sp>
        <p:nvSpPr>
          <p:cNvPr id="1095" name="Line"/>
          <p:cNvSpPr/>
          <p:nvPr/>
        </p:nvSpPr>
        <p:spPr>
          <a:xfrm>
            <a:off x="1775024" y="2544916"/>
            <a:ext cx="2541599" cy="1"/>
          </a:xfrm>
          <a:prstGeom prst="line">
            <a:avLst/>
          </a:prstGeom>
          <a:ln w="101600">
            <a:solidFill>
              <a:schemeClr val="accent2"/>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096" name="Sizing…"/>
          <p:cNvSpPr/>
          <p:nvPr>
            <p:ph type="body" sz="quarter" idx="23"/>
          </p:nvPr>
        </p:nvSpPr>
        <p:spPr>
          <a:xfrm>
            <a:off x="4872825" y="4436970"/>
            <a:ext cx="6423370" cy="2226311"/>
          </a:xfrm>
          <a:prstGeom prst="rect">
            <a:avLst/>
          </a:prstGeom>
        </p:spPr>
        <p:txBody>
          <a:bodyPr anchor="t">
            <a:spAutoFit/>
          </a:bodyPr>
          <a:lstStyle/>
          <a:p>
            <a:pPr marL="0" indent="0" algn="r" defTabSz="825500">
              <a:spcBef>
                <a:spcPts val="500"/>
              </a:spcBef>
              <a:buSzTx/>
              <a:buNone/>
              <a:defRPr sz="6000">
                <a:latin typeface="+mj-lt"/>
                <a:ea typeface="+mj-ea"/>
                <a:cs typeface="+mj-cs"/>
                <a:sym typeface="Charlie Display Semibold"/>
              </a:defRPr>
            </a:pPr>
            <a:r>
              <a:t>Sizing</a:t>
            </a:r>
          </a:p>
          <a:p>
            <a:pPr marL="0" indent="0" algn="r" defTabSz="825500">
              <a:lnSpc>
                <a:spcPct val="110000"/>
              </a:lnSpc>
              <a:spcBef>
                <a:spcPts val="0"/>
              </a:spcBef>
              <a:buSzTx/>
              <a:buNone/>
              <a:defRPr spc="36" sz="3600">
                <a:latin typeface="Charlie Display"/>
                <a:ea typeface="Charlie Display"/>
                <a:cs typeface="Charlie Display"/>
                <a:sym typeface="Charlie Display"/>
              </a:defRPr>
            </a:pPr>
            <a:r>
              <a:t>This iOS screenshot size</a:t>
            </a:r>
          </a:p>
          <a:p>
            <a:pPr marL="0" indent="0" algn="r" defTabSz="825500">
              <a:lnSpc>
                <a:spcPct val="110000"/>
              </a:lnSpc>
              <a:spcBef>
                <a:spcPts val="0"/>
              </a:spcBef>
              <a:buSzTx/>
              <a:buNone/>
              <a:defRPr spc="36" sz="3600">
                <a:latin typeface="Charlie Display"/>
                <a:ea typeface="Charlie Display"/>
                <a:cs typeface="Charlie Display"/>
                <a:sym typeface="Charlie Display"/>
              </a:defRPr>
            </a:pPr>
            <a:r>
              <a:t>520pt (width)  |  1118pt (height)</a:t>
            </a:r>
          </a:p>
        </p:txBody>
      </p:sp>
      <p:sp>
        <p:nvSpPr>
          <p:cNvPr id="1097" name="Line"/>
          <p:cNvSpPr/>
          <p:nvPr/>
        </p:nvSpPr>
        <p:spPr>
          <a:xfrm>
            <a:off x="11375343" y="4945800"/>
            <a:ext cx="2965505" cy="1"/>
          </a:xfrm>
          <a:prstGeom prst="line">
            <a:avLst/>
          </a:prstGeom>
          <a:ln w="76200" cap="rnd">
            <a:solidFill>
              <a:srgbClr val="FFFFFF"/>
            </a:solidFill>
            <a:custDash>
              <a:ds d="100000" sp="200000"/>
            </a:custDash>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098"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Agenda 2">
    <p:bg>
      <p:bgPr>
        <a:solidFill>
          <a:srgbClr val="091E42"/>
        </a:solidFill>
      </p:bgPr>
    </p:bg>
    <p:spTree>
      <p:nvGrpSpPr>
        <p:cNvPr id="1" name=""/>
        <p:cNvGrpSpPr/>
        <p:nvPr/>
      </p:nvGrpSpPr>
      <p:grpSpPr>
        <a:xfrm>
          <a:off x="0" y="0"/>
          <a:ext cx="0" cy="0"/>
          <a:chOff x="0" y="0"/>
          <a:chExt cx="0" cy="0"/>
        </a:xfrm>
      </p:grpSpPr>
      <p:sp>
        <p:nvSpPr>
          <p:cNvPr id="92" name="Agenda item 1"/>
          <p:cNvSpPr txBox="1"/>
          <p:nvPr>
            <p:ph type="body" sz="quarter" idx="21"/>
          </p:nvPr>
        </p:nvSpPr>
        <p:spPr>
          <a:xfrm>
            <a:off x="2388599" y="7905201"/>
            <a:ext cx="4196282" cy="1930401"/>
          </a:xfrm>
          <a:prstGeom prst="rect">
            <a:avLst/>
          </a:prstGeom>
        </p:spPr>
        <p:txBody>
          <a:bodyPr anchor="t">
            <a:spAutoFit/>
          </a:bodyPr>
          <a:lstStyle>
            <a:lvl1pPr marL="0" indent="0" defTabSz="825500">
              <a:spcBef>
                <a:spcPts val="0"/>
              </a:spcBef>
              <a:buSzTx/>
              <a:buNone/>
              <a:defRPr sz="6000">
                <a:latin typeface="+mj-lt"/>
                <a:ea typeface="+mj-ea"/>
                <a:cs typeface="+mj-cs"/>
                <a:sym typeface="Charlie Display Semibold"/>
              </a:defRPr>
            </a:lvl1pPr>
          </a:lstStyle>
          <a:p>
            <a:pPr/>
            <a:r>
              <a:t>Agenda item 1</a:t>
            </a:r>
          </a:p>
        </p:txBody>
      </p:sp>
      <p:sp>
        <p:nvSpPr>
          <p:cNvPr id="93" name="Agenda item 2"/>
          <p:cNvSpPr txBox="1"/>
          <p:nvPr>
            <p:ph type="body" sz="quarter" idx="22"/>
          </p:nvPr>
        </p:nvSpPr>
        <p:spPr>
          <a:xfrm>
            <a:off x="7670050" y="7905201"/>
            <a:ext cx="4196282" cy="1930401"/>
          </a:xfrm>
          <a:prstGeom prst="rect">
            <a:avLst/>
          </a:prstGeom>
        </p:spPr>
        <p:txBody>
          <a:bodyPr anchor="t">
            <a:spAutoFit/>
          </a:bodyPr>
          <a:lstStyle>
            <a:lvl1pPr marL="0" indent="0" defTabSz="825500">
              <a:spcBef>
                <a:spcPts val="0"/>
              </a:spcBef>
              <a:buSzTx/>
              <a:buNone/>
              <a:defRPr sz="6000">
                <a:latin typeface="+mj-lt"/>
                <a:ea typeface="+mj-ea"/>
                <a:cs typeface="+mj-cs"/>
                <a:sym typeface="Charlie Display Semibold"/>
              </a:defRPr>
            </a:lvl1pPr>
          </a:lstStyle>
          <a:p>
            <a:pPr/>
            <a:r>
              <a:t>Agenda item 2</a:t>
            </a:r>
          </a:p>
        </p:txBody>
      </p:sp>
      <p:sp>
        <p:nvSpPr>
          <p:cNvPr id="94" name="Agenda item 3"/>
          <p:cNvSpPr txBox="1"/>
          <p:nvPr>
            <p:ph type="body" sz="quarter" idx="23"/>
          </p:nvPr>
        </p:nvSpPr>
        <p:spPr>
          <a:xfrm>
            <a:off x="12951500" y="7905201"/>
            <a:ext cx="4196282" cy="1930401"/>
          </a:xfrm>
          <a:prstGeom prst="rect">
            <a:avLst/>
          </a:prstGeom>
        </p:spPr>
        <p:txBody>
          <a:bodyPr anchor="t">
            <a:spAutoFit/>
          </a:bodyPr>
          <a:lstStyle>
            <a:lvl1pPr marL="0" indent="0" defTabSz="825500">
              <a:spcBef>
                <a:spcPts val="0"/>
              </a:spcBef>
              <a:buSzTx/>
              <a:buNone/>
              <a:defRPr sz="6000">
                <a:latin typeface="+mj-lt"/>
                <a:ea typeface="+mj-ea"/>
                <a:cs typeface="+mj-cs"/>
                <a:sym typeface="Charlie Display Semibold"/>
              </a:defRPr>
            </a:lvl1pPr>
          </a:lstStyle>
          <a:p>
            <a:pPr/>
            <a:r>
              <a:t>Agenda item 3</a:t>
            </a:r>
          </a:p>
        </p:txBody>
      </p:sp>
      <p:sp>
        <p:nvSpPr>
          <p:cNvPr id="95" name="Agenda item 4"/>
          <p:cNvSpPr txBox="1"/>
          <p:nvPr>
            <p:ph type="body" sz="quarter" idx="24"/>
          </p:nvPr>
        </p:nvSpPr>
        <p:spPr>
          <a:xfrm>
            <a:off x="18232952" y="7905201"/>
            <a:ext cx="4196281" cy="1930401"/>
          </a:xfrm>
          <a:prstGeom prst="rect">
            <a:avLst/>
          </a:prstGeom>
        </p:spPr>
        <p:txBody>
          <a:bodyPr anchor="t">
            <a:spAutoFit/>
          </a:bodyPr>
          <a:lstStyle>
            <a:lvl1pPr marL="0" indent="0" defTabSz="825500">
              <a:spcBef>
                <a:spcPts val="0"/>
              </a:spcBef>
              <a:buSzTx/>
              <a:buNone/>
              <a:defRPr sz="6000">
                <a:latin typeface="+mj-lt"/>
                <a:ea typeface="+mj-ea"/>
                <a:cs typeface="+mj-cs"/>
                <a:sym typeface="Charlie Display Semibold"/>
              </a:defRPr>
            </a:lvl1pPr>
          </a:lstStyle>
          <a:p>
            <a:pPr/>
            <a:r>
              <a:t>Agenda item 4</a:t>
            </a:r>
          </a:p>
        </p:txBody>
      </p:sp>
      <p:sp>
        <p:nvSpPr>
          <p:cNvPr id="96" name="Circle"/>
          <p:cNvSpPr/>
          <p:nvPr>
            <p:ph type="body" sz="quarter" idx="25"/>
          </p:nvPr>
        </p:nvSpPr>
        <p:spPr>
          <a:xfrm>
            <a:off x="3629490" y="5631813"/>
            <a:ext cx="1714501" cy="1714501"/>
          </a:xfrm>
          <a:prstGeom prst="ellipse">
            <a:avLst/>
          </a:prstGeom>
          <a:solidFill>
            <a:schemeClr val="accent1"/>
          </a:solidFill>
        </p:spPr>
        <p:txBody>
          <a:bodyPr>
            <a:noAutofit/>
          </a:bodyPr>
          <a:lstStyle/>
          <a:p>
            <a:pPr marL="0" indent="0" algn="l"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p>
        </p:txBody>
      </p:sp>
      <p:sp>
        <p:nvSpPr>
          <p:cNvPr id="97" name="Image"/>
          <p:cNvSpPr/>
          <p:nvPr>
            <p:ph type="pic" sz="quarter" idx="26"/>
          </p:nvPr>
        </p:nvSpPr>
        <p:spPr>
          <a:xfrm>
            <a:off x="4106956" y="6159797"/>
            <a:ext cx="709191" cy="658534"/>
          </a:xfrm>
          <a:prstGeom prst="rect">
            <a:avLst/>
          </a:prstGeom>
        </p:spPr>
        <p:txBody>
          <a:bodyPr lIns="91439" tIns="45719" rIns="91439" bIns="45719" anchor="t">
            <a:noAutofit/>
          </a:bodyPr>
          <a:lstStyle/>
          <a:p>
            <a:pPr/>
          </a:p>
        </p:txBody>
      </p:sp>
      <p:sp>
        <p:nvSpPr>
          <p:cNvPr id="98" name="Circle"/>
          <p:cNvSpPr/>
          <p:nvPr>
            <p:ph type="body" sz="quarter" idx="27"/>
          </p:nvPr>
        </p:nvSpPr>
        <p:spPr>
          <a:xfrm>
            <a:off x="19473842" y="5631813"/>
            <a:ext cx="1714501" cy="1714501"/>
          </a:xfrm>
          <a:prstGeom prst="ellipse">
            <a:avLst/>
          </a:prstGeom>
          <a:solidFill>
            <a:schemeClr val="accent6">
              <a:alpha val="20000"/>
            </a:schemeClr>
          </a:solidFill>
        </p:spPr>
        <p:txBody>
          <a:bodyPr>
            <a:noAutofit/>
          </a:bodyPr>
          <a:lstStyle/>
          <a:p>
            <a:pPr marL="0" indent="0" algn="l"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p>
        </p:txBody>
      </p:sp>
      <p:sp>
        <p:nvSpPr>
          <p:cNvPr id="99" name="Image"/>
          <p:cNvSpPr/>
          <p:nvPr>
            <p:ph type="pic" sz="quarter" idx="28"/>
          </p:nvPr>
        </p:nvSpPr>
        <p:spPr>
          <a:xfrm>
            <a:off x="19878950" y="5961347"/>
            <a:ext cx="904174" cy="903393"/>
          </a:xfrm>
          <a:prstGeom prst="rect">
            <a:avLst/>
          </a:prstGeom>
        </p:spPr>
        <p:txBody>
          <a:bodyPr lIns="91439" tIns="45719" rIns="91439" bIns="45719" anchor="t">
            <a:noAutofit/>
          </a:bodyPr>
          <a:lstStyle/>
          <a:p>
            <a:pPr/>
          </a:p>
        </p:txBody>
      </p:sp>
      <p:sp>
        <p:nvSpPr>
          <p:cNvPr id="100" name="Circle"/>
          <p:cNvSpPr/>
          <p:nvPr>
            <p:ph type="body" sz="quarter" idx="29"/>
          </p:nvPr>
        </p:nvSpPr>
        <p:spPr>
          <a:xfrm>
            <a:off x="14192391" y="5631813"/>
            <a:ext cx="1714501" cy="1714501"/>
          </a:xfrm>
          <a:prstGeom prst="ellipse">
            <a:avLst/>
          </a:prstGeom>
          <a:solidFill>
            <a:schemeClr val="accent4">
              <a:alpha val="20000"/>
            </a:schemeClr>
          </a:solidFill>
        </p:spPr>
        <p:txBody>
          <a:bodyPr>
            <a:noAutofit/>
          </a:bodyPr>
          <a:lstStyle/>
          <a:p>
            <a:pPr marL="0" indent="0" algn="l"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p>
        </p:txBody>
      </p:sp>
      <p:sp>
        <p:nvSpPr>
          <p:cNvPr id="101" name="Image"/>
          <p:cNvSpPr/>
          <p:nvPr>
            <p:ph type="pic" sz="quarter" idx="30"/>
          </p:nvPr>
        </p:nvSpPr>
        <p:spPr>
          <a:xfrm>
            <a:off x="14720234" y="6118471"/>
            <a:ext cx="658802" cy="741152"/>
          </a:xfrm>
          <a:prstGeom prst="rect">
            <a:avLst/>
          </a:prstGeom>
        </p:spPr>
        <p:txBody>
          <a:bodyPr lIns="91439" tIns="45719" rIns="91439" bIns="45719" anchor="t">
            <a:noAutofit/>
          </a:bodyPr>
          <a:lstStyle/>
          <a:p>
            <a:pPr/>
          </a:p>
        </p:txBody>
      </p:sp>
      <p:sp>
        <p:nvSpPr>
          <p:cNvPr id="102" name="Circle"/>
          <p:cNvSpPr/>
          <p:nvPr>
            <p:ph type="body" sz="quarter" idx="31"/>
          </p:nvPr>
        </p:nvSpPr>
        <p:spPr>
          <a:xfrm>
            <a:off x="8910940" y="5631813"/>
            <a:ext cx="1714501" cy="1714501"/>
          </a:xfrm>
          <a:prstGeom prst="ellipse">
            <a:avLst/>
          </a:prstGeom>
          <a:solidFill>
            <a:schemeClr val="accent2">
              <a:alpha val="20000"/>
            </a:schemeClr>
          </a:solidFill>
        </p:spPr>
        <p:txBody>
          <a:bodyPr>
            <a:noAutofit/>
          </a:bodyPr>
          <a:lstStyle/>
          <a:p>
            <a:pPr marL="0" indent="0" algn="l"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p>
        </p:txBody>
      </p:sp>
      <p:sp>
        <p:nvSpPr>
          <p:cNvPr id="103" name="Image"/>
          <p:cNvSpPr/>
          <p:nvPr>
            <p:ph type="pic" sz="quarter" idx="32"/>
          </p:nvPr>
        </p:nvSpPr>
        <p:spPr>
          <a:xfrm>
            <a:off x="9315221" y="5994038"/>
            <a:ext cx="905939" cy="990052"/>
          </a:xfrm>
          <a:prstGeom prst="rect">
            <a:avLst/>
          </a:prstGeom>
        </p:spPr>
        <p:txBody>
          <a:bodyPr lIns="91439" tIns="45719" rIns="91439" bIns="45719" anchor="t">
            <a:noAutofit/>
          </a:bodyPr>
          <a:lstStyle/>
          <a:p>
            <a:pPr/>
          </a:p>
        </p:txBody>
      </p:sp>
      <p:sp>
        <p:nvSpPr>
          <p:cNvPr id="104" name="Agenda"/>
          <p:cNvSpPr/>
          <p:nvPr>
            <p:ph type="body" sz="quarter" idx="33"/>
          </p:nvPr>
        </p:nvSpPr>
        <p:spPr>
          <a:xfrm>
            <a:off x="1778000" y="1782800"/>
            <a:ext cx="20828000" cy="1320801"/>
          </a:xfrm>
          <a:prstGeom prst="rect">
            <a:avLst/>
          </a:prstGeom>
        </p:spPr>
        <p:txBody>
          <a:bodyPr anchor="t">
            <a:spAutoFit/>
          </a:bodyPr>
          <a:lstStyle>
            <a:lvl1pPr marL="0" indent="0" defTabSz="825500">
              <a:lnSpc>
                <a:spcPct val="90000"/>
              </a:lnSpc>
              <a:spcBef>
                <a:spcPts val="2500"/>
              </a:spcBef>
              <a:buSzTx/>
              <a:buNone/>
              <a:defRPr sz="8000">
                <a:latin typeface="+mj-lt"/>
                <a:ea typeface="+mj-ea"/>
                <a:cs typeface="+mj-cs"/>
                <a:sym typeface="Charlie Display Semibold"/>
              </a:defRPr>
            </a:lvl1pPr>
          </a:lstStyle>
          <a:p>
            <a:pPr/>
            <a:r>
              <a:t>Agenda</a:t>
            </a:r>
          </a:p>
        </p:txBody>
      </p:sp>
      <p:sp>
        <p:nvSpPr>
          <p:cNvPr id="105"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Apple Watch_N900">
    <p:bg>
      <p:bgPr>
        <a:solidFill>
          <a:srgbClr val="091E42"/>
        </a:solidFill>
      </p:bgPr>
    </p:bg>
    <p:spTree>
      <p:nvGrpSpPr>
        <p:cNvPr id="1" name=""/>
        <p:cNvGrpSpPr/>
        <p:nvPr/>
      </p:nvGrpSpPr>
      <p:grpSpPr>
        <a:xfrm>
          <a:off x="0" y="0"/>
          <a:ext cx="0" cy="0"/>
          <a:chOff x="0" y="0"/>
          <a:chExt cx="0" cy="0"/>
        </a:xfrm>
      </p:grpSpPr>
      <p:pic>
        <p:nvPicPr>
          <p:cNvPr id="1105" name="Apple Watch 42mm Edition Closed.png" descr="Apple Watch 42mm Edition Closed.png"/>
          <p:cNvPicPr>
            <a:picLocks noChangeAspect="1"/>
          </p:cNvPicPr>
          <p:nvPr/>
        </p:nvPicPr>
        <p:blipFill>
          <a:blip r:embed="rId2">
            <a:extLst/>
          </a:blip>
          <a:stretch>
            <a:fillRect/>
          </a:stretch>
        </p:blipFill>
        <p:spPr>
          <a:xfrm>
            <a:off x="14460956" y="2997119"/>
            <a:ext cx="4987032" cy="9253282"/>
          </a:xfrm>
          <a:prstGeom prst="rect">
            <a:avLst/>
          </a:prstGeom>
          <a:ln w="12700">
            <a:miter lim="400000"/>
          </a:ln>
        </p:spPr>
      </p:pic>
      <p:sp>
        <p:nvSpPr>
          <p:cNvPr id="1106" name="Image"/>
          <p:cNvSpPr/>
          <p:nvPr>
            <p:ph type="pic" sz="quarter" idx="21"/>
          </p:nvPr>
        </p:nvSpPr>
        <p:spPr>
          <a:xfrm>
            <a:off x="15432090" y="5719011"/>
            <a:ext cx="3048001" cy="3810001"/>
          </a:xfrm>
          <a:prstGeom prst="rect">
            <a:avLst/>
          </a:prstGeom>
        </p:spPr>
        <p:txBody>
          <a:bodyPr lIns="91439" tIns="45719" rIns="91439" bIns="45719" anchor="t">
            <a:noAutofit/>
          </a:bodyPr>
          <a:lstStyle/>
          <a:p>
            <a:pPr/>
          </a:p>
        </p:txBody>
      </p:sp>
      <p:sp>
        <p:nvSpPr>
          <p:cNvPr id="1107" name="Apple watch"/>
          <p:cNvSpPr/>
          <p:nvPr>
            <p:ph type="body" sz="quarter" idx="22"/>
          </p:nvPr>
        </p:nvSpPr>
        <p:spPr>
          <a:xfrm>
            <a:off x="1698321" y="1016396"/>
            <a:ext cx="6349009" cy="825501"/>
          </a:xfrm>
          <a:prstGeom prst="rect">
            <a:avLst/>
          </a:prstGeom>
        </p:spPr>
        <p:txBody>
          <a:bodyPr anchor="t">
            <a:spAutoFit/>
          </a:bodyPr>
          <a:lstStyle>
            <a:lvl1pPr marL="0" indent="0" algn="l" defTabSz="825500">
              <a:spcBef>
                <a:spcPts val="0"/>
              </a:spcBef>
              <a:buSzTx/>
              <a:buNone/>
              <a:defRPr cap="all" spc="384" sz="4800"/>
            </a:lvl1pPr>
          </a:lstStyle>
          <a:p>
            <a:pPr/>
            <a:r>
              <a:t>Apple watch</a:t>
            </a:r>
          </a:p>
        </p:txBody>
      </p:sp>
      <p:sp>
        <p:nvSpPr>
          <p:cNvPr id="1108" name="Line"/>
          <p:cNvSpPr/>
          <p:nvPr/>
        </p:nvSpPr>
        <p:spPr>
          <a:xfrm>
            <a:off x="1775024" y="2544916"/>
            <a:ext cx="2541599" cy="1"/>
          </a:xfrm>
          <a:prstGeom prst="line">
            <a:avLst/>
          </a:prstGeom>
          <a:ln w="101600">
            <a:solidFill>
              <a:schemeClr val="accent2"/>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109" name="Talking point…"/>
          <p:cNvSpPr/>
          <p:nvPr>
            <p:ph type="body" sz="quarter" idx="23"/>
          </p:nvPr>
        </p:nvSpPr>
        <p:spPr>
          <a:xfrm>
            <a:off x="1698321" y="3752738"/>
            <a:ext cx="7716153" cy="1972311"/>
          </a:xfrm>
          <a:prstGeom prst="rect">
            <a:avLst/>
          </a:prstGeom>
        </p:spPr>
        <p:txBody>
          <a:bodyPr anchor="t">
            <a:spAutoFit/>
          </a:bodyPr>
          <a:lstStyle/>
          <a:p>
            <a:pPr marL="0" indent="0" algn="l" defTabSz="825500">
              <a:spcBef>
                <a:spcPts val="0"/>
              </a:spcBef>
              <a:buSzTx/>
              <a:buNone/>
              <a:defRPr sz="4800">
                <a:latin typeface="+mj-lt"/>
                <a:ea typeface="+mj-ea"/>
                <a:cs typeface="+mj-cs"/>
                <a:sym typeface="Charlie Display Semibold"/>
              </a:defRPr>
            </a:pPr>
            <a:r>
              <a:t>Talking point</a:t>
            </a:r>
          </a:p>
          <a:p>
            <a:pPr marL="0" indent="0" algn="l" defTabSz="825500">
              <a:lnSpc>
                <a:spcPct val="110000"/>
              </a:lnSpc>
              <a:spcBef>
                <a:spcPts val="0"/>
              </a:spcBef>
              <a:buSzTx/>
              <a:buNone/>
              <a:defRPr spc="36" sz="3600">
                <a:latin typeface="Charlie Display"/>
                <a:ea typeface="Charlie Display"/>
                <a:cs typeface="Charlie Display"/>
                <a:sym typeface="Charlie Display"/>
              </a:defRPr>
            </a:pPr>
            <a:r>
              <a:t>Supporting text for the talking point relevant to the overall data set.</a:t>
            </a:r>
          </a:p>
        </p:txBody>
      </p:sp>
      <p:sp>
        <p:nvSpPr>
          <p:cNvPr id="1110" name="Talking point…"/>
          <p:cNvSpPr/>
          <p:nvPr>
            <p:ph type="body" sz="quarter" idx="24"/>
          </p:nvPr>
        </p:nvSpPr>
        <p:spPr>
          <a:xfrm>
            <a:off x="1698321" y="6603789"/>
            <a:ext cx="7716153" cy="1972311"/>
          </a:xfrm>
          <a:prstGeom prst="rect">
            <a:avLst/>
          </a:prstGeom>
        </p:spPr>
        <p:txBody>
          <a:bodyPr anchor="t">
            <a:spAutoFit/>
          </a:bodyPr>
          <a:lstStyle/>
          <a:p>
            <a:pPr marL="0" indent="0" algn="l" defTabSz="825500">
              <a:spcBef>
                <a:spcPts val="0"/>
              </a:spcBef>
              <a:buSzTx/>
              <a:buNone/>
              <a:defRPr sz="4800">
                <a:latin typeface="+mj-lt"/>
                <a:ea typeface="+mj-ea"/>
                <a:cs typeface="+mj-cs"/>
                <a:sym typeface="Charlie Display Semibold"/>
              </a:defRPr>
            </a:pPr>
            <a:r>
              <a:t>Talking point</a:t>
            </a:r>
          </a:p>
          <a:p>
            <a:pPr marL="0" indent="0" algn="l" defTabSz="825500">
              <a:lnSpc>
                <a:spcPct val="110000"/>
              </a:lnSpc>
              <a:spcBef>
                <a:spcPts val="0"/>
              </a:spcBef>
              <a:buSzTx/>
              <a:buNone/>
              <a:defRPr spc="36" sz="3600">
                <a:latin typeface="Charlie Display"/>
                <a:ea typeface="Charlie Display"/>
                <a:cs typeface="Charlie Display"/>
                <a:sym typeface="Charlie Display"/>
              </a:defRPr>
            </a:pPr>
            <a:r>
              <a:t>Supporting text for the talking point relevant to the overall data set.</a:t>
            </a:r>
          </a:p>
        </p:txBody>
      </p:sp>
      <p:sp>
        <p:nvSpPr>
          <p:cNvPr id="1111" name="Talking point…"/>
          <p:cNvSpPr/>
          <p:nvPr>
            <p:ph type="body" sz="quarter" idx="25"/>
          </p:nvPr>
        </p:nvSpPr>
        <p:spPr>
          <a:xfrm>
            <a:off x="1698321" y="9522472"/>
            <a:ext cx="7716153" cy="1972311"/>
          </a:xfrm>
          <a:prstGeom prst="rect">
            <a:avLst/>
          </a:prstGeom>
        </p:spPr>
        <p:txBody>
          <a:bodyPr anchor="t">
            <a:spAutoFit/>
          </a:bodyPr>
          <a:lstStyle/>
          <a:p>
            <a:pPr marL="0" indent="0" algn="l" defTabSz="825500">
              <a:spcBef>
                <a:spcPts val="0"/>
              </a:spcBef>
              <a:buSzTx/>
              <a:buNone/>
              <a:defRPr sz="4800">
                <a:latin typeface="+mj-lt"/>
                <a:ea typeface="+mj-ea"/>
                <a:cs typeface="+mj-cs"/>
                <a:sym typeface="Charlie Display Semibold"/>
              </a:defRPr>
            </a:pPr>
            <a:r>
              <a:t>Talking point</a:t>
            </a:r>
          </a:p>
          <a:p>
            <a:pPr marL="0" indent="0" algn="l" defTabSz="825500">
              <a:lnSpc>
                <a:spcPct val="110000"/>
              </a:lnSpc>
              <a:spcBef>
                <a:spcPts val="0"/>
              </a:spcBef>
              <a:buSzTx/>
              <a:buNone/>
              <a:defRPr spc="36" sz="3600">
                <a:latin typeface="Charlie Display"/>
                <a:ea typeface="Charlie Display"/>
                <a:cs typeface="Charlie Display"/>
                <a:sym typeface="Charlie Display"/>
              </a:defRPr>
            </a:pPr>
            <a:r>
              <a:t>Supporting text for the talking point relevant to the overall data set.</a:t>
            </a:r>
          </a:p>
        </p:txBody>
      </p:sp>
      <p:sp>
        <p:nvSpPr>
          <p:cNvPr id="1112"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Video / Movie">
    <p:bg>
      <p:bgPr>
        <a:solidFill>
          <a:srgbClr val="000000"/>
        </a:solidFill>
      </p:bgPr>
    </p:bg>
    <p:spTree>
      <p:nvGrpSpPr>
        <p:cNvPr id="1" name=""/>
        <p:cNvGrpSpPr/>
        <p:nvPr/>
      </p:nvGrpSpPr>
      <p:grpSpPr>
        <a:xfrm>
          <a:off x="0" y="0"/>
          <a:ext cx="0" cy="0"/>
          <a:chOff x="0" y="0"/>
          <a:chExt cx="0" cy="0"/>
        </a:xfrm>
      </p:grpSpPr>
      <p:sp>
        <p:nvSpPr>
          <p:cNvPr id="1119" name="Image"/>
          <p:cNvSpPr/>
          <p:nvPr>
            <p:ph type="pic" idx="21"/>
          </p:nvPr>
        </p:nvSpPr>
        <p:spPr>
          <a:xfrm>
            <a:off x="0" y="0"/>
            <a:ext cx="24384000" cy="13716000"/>
          </a:xfrm>
          <a:prstGeom prst="rect">
            <a:avLst/>
          </a:prstGeom>
        </p:spPr>
        <p:txBody>
          <a:bodyPr lIns="91439" tIns="45719" rIns="91439" bIns="45719" anchor="t">
            <a:noAutofit/>
          </a:bodyPr>
          <a:lstStyle/>
          <a:p>
            <a:pPr/>
          </a:p>
        </p:txBody>
      </p:sp>
      <p:sp>
        <p:nvSpPr>
          <p:cNvPr id="1120"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Mobile Screen Capture">
    <p:bg>
      <p:bgPr>
        <a:solidFill>
          <a:srgbClr val="091E42"/>
        </a:solidFill>
      </p:bgPr>
    </p:bg>
    <p:spTree>
      <p:nvGrpSpPr>
        <p:cNvPr id="1" name=""/>
        <p:cNvGrpSpPr/>
        <p:nvPr/>
      </p:nvGrpSpPr>
      <p:grpSpPr>
        <a:xfrm>
          <a:off x="0" y="0"/>
          <a:ext cx="0" cy="0"/>
          <a:chOff x="0" y="0"/>
          <a:chExt cx="0" cy="0"/>
        </a:xfrm>
      </p:grpSpPr>
      <p:pic>
        <p:nvPicPr>
          <p:cNvPr id="1127" name="bart-dunweg-661422-unsplash_2.png" descr="bart-dunweg-661422-unsplash_2.png"/>
          <p:cNvPicPr>
            <a:picLocks noChangeAspect="1"/>
          </p:cNvPicPr>
          <p:nvPr/>
        </p:nvPicPr>
        <p:blipFill>
          <a:blip r:embed="rId2">
            <a:alphaModFix amt="49611"/>
            <a:extLst/>
          </a:blip>
          <a:srcRect l="0" t="13215" r="0" b="2416"/>
          <a:stretch>
            <a:fillRect/>
          </a:stretch>
        </p:blipFill>
        <p:spPr>
          <a:xfrm>
            <a:off x="-1" y="0"/>
            <a:ext cx="24384001" cy="13716000"/>
          </a:xfrm>
          <a:prstGeom prst="rect">
            <a:avLst/>
          </a:prstGeom>
          <a:ln w="12700">
            <a:miter lim="400000"/>
          </a:ln>
        </p:spPr>
      </p:pic>
      <p:sp>
        <p:nvSpPr>
          <p:cNvPr id="1128" name="Rectangle"/>
          <p:cNvSpPr/>
          <p:nvPr>
            <p:ph type="body" sz="half" idx="21"/>
          </p:nvPr>
        </p:nvSpPr>
        <p:spPr>
          <a:xfrm>
            <a:off x="2337662" y="-1"/>
            <a:ext cx="8603963" cy="13716001"/>
          </a:xfrm>
          <a:prstGeom prst="rect">
            <a:avLst/>
          </a:prstGeom>
          <a:solidFill>
            <a:srgbClr val="091E42">
              <a:alpha val="80000"/>
            </a:srgbClr>
          </a:solidFill>
        </p:spPr>
        <p:txBody>
          <a:bodyPr>
            <a:noAutofit/>
          </a:bodyPr>
          <a:lstStyle/>
          <a:p>
            <a:pPr marL="0" indent="0" defTabSz="825500">
              <a:spcBef>
                <a:spcPts val="0"/>
              </a:spcBef>
              <a:buSzTx/>
              <a:buNone/>
              <a:defRPr sz="2900">
                <a:latin typeface="Charlie Display"/>
                <a:ea typeface="Charlie Display"/>
                <a:cs typeface="Charlie Display"/>
                <a:sym typeface="Charlie Display"/>
              </a:defRPr>
            </a:pPr>
          </a:p>
        </p:txBody>
      </p:sp>
      <p:sp>
        <p:nvSpPr>
          <p:cNvPr id="1129" name="Line"/>
          <p:cNvSpPr/>
          <p:nvPr/>
        </p:nvSpPr>
        <p:spPr>
          <a:xfrm>
            <a:off x="5356144" y="6210193"/>
            <a:ext cx="2566999" cy="25402"/>
          </a:xfrm>
          <a:prstGeom prst="line">
            <a:avLst/>
          </a:prstGeom>
          <a:ln w="101600">
            <a:solidFill>
              <a:schemeClr val="accent2"/>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130" name="Intended for use with mobile screen capture"/>
          <p:cNvSpPr/>
          <p:nvPr>
            <p:ph type="body" sz="quarter" idx="22"/>
          </p:nvPr>
        </p:nvSpPr>
        <p:spPr>
          <a:xfrm>
            <a:off x="3594427" y="1987492"/>
            <a:ext cx="6090433" cy="2844801"/>
          </a:xfrm>
          <a:prstGeom prst="rect">
            <a:avLst/>
          </a:prstGeom>
        </p:spPr>
        <p:txBody>
          <a:bodyPr anchor="b">
            <a:spAutoFit/>
          </a:bodyPr>
          <a:lstStyle>
            <a:lvl1pPr marL="0" indent="0" defTabSz="825500">
              <a:spcBef>
                <a:spcPts val="500"/>
              </a:spcBef>
              <a:buSzTx/>
              <a:buNone/>
              <a:defRPr sz="6000">
                <a:latin typeface="+mj-lt"/>
                <a:ea typeface="+mj-ea"/>
                <a:cs typeface="+mj-cs"/>
                <a:sym typeface="Charlie Display Semibold"/>
              </a:defRPr>
            </a:lvl1pPr>
          </a:lstStyle>
          <a:p>
            <a:pPr/>
            <a:r>
              <a:t>Intended for use with mobile screen capture</a:t>
            </a:r>
          </a:p>
        </p:txBody>
      </p:sp>
      <p:sp>
        <p:nvSpPr>
          <p:cNvPr id="1131" name="Drop in video directly or place and set to:…"/>
          <p:cNvSpPr/>
          <p:nvPr>
            <p:ph type="body" sz="quarter" idx="23"/>
          </p:nvPr>
        </p:nvSpPr>
        <p:spPr>
          <a:xfrm>
            <a:off x="3406134" y="7613496"/>
            <a:ext cx="6467019" cy="4010661"/>
          </a:xfrm>
          <a:prstGeom prst="rect">
            <a:avLst/>
          </a:prstGeom>
        </p:spPr>
        <p:txBody>
          <a:bodyPr anchor="t">
            <a:spAutoFit/>
          </a:bodyPr>
          <a:lstStyle/>
          <a:p>
            <a:pPr marL="0" indent="0" defTabSz="825500">
              <a:lnSpc>
                <a:spcPct val="110000"/>
              </a:lnSpc>
              <a:spcBef>
                <a:spcPts val="0"/>
              </a:spcBef>
              <a:buSzTx/>
              <a:buNone/>
              <a:defRPr sz="4800">
                <a:latin typeface="Charlie Display"/>
                <a:ea typeface="Charlie Display"/>
                <a:cs typeface="Charlie Display"/>
                <a:sym typeface="Charlie Display"/>
              </a:defRPr>
            </a:pPr>
            <a:r>
              <a:t>Drop in video directly or place and set to:</a:t>
            </a:r>
          </a:p>
          <a:p>
            <a:pPr marL="0" indent="0" defTabSz="825500">
              <a:lnSpc>
                <a:spcPct val="110000"/>
              </a:lnSpc>
              <a:spcBef>
                <a:spcPts val="0"/>
              </a:spcBef>
              <a:buSzTx/>
              <a:buNone/>
              <a:defRPr sz="4800">
                <a:latin typeface="Charlie Display"/>
                <a:ea typeface="Charlie Display"/>
                <a:cs typeface="Charlie Display"/>
                <a:sym typeface="Charlie Display"/>
              </a:defRPr>
            </a:pPr>
            <a:r>
              <a:t>465pt (width)</a:t>
            </a:r>
            <a:br/>
            <a:r>
              <a:t>1000pt (height) </a:t>
            </a:r>
          </a:p>
          <a:p>
            <a:pPr marL="0" indent="0" defTabSz="825500">
              <a:lnSpc>
                <a:spcPct val="110000"/>
              </a:lnSpc>
              <a:spcBef>
                <a:spcPts val="0"/>
              </a:spcBef>
              <a:buSzTx/>
              <a:buNone/>
              <a:defRPr sz="4800">
                <a:latin typeface="Charlie Display"/>
                <a:ea typeface="Charlie Display"/>
                <a:cs typeface="Charlie Display"/>
                <a:sym typeface="Charlie Display"/>
              </a:defRPr>
            </a:pPr>
            <a:r>
              <a:t>1100x  |  40y</a:t>
            </a:r>
          </a:p>
        </p:txBody>
      </p:sp>
      <p:sp>
        <p:nvSpPr>
          <p:cNvPr id="1132" name="Image"/>
          <p:cNvSpPr/>
          <p:nvPr>
            <p:ph type="pic" sz="half" idx="24"/>
          </p:nvPr>
        </p:nvSpPr>
        <p:spPr>
          <a:xfrm>
            <a:off x="13973522" y="499279"/>
            <a:ext cx="5911140" cy="12717440"/>
          </a:xfrm>
          <a:prstGeom prst="rect">
            <a:avLst/>
          </a:prstGeom>
        </p:spPr>
        <p:txBody>
          <a:bodyPr lIns="91439" tIns="45719" rIns="91439" bIns="45719" anchor="t">
            <a:noAutofit/>
          </a:bodyPr>
          <a:lstStyle/>
          <a:p>
            <a:pPr/>
          </a:p>
        </p:txBody>
      </p:sp>
      <p:pic>
        <p:nvPicPr>
          <p:cNvPr id="1133" name="Apple iPhone X Silver.png" descr="Apple iPhone X Silver.png"/>
          <p:cNvPicPr>
            <a:picLocks noChangeAspect="1"/>
          </p:cNvPicPr>
          <p:nvPr/>
        </p:nvPicPr>
        <p:blipFill>
          <a:blip r:embed="rId3">
            <a:extLst/>
          </a:blip>
          <a:stretch>
            <a:fillRect/>
          </a:stretch>
        </p:blipFill>
        <p:spPr>
          <a:xfrm>
            <a:off x="13284133" y="-395601"/>
            <a:ext cx="7289922" cy="14507202"/>
          </a:xfrm>
          <a:prstGeom prst="rect">
            <a:avLst/>
          </a:prstGeom>
          <a:ln w="12700">
            <a:miter lim="400000"/>
          </a:ln>
        </p:spPr>
      </p:pic>
      <p:sp>
        <p:nvSpPr>
          <p:cNvPr id="1134"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Chart Area with Supporting Text">
    <p:bg>
      <p:bgPr>
        <a:solidFill>
          <a:srgbClr val="FFFFFF"/>
        </a:solidFill>
      </p:bgPr>
    </p:bg>
    <p:spTree>
      <p:nvGrpSpPr>
        <p:cNvPr id="1" name=""/>
        <p:cNvGrpSpPr/>
        <p:nvPr/>
      </p:nvGrpSpPr>
      <p:grpSpPr>
        <a:xfrm>
          <a:off x="0" y="0"/>
          <a:ext cx="0" cy="0"/>
          <a:chOff x="0" y="0"/>
          <a:chExt cx="0" cy="0"/>
        </a:xfrm>
      </p:grpSpPr>
      <p:sp>
        <p:nvSpPr>
          <p:cNvPr id="1141" name="Talking point…"/>
          <p:cNvSpPr/>
          <p:nvPr>
            <p:ph type="body" sz="quarter" idx="21"/>
          </p:nvPr>
        </p:nvSpPr>
        <p:spPr>
          <a:xfrm>
            <a:off x="1698321" y="3306937"/>
            <a:ext cx="7716153" cy="1972311"/>
          </a:xfrm>
          <a:prstGeom prst="rect">
            <a:avLst/>
          </a:prstGeom>
        </p:spPr>
        <p:txBody>
          <a:bodyPr anchor="t">
            <a:spAutoFit/>
          </a:bodyPr>
          <a:lstStyle/>
          <a:p>
            <a:pPr marL="0" indent="0" algn="l" defTabSz="825500">
              <a:spcBef>
                <a:spcPts val="0"/>
              </a:spcBef>
              <a:buSzTx/>
              <a:buNone/>
              <a:defRPr sz="4800">
                <a:solidFill>
                  <a:srgbClr val="253858"/>
                </a:solidFill>
                <a:latin typeface="+mj-lt"/>
                <a:ea typeface="+mj-ea"/>
                <a:cs typeface="+mj-cs"/>
                <a:sym typeface="Charlie Display Semibold"/>
              </a:defRPr>
            </a:pPr>
            <a:r>
              <a:t>Talking point</a:t>
            </a:r>
          </a:p>
          <a:p>
            <a:pPr marL="0" indent="0" algn="l"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r>
              <a:t>Supporting text for the talking point relevant to the overall data set.</a:t>
            </a:r>
          </a:p>
        </p:txBody>
      </p:sp>
      <p:sp>
        <p:nvSpPr>
          <p:cNvPr id="1142" name="Chart with supporting text"/>
          <p:cNvSpPr/>
          <p:nvPr>
            <p:ph type="body" sz="quarter" idx="22"/>
          </p:nvPr>
        </p:nvSpPr>
        <p:spPr>
          <a:xfrm>
            <a:off x="1698321" y="1016396"/>
            <a:ext cx="20828001" cy="825501"/>
          </a:xfrm>
          <a:prstGeom prst="rect">
            <a:avLst/>
          </a:prstGeom>
        </p:spPr>
        <p:txBody>
          <a:bodyPr>
            <a:spAutoFit/>
          </a:bodyPr>
          <a:lstStyle>
            <a:lvl1pPr marL="0" indent="0" algn="l" defTabSz="825500">
              <a:spcBef>
                <a:spcPts val="0"/>
              </a:spcBef>
              <a:buSzTx/>
              <a:buNone/>
              <a:defRPr cap="all" spc="384" sz="4800">
                <a:solidFill>
                  <a:srgbClr val="0747A6"/>
                </a:solidFill>
              </a:defRPr>
            </a:lvl1pPr>
          </a:lstStyle>
          <a:p>
            <a:pPr/>
            <a:r>
              <a:t>Chart with supporting text</a:t>
            </a:r>
          </a:p>
        </p:txBody>
      </p:sp>
      <p:sp>
        <p:nvSpPr>
          <p:cNvPr id="1143" name="Line"/>
          <p:cNvSpPr/>
          <p:nvPr/>
        </p:nvSpPr>
        <p:spPr>
          <a:xfrm>
            <a:off x="1775024" y="2544916"/>
            <a:ext cx="2541599" cy="1"/>
          </a:xfrm>
          <a:prstGeom prst="line">
            <a:avLst/>
          </a:prstGeom>
          <a:ln w="101600">
            <a:solidFill>
              <a:schemeClr val="accent3"/>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144" name="Give it some space…"/>
          <p:cNvSpPr/>
          <p:nvPr>
            <p:ph type="body" sz="quarter" idx="23"/>
          </p:nvPr>
        </p:nvSpPr>
        <p:spPr>
          <a:xfrm>
            <a:off x="1698321" y="6157988"/>
            <a:ext cx="7933284" cy="1972311"/>
          </a:xfrm>
          <a:prstGeom prst="rect">
            <a:avLst/>
          </a:prstGeom>
        </p:spPr>
        <p:txBody>
          <a:bodyPr anchor="t">
            <a:spAutoFit/>
          </a:bodyPr>
          <a:lstStyle/>
          <a:p>
            <a:pPr marL="0" indent="0" algn="l" defTabSz="825500">
              <a:spcBef>
                <a:spcPts val="0"/>
              </a:spcBef>
              <a:buSzTx/>
              <a:buNone/>
              <a:defRPr sz="4800">
                <a:solidFill>
                  <a:srgbClr val="253858"/>
                </a:solidFill>
                <a:latin typeface="+mj-lt"/>
                <a:ea typeface="+mj-ea"/>
                <a:cs typeface="+mj-cs"/>
                <a:sym typeface="Charlie Display Semibold"/>
              </a:defRPr>
            </a:pPr>
            <a:r>
              <a:t>Give it some space</a:t>
            </a:r>
          </a:p>
          <a:p>
            <a:pPr marL="0" indent="0" algn="l"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r>
              <a:t>You don’t need to put text here. Delete all of these text boxes. Come on. Do it. </a:t>
            </a:r>
          </a:p>
        </p:txBody>
      </p:sp>
      <p:sp>
        <p:nvSpPr>
          <p:cNvPr id="1145" name="Think about it this way…"/>
          <p:cNvSpPr/>
          <p:nvPr>
            <p:ph type="body" sz="quarter" idx="24"/>
          </p:nvPr>
        </p:nvSpPr>
        <p:spPr>
          <a:xfrm>
            <a:off x="1698321" y="9076670"/>
            <a:ext cx="7716153" cy="3173731"/>
          </a:xfrm>
          <a:prstGeom prst="rect">
            <a:avLst/>
          </a:prstGeom>
        </p:spPr>
        <p:txBody>
          <a:bodyPr anchor="t">
            <a:spAutoFit/>
          </a:bodyPr>
          <a:lstStyle/>
          <a:p>
            <a:pPr marL="0" indent="0" algn="l" defTabSz="825500">
              <a:spcBef>
                <a:spcPts val="0"/>
              </a:spcBef>
              <a:buSzTx/>
              <a:buNone/>
              <a:defRPr sz="4800">
                <a:solidFill>
                  <a:srgbClr val="253858"/>
                </a:solidFill>
                <a:latin typeface="+mj-lt"/>
                <a:ea typeface="+mj-ea"/>
                <a:cs typeface="+mj-cs"/>
                <a:sym typeface="Charlie Display Semibold"/>
              </a:defRPr>
            </a:pPr>
            <a:r>
              <a:t>Think about it this way</a:t>
            </a:r>
          </a:p>
          <a:p>
            <a:pPr marL="0" indent="0" algn="l"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r>
              <a:t>If a statistic is important enough for you to deliver and you want your audience to recall the data point, then it deserves its own slide, right?</a:t>
            </a:r>
          </a:p>
        </p:txBody>
      </p:sp>
      <p:sp>
        <p:nvSpPr>
          <p:cNvPr id="1146"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pace for Tables &amp; Drop-In Charts">
    <p:bg>
      <p:bgPr>
        <a:solidFill>
          <a:srgbClr val="FFFFFF"/>
        </a:solidFill>
      </p:bgPr>
    </p:bg>
    <p:spTree>
      <p:nvGrpSpPr>
        <p:cNvPr id="1" name=""/>
        <p:cNvGrpSpPr/>
        <p:nvPr/>
      </p:nvGrpSpPr>
      <p:grpSpPr>
        <a:xfrm>
          <a:off x="0" y="0"/>
          <a:ext cx="0" cy="0"/>
          <a:chOff x="0" y="0"/>
          <a:chExt cx="0" cy="0"/>
        </a:xfrm>
      </p:grpSpPr>
      <p:sp>
        <p:nvSpPr>
          <p:cNvPr id="1153" name="Space for tables &amp; drop-in Charts"/>
          <p:cNvSpPr/>
          <p:nvPr>
            <p:ph type="body" sz="quarter" idx="21"/>
          </p:nvPr>
        </p:nvSpPr>
        <p:spPr>
          <a:xfrm>
            <a:off x="1698321" y="1016396"/>
            <a:ext cx="20828001" cy="825501"/>
          </a:xfrm>
          <a:prstGeom prst="rect">
            <a:avLst/>
          </a:prstGeom>
        </p:spPr>
        <p:txBody>
          <a:bodyPr>
            <a:spAutoFit/>
          </a:bodyPr>
          <a:lstStyle>
            <a:lvl1pPr marL="0" indent="0" algn="l" defTabSz="825500">
              <a:spcBef>
                <a:spcPts val="0"/>
              </a:spcBef>
              <a:buSzTx/>
              <a:buNone/>
              <a:defRPr cap="all" spc="384" sz="4800">
                <a:solidFill>
                  <a:srgbClr val="0747A6"/>
                </a:solidFill>
              </a:defRPr>
            </a:lvl1pPr>
          </a:lstStyle>
          <a:p>
            <a:pPr/>
            <a:r>
              <a:t>Space for tables &amp; drop-in Charts</a:t>
            </a:r>
          </a:p>
        </p:txBody>
      </p:sp>
      <p:sp>
        <p:nvSpPr>
          <p:cNvPr id="1154" name="Line"/>
          <p:cNvSpPr/>
          <p:nvPr/>
        </p:nvSpPr>
        <p:spPr>
          <a:xfrm>
            <a:off x="1775024" y="2544916"/>
            <a:ext cx="2541599" cy="1"/>
          </a:xfrm>
          <a:prstGeom prst="line">
            <a:avLst/>
          </a:prstGeom>
          <a:ln w="101600">
            <a:solidFill>
              <a:schemeClr val="accent3"/>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155"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Chart with Call-outs">
    <p:bg>
      <p:bgPr>
        <a:solidFill>
          <a:srgbClr val="FFFFFF"/>
        </a:solidFill>
      </p:bgPr>
    </p:bg>
    <p:spTree>
      <p:nvGrpSpPr>
        <p:cNvPr id="1" name=""/>
        <p:cNvGrpSpPr/>
        <p:nvPr/>
      </p:nvGrpSpPr>
      <p:grpSpPr>
        <a:xfrm>
          <a:off x="0" y="0"/>
          <a:ext cx="0" cy="0"/>
          <a:chOff x="0" y="0"/>
          <a:chExt cx="0" cy="0"/>
        </a:xfrm>
      </p:grpSpPr>
      <p:sp>
        <p:nvSpPr>
          <p:cNvPr id="1162" name="Chart with Call-outs"/>
          <p:cNvSpPr/>
          <p:nvPr>
            <p:ph type="body" sz="quarter" idx="21"/>
          </p:nvPr>
        </p:nvSpPr>
        <p:spPr>
          <a:xfrm>
            <a:off x="1698321" y="1016396"/>
            <a:ext cx="20828001" cy="825501"/>
          </a:xfrm>
          <a:prstGeom prst="rect">
            <a:avLst/>
          </a:prstGeom>
        </p:spPr>
        <p:txBody>
          <a:bodyPr>
            <a:spAutoFit/>
          </a:bodyPr>
          <a:lstStyle>
            <a:lvl1pPr marL="0" indent="0" algn="l" defTabSz="825500">
              <a:spcBef>
                <a:spcPts val="0"/>
              </a:spcBef>
              <a:buSzTx/>
              <a:buNone/>
              <a:defRPr cap="all" spc="384" sz="4800">
                <a:solidFill>
                  <a:srgbClr val="0747A6"/>
                </a:solidFill>
              </a:defRPr>
            </a:lvl1pPr>
          </a:lstStyle>
          <a:p>
            <a:pPr/>
            <a:r>
              <a:t>Chart with Call-outs</a:t>
            </a:r>
          </a:p>
        </p:txBody>
      </p:sp>
      <p:sp>
        <p:nvSpPr>
          <p:cNvPr id="1163" name="Line"/>
          <p:cNvSpPr/>
          <p:nvPr/>
        </p:nvSpPr>
        <p:spPr>
          <a:xfrm>
            <a:off x="1775024" y="2544916"/>
            <a:ext cx="2541599" cy="1"/>
          </a:xfrm>
          <a:prstGeom prst="line">
            <a:avLst/>
          </a:prstGeom>
          <a:ln w="101600">
            <a:solidFill>
              <a:schemeClr val="accent3"/>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164" name="Call-out…"/>
          <p:cNvSpPr/>
          <p:nvPr>
            <p:ph type="body" sz="quarter" idx="22"/>
          </p:nvPr>
        </p:nvSpPr>
        <p:spPr>
          <a:xfrm>
            <a:off x="16825676" y="3745087"/>
            <a:ext cx="6032501" cy="1244601"/>
          </a:xfrm>
          <a:prstGeom prst="rect">
            <a:avLst/>
          </a:prstGeom>
        </p:spPr>
        <p:txBody>
          <a:bodyPr anchor="t">
            <a:spAutoFit/>
          </a:bodyPr>
          <a:lstStyle/>
          <a:p>
            <a:pPr marL="0" indent="0" algn="l" defTabSz="825500">
              <a:spcBef>
                <a:spcPts val="0"/>
              </a:spcBef>
              <a:buSzTx/>
              <a:buNone/>
              <a:defRPr sz="4800">
                <a:solidFill>
                  <a:srgbClr val="253858"/>
                </a:solidFill>
                <a:latin typeface="+mj-lt"/>
                <a:ea typeface="+mj-ea"/>
                <a:cs typeface="+mj-cs"/>
                <a:sym typeface="Charlie Display Semibold"/>
              </a:defRPr>
            </a:pPr>
            <a:r>
              <a:t>Call-out</a:t>
            </a:r>
          </a:p>
          <a:p>
            <a:pPr marL="0" indent="0" algn="l" defTabSz="825500">
              <a:spcBef>
                <a:spcPts val="0"/>
              </a:spcBef>
              <a:buSzTx/>
              <a:buNone/>
              <a:defRPr spc="28" sz="2800">
                <a:solidFill>
                  <a:srgbClr val="091E42"/>
                </a:solidFill>
                <a:latin typeface="Charlie Display"/>
                <a:ea typeface="Charlie Display"/>
                <a:cs typeface="Charlie Display"/>
                <a:sym typeface="Charlie Display"/>
              </a:defRPr>
            </a:pPr>
            <a:r>
              <a:t>Supporting text for call-out.</a:t>
            </a:r>
          </a:p>
        </p:txBody>
      </p:sp>
      <p:sp>
        <p:nvSpPr>
          <p:cNvPr id="1165" name="Line"/>
          <p:cNvSpPr/>
          <p:nvPr/>
        </p:nvSpPr>
        <p:spPr>
          <a:xfrm>
            <a:off x="14591296" y="4183237"/>
            <a:ext cx="2162545" cy="1"/>
          </a:xfrm>
          <a:prstGeom prst="line">
            <a:avLst/>
          </a:prstGeom>
          <a:ln w="76200" cap="rnd">
            <a:solidFill>
              <a:schemeClr val="accent3">
                <a:hueOff val="10341877"/>
                <a:satOff val="-14884"/>
                <a:lumOff val="-32266"/>
              </a:schemeClr>
            </a:solidFill>
            <a:custDash>
              <a:ds d="100000" sp="200000"/>
            </a:custDash>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166" name="Highlight…"/>
          <p:cNvSpPr/>
          <p:nvPr>
            <p:ph type="body" sz="quarter" idx="23"/>
          </p:nvPr>
        </p:nvSpPr>
        <p:spPr>
          <a:xfrm>
            <a:off x="1711021" y="9217014"/>
            <a:ext cx="6032501" cy="1663701"/>
          </a:xfrm>
          <a:prstGeom prst="rect">
            <a:avLst/>
          </a:prstGeom>
        </p:spPr>
        <p:txBody>
          <a:bodyPr anchor="t">
            <a:spAutoFit/>
          </a:bodyPr>
          <a:lstStyle/>
          <a:p>
            <a:pPr marL="0" indent="0" algn="r" defTabSz="825500">
              <a:spcBef>
                <a:spcPts val="0"/>
              </a:spcBef>
              <a:buSzTx/>
              <a:buNone/>
              <a:defRPr sz="4800">
                <a:solidFill>
                  <a:srgbClr val="253858"/>
                </a:solidFill>
                <a:latin typeface="+mj-lt"/>
                <a:ea typeface="+mj-ea"/>
                <a:cs typeface="+mj-cs"/>
                <a:sym typeface="Charlie Display Semibold"/>
              </a:defRPr>
            </a:pPr>
            <a:r>
              <a:t>Highlight</a:t>
            </a:r>
          </a:p>
          <a:p>
            <a:pPr marL="0" indent="0" algn="r" defTabSz="825500">
              <a:spcBef>
                <a:spcPts val="0"/>
              </a:spcBef>
              <a:buSzTx/>
              <a:buNone/>
              <a:defRPr spc="28" sz="2800">
                <a:solidFill>
                  <a:srgbClr val="091E42"/>
                </a:solidFill>
                <a:latin typeface="Charlie Display"/>
                <a:ea typeface="Charlie Display"/>
                <a:cs typeface="Charlie Display"/>
                <a:sym typeface="Charlie Display"/>
              </a:defRPr>
            </a:pPr>
            <a:r>
              <a:t>Be careful when choosing colors. Always consider accessibility.</a:t>
            </a:r>
          </a:p>
        </p:txBody>
      </p:sp>
      <p:sp>
        <p:nvSpPr>
          <p:cNvPr id="1167" name="Usage…"/>
          <p:cNvSpPr/>
          <p:nvPr>
            <p:ph type="body" sz="quarter" idx="24"/>
          </p:nvPr>
        </p:nvSpPr>
        <p:spPr>
          <a:xfrm>
            <a:off x="2125594" y="3745087"/>
            <a:ext cx="5617928" cy="1663701"/>
          </a:xfrm>
          <a:prstGeom prst="rect">
            <a:avLst/>
          </a:prstGeom>
        </p:spPr>
        <p:txBody>
          <a:bodyPr anchor="t">
            <a:spAutoFit/>
          </a:bodyPr>
          <a:lstStyle/>
          <a:p>
            <a:pPr marL="0" indent="0" algn="r" defTabSz="825500">
              <a:spcBef>
                <a:spcPts val="0"/>
              </a:spcBef>
              <a:buSzTx/>
              <a:buNone/>
              <a:defRPr sz="4800">
                <a:solidFill>
                  <a:srgbClr val="253858"/>
                </a:solidFill>
                <a:latin typeface="+mj-lt"/>
                <a:ea typeface="+mj-ea"/>
                <a:cs typeface="+mj-cs"/>
                <a:sym typeface="Charlie Display Semibold"/>
              </a:defRPr>
            </a:pPr>
            <a:r>
              <a:t>Usage</a:t>
            </a:r>
          </a:p>
          <a:p>
            <a:pPr marL="0" indent="0" algn="r" defTabSz="825500">
              <a:spcBef>
                <a:spcPts val="0"/>
              </a:spcBef>
              <a:buSzTx/>
              <a:buNone/>
              <a:defRPr spc="28" sz="2800">
                <a:solidFill>
                  <a:srgbClr val="091E42"/>
                </a:solidFill>
                <a:latin typeface="Charlie Display"/>
                <a:ea typeface="Charlie Display"/>
                <a:cs typeface="Charlie Display"/>
                <a:sym typeface="Charlie Display"/>
              </a:defRPr>
            </a:pPr>
            <a:r>
              <a:t>Use when individually discussing each set displayed in the chart.</a:t>
            </a:r>
          </a:p>
        </p:txBody>
      </p:sp>
      <p:sp>
        <p:nvSpPr>
          <p:cNvPr id="1168" name="Line"/>
          <p:cNvSpPr/>
          <p:nvPr/>
        </p:nvSpPr>
        <p:spPr>
          <a:xfrm>
            <a:off x="7670610" y="4183237"/>
            <a:ext cx="2162544" cy="1"/>
          </a:xfrm>
          <a:prstGeom prst="line">
            <a:avLst/>
          </a:prstGeom>
          <a:ln w="76200" cap="rnd">
            <a:solidFill>
              <a:schemeClr val="accent3">
                <a:hueOff val="10341877"/>
                <a:satOff val="-14884"/>
                <a:lumOff val="-32266"/>
              </a:schemeClr>
            </a:solidFill>
            <a:custDash>
              <a:ds d="100000" sp="200000"/>
            </a:custDash>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169" name="Line"/>
          <p:cNvSpPr/>
          <p:nvPr/>
        </p:nvSpPr>
        <p:spPr>
          <a:xfrm>
            <a:off x="7670610" y="9665587"/>
            <a:ext cx="2162544" cy="1"/>
          </a:xfrm>
          <a:prstGeom prst="line">
            <a:avLst/>
          </a:prstGeom>
          <a:ln w="76200" cap="rnd">
            <a:solidFill>
              <a:schemeClr val="accent3">
                <a:hueOff val="10341877"/>
                <a:satOff val="-14884"/>
                <a:lumOff val="-32266"/>
              </a:schemeClr>
            </a:solidFill>
            <a:custDash>
              <a:ds d="100000" sp="200000"/>
            </a:custDash>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170"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lide Doc_Text Heavy Talking Points">
    <p:bg>
      <p:bgPr>
        <a:solidFill>
          <a:srgbClr val="091E42"/>
        </a:solidFill>
      </p:bgPr>
    </p:bg>
    <p:spTree>
      <p:nvGrpSpPr>
        <p:cNvPr id="1" name=""/>
        <p:cNvGrpSpPr/>
        <p:nvPr/>
      </p:nvGrpSpPr>
      <p:grpSpPr>
        <a:xfrm>
          <a:off x="0" y="0"/>
          <a:ext cx="0" cy="0"/>
          <a:chOff x="0" y="0"/>
          <a:chExt cx="0" cy="0"/>
        </a:xfrm>
      </p:grpSpPr>
      <p:sp>
        <p:nvSpPr>
          <p:cNvPr id="1177" name="Rectangle"/>
          <p:cNvSpPr/>
          <p:nvPr/>
        </p:nvSpPr>
        <p:spPr>
          <a:xfrm>
            <a:off x="6347294" y="0"/>
            <a:ext cx="18036706" cy="13716001"/>
          </a:xfrm>
          <a:prstGeom prst="rect">
            <a:avLst/>
          </a:prstGeom>
          <a:solidFill>
            <a:srgbClr val="FFFFFF"/>
          </a:solidFill>
          <a:ln w="12700">
            <a:miter lim="400000"/>
          </a:ln>
        </p:spPr>
        <p:txBody>
          <a:bodyPr lIns="50800" tIns="50800" rIns="50800" bIns="50800" anchor="ctr"/>
          <a:lstStyle/>
          <a:p>
            <a:pPr>
              <a:defRPr spc="36" sz="3600"/>
            </a:pPr>
          </a:p>
        </p:txBody>
      </p:sp>
      <p:sp>
        <p:nvSpPr>
          <p:cNvPr id="1178" name="Document version"/>
          <p:cNvSpPr/>
          <p:nvPr>
            <p:ph type="body" sz="quarter" idx="21"/>
          </p:nvPr>
        </p:nvSpPr>
        <p:spPr>
          <a:xfrm>
            <a:off x="792589" y="1013628"/>
            <a:ext cx="4762116" cy="1971676"/>
          </a:xfrm>
          <a:prstGeom prst="rect">
            <a:avLst/>
          </a:prstGeom>
        </p:spPr>
        <p:txBody>
          <a:bodyPr lIns="71437" tIns="71437" rIns="71437" bIns="71437" anchor="t">
            <a:spAutoFit/>
          </a:bodyPr>
          <a:lstStyle>
            <a:lvl1pPr marL="0" indent="0" defTabSz="825500">
              <a:spcBef>
                <a:spcPts val="500"/>
              </a:spcBef>
              <a:buSzTx/>
              <a:buNone/>
              <a:defRPr sz="6000">
                <a:latin typeface="+mj-lt"/>
                <a:ea typeface="+mj-ea"/>
                <a:cs typeface="+mj-cs"/>
                <a:sym typeface="Charlie Display Semibold"/>
              </a:defRPr>
            </a:lvl1pPr>
          </a:lstStyle>
          <a:p>
            <a:pPr/>
            <a:r>
              <a:t>Document version</a:t>
            </a:r>
          </a:p>
        </p:txBody>
      </p:sp>
      <p:sp>
        <p:nvSpPr>
          <p:cNvPr id="1179" name="Semibold text"/>
          <p:cNvSpPr/>
          <p:nvPr>
            <p:ph type="body" sz="quarter" idx="22"/>
          </p:nvPr>
        </p:nvSpPr>
        <p:spPr>
          <a:xfrm>
            <a:off x="951339" y="5355863"/>
            <a:ext cx="4444616" cy="866776"/>
          </a:xfrm>
          <a:prstGeom prst="rect">
            <a:avLst/>
          </a:prstGeom>
        </p:spPr>
        <p:txBody>
          <a:bodyPr lIns="71437" tIns="71437" rIns="71437" bIns="71437" anchor="t">
            <a:spAutoFit/>
          </a:bodyPr>
          <a:lstStyle>
            <a:lvl1pPr marL="0" indent="0" defTabSz="825500">
              <a:spcBef>
                <a:spcPts val="0"/>
              </a:spcBef>
              <a:buSzTx/>
              <a:buNone/>
              <a:defRPr sz="4800">
                <a:latin typeface="+mj-lt"/>
                <a:ea typeface="+mj-ea"/>
                <a:cs typeface="+mj-cs"/>
                <a:sym typeface="Charlie Display Semibold"/>
              </a:defRPr>
            </a:lvl1pPr>
          </a:lstStyle>
          <a:p>
            <a:pPr/>
            <a:r>
              <a:t>Semibold text</a:t>
            </a:r>
          </a:p>
        </p:txBody>
      </p:sp>
      <p:sp>
        <p:nvSpPr>
          <p:cNvPr id="1180" name="Still good"/>
          <p:cNvSpPr/>
          <p:nvPr>
            <p:ph type="body" sz="quarter" idx="23"/>
          </p:nvPr>
        </p:nvSpPr>
        <p:spPr>
          <a:xfrm>
            <a:off x="951339" y="7239544"/>
            <a:ext cx="4444616" cy="866776"/>
          </a:xfrm>
          <a:prstGeom prst="rect">
            <a:avLst/>
          </a:prstGeom>
        </p:spPr>
        <p:txBody>
          <a:bodyPr lIns="71437" tIns="71437" rIns="71437" bIns="71437" anchor="t">
            <a:spAutoFit/>
          </a:bodyPr>
          <a:lstStyle>
            <a:lvl1pPr marL="0" indent="0" defTabSz="825500">
              <a:lnSpc>
                <a:spcPct val="110000"/>
              </a:lnSpc>
              <a:spcBef>
                <a:spcPts val="0"/>
              </a:spcBef>
              <a:buSzTx/>
              <a:buNone/>
              <a:defRPr sz="4800">
                <a:latin typeface="Charlie Display"/>
                <a:ea typeface="Charlie Display"/>
                <a:cs typeface="Charlie Display"/>
                <a:sym typeface="Charlie Display"/>
              </a:defRPr>
            </a:lvl1pPr>
          </a:lstStyle>
          <a:p>
            <a:pPr/>
            <a:r>
              <a:t>Still good</a:t>
            </a:r>
          </a:p>
        </p:txBody>
      </p:sp>
      <p:sp>
        <p:nvSpPr>
          <p:cNvPr id="1181" name="Square"/>
          <p:cNvSpPr/>
          <p:nvPr>
            <p:ph type="body" sz="quarter" idx="24"/>
          </p:nvPr>
        </p:nvSpPr>
        <p:spPr>
          <a:xfrm rot="18900000">
            <a:off x="6016374" y="5483730"/>
            <a:ext cx="661841" cy="661841"/>
          </a:xfrm>
          <a:prstGeom prst="rect">
            <a:avLst/>
          </a:prstGeom>
          <a:solidFill>
            <a:srgbClr val="FFFFFF"/>
          </a:solidFill>
        </p:spPr>
        <p:txBody>
          <a:bodyPr>
            <a:noAutofit/>
          </a:bodyPr>
          <a:lstStyle/>
          <a:p>
            <a:pPr marL="0" indent="0" algn="l" defTabSz="825500">
              <a:lnSpc>
                <a:spcPct val="110000"/>
              </a:lnSpc>
              <a:spcBef>
                <a:spcPts val="0"/>
              </a:spcBef>
              <a:buSzTx/>
              <a:buNone/>
              <a:defRPr spc="36" sz="3600">
                <a:solidFill>
                  <a:schemeClr val="accent1">
                    <a:hueOff val="-417200"/>
                    <a:satOff val="-79665"/>
                    <a:lumOff val="48516"/>
                  </a:schemeClr>
                </a:solidFill>
                <a:latin typeface="Charlie Display"/>
                <a:ea typeface="Charlie Display"/>
                <a:cs typeface="Charlie Display"/>
                <a:sym typeface="Charlie Display"/>
              </a:defRPr>
            </a:pPr>
          </a:p>
        </p:txBody>
      </p:sp>
      <p:sp>
        <p:nvSpPr>
          <p:cNvPr id="1182" name="To use"/>
          <p:cNvSpPr/>
          <p:nvPr>
            <p:ph type="body" sz="quarter" idx="25"/>
          </p:nvPr>
        </p:nvSpPr>
        <p:spPr>
          <a:xfrm>
            <a:off x="951339" y="9123227"/>
            <a:ext cx="4444616" cy="866776"/>
          </a:xfrm>
          <a:prstGeom prst="rect">
            <a:avLst/>
          </a:prstGeom>
        </p:spPr>
        <p:txBody>
          <a:bodyPr lIns="71437" tIns="71437" rIns="71437" bIns="71437" anchor="t">
            <a:spAutoFit/>
          </a:bodyPr>
          <a:lstStyle>
            <a:lvl1pPr marL="0" indent="0" defTabSz="825500">
              <a:lnSpc>
                <a:spcPct val="110000"/>
              </a:lnSpc>
              <a:spcBef>
                <a:spcPts val="0"/>
              </a:spcBef>
              <a:buSzTx/>
              <a:buNone/>
              <a:defRPr sz="4800">
                <a:latin typeface="Charlie Display"/>
                <a:ea typeface="Charlie Display"/>
                <a:cs typeface="Charlie Display"/>
                <a:sym typeface="Charlie Display"/>
              </a:defRPr>
            </a:lvl1pPr>
          </a:lstStyle>
          <a:p>
            <a:pPr/>
            <a:r>
              <a:t>To use</a:t>
            </a:r>
          </a:p>
        </p:txBody>
      </p:sp>
      <p:sp>
        <p:nvSpPr>
          <p:cNvPr id="1183" name="Lower opacity"/>
          <p:cNvSpPr/>
          <p:nvPr>
            <p:ph type="body" sz="quarter" idx="26"/>
          </p:nvPr>
        </p:nvSpPr>
        <p:spPr>
          <a:xfrm>
            <a:off x="951339" y="11006909"/>
            <a:ext cx="4444616" cy="866776"/>
          </a:xfrm>
          <a:prstGeom prst="rect">
            <a:avLst/>
          </a:prstGeom>
        </p:spPr>
        <p:txBody>
          <a:bodyPr lIns="71437" tIns="71437" rIns="71437" bIns="71437" anchor="t">
            <a:spAutoFit/>
          </a:bodyPr>
          <a:lstStyle>
            <a:lvl1pPr marL="0" indent="0" defTabSz="825500">
              <a:lnSpc>
                <a:spcPct val="110000"/>
              </a:lnSpc>
              <a:spcBef>
                <a:spcPts val="0"/>
              </a:spcBef>
              <a:buSzTx/>
              <a:buNone/>
              <a:defRPr sz="4800">
                <a:latin typeface="Charlie Display"/>
                <a:ea typeface="Charlie Display"/>
                <a:cs typeface="Charlie Display"/>
                <a:sym typeface="Charlie Display"/>
              </a:defRPr>
            </a:lvl1pPr>
          </a:lstStyle>
          <a:p>
            <a:pPr/>
            <a:r>
              <a:t>Lower opacity</a:t>
            </a:r>
          </a:p>
        </p:txBody>
      </p:sp>
      <p:sp>
        <p:nvSpPr>
          <p:cNvPr id="1184" name="Line"/>
          <p:cNvSpPr/>
          <p:nvPr/>
        </p:nvSpPr>
        <p:spPr>
          <a:xfrm>
            <a:off x="1902847" y="4215033"/>
            <a:ext cx="2541600" cy="1"/>
          </a:xfrm>
          <a:prstGeom prst="line">
            <a:avLst/>
          </a:prstGeom>
          <a:ln w="101600">
            <a:solidFill>
              <a:schemeClr val="accent2"/>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185" name="Longer-form content headline…"/>
          <p:cNvSpPr/>
          <p:nvPr>
            <p:ph type="body" idx="27"/>
          </p:nvPr>
        </p:nvSpPr>
        <p:spPr>
          <a:xfrm>
            <a:off x="7808486" y="1208078"/>
            <a:ext cx="14794500" cy="10118091"/>
          </a:xfrm>
          <a:prstGeom prst="rect">
            <a:avLst/>
          </a:prstGeom>
        </p:spPr>
        <p:txBody>
          <a:bodyPr anchor="t">
            <a:spAutoFit/>
          </a:bodyPr>
          <a:lstStyle/>
          <a:p>
            <a:pPr marL="0" indent="0" algn="l" defTabSz="825500">
              <a:lnSpc>
                <a:spcPct val="90000"/>
              </a:lnSpc>
              <a:spcBef>
                <a:spcPts val="2500"/>
              </a:spcBef>
              <a:buSzTx/>
              <a:buNone/>
              <a:defRPr sz="8000">
                <a:solidFill>
                  <a:srgbClr val="253858"/>
                </a:solidFill>
                <a:latin typeface="+mj-lt"/>
                <a:ea typeface="+mj-ea"/>
                <a:cs typeface="+mj-cs"/>
                <a:sym typeface="Charlie Display Semibold"/>
              </a:defRPr>
            </a:pPr>
            <a:r>
              <a:t>Longer-form content headline</a:t>
            </a:r>
          </a:p>
          <a:p>
            <a:pPr marL="0" indent="0" algn="l"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r>
              <a:t>This is the slide document version of this slide. You may have seen it a lot in the introductory slides of the How-to &amp; Sample Deck.</a:t>
            </a:r>
          </a:p>
          <a:p>
            <a:pPr marL="0" indent="0" algn="l"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p>
          <a:p>
            <a:pPr marL="0" indent="0" algn="l"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r>
              <a:t>The following is Bob Ross ipsum. The shadows are just like the highlights, but we're going in the opposite direction. Put your feelings into it, your heart, it's your world. Paint anything you want on the canvas. Create your own world. We don't make mistakes we just have happy little accidents. Let's do that again.</a:t>
            </a:r>
          </a:p>
          <a:p>
            <a:pPr marL="0" indent="0" algn="l"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p>
          <a:p>
            <a:pPr marL="0" indent="0" algn="l" defTabSz="825500">
              <a:spcBef>
                <a:spcPts val="0"/>
              </a:spcBef>
              <a:buSzTx/>
              <a:buNone/>
              <a:defRPr sz="4800">
                <a:solidFill>
                  <a:srgbClr val="253858"/>
                </a:solidFill>
                <a:latin typeface="+mj-lt"/>
                <a:ea typeface="+mj-ea"/>
                <a:cs typeface="+mj-cs"/>
                <a:sym typeface="Charlie Display Semibold"/>
              </a:defRPr>
            </a:pPr>
            <a:r>
              <a:t>This is the fun part. It's amazing what you can do with a little love in your heart.</a:t>
            </a:r>
          </a:p>
          <a:p>
            <a:pPr marL="0" indent="0" algn="l"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p>
          <a:p>
            <a:pPr marL="0" indent="0" algn="l"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r>
              <a:t>No pressure. Just relax and watch it happen. For the lack of a better word I call them hangy downs.</a:t>
            </a:r>
          </a:p>
        </p:txBody>
      </p:sp>
      <p:sp>
        <p:nvSpPr>
          <p:cNvPr id="1186"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lide Doc_Bullet Subtext_White">
    <p:bg>
      <p:bgPr>
        <a:solidFill>
          <a:srgbClr val="FFFFFF"/>
        </a:solidFill>
      </p:bgPr>
    </p:bg>
    <p:spTree>
      <p:nvGrpSpPr>
        <p:cNvPr id="1" name=""/>
        <p:cNvGrpSpPr/>
        <p:nvPr/>
      </p:nvGrpSpPr>
      <p:grpSpPr>
        <a:xfrm>
          <a:off x="0" y="0"/>
          <a:ext cx="0" cy="0"/>
          <a:chOff x="0" y="0"/>
          <a:chExt cx="0" cy="0"/>
        </a:xfrm>
      </p:grpSpPr>
      <p:sp>
        <p:nvSpPr>
          <p:cNvPr id="1193" name="A good way to do bullets when you must…"/>
          <p:cNvSpPr/>
          <p:nvPr>
            <p:ph type="body" sz="quarter" idx="21"/>
          </p:nvPr>
        </p:nvSpPr>
        <p:spPr>
          <a:xfrm>
            <a:off x="1784165" y="1014427"/>
            <a:ext cx="20561117" cy="2561591"/>
          </a:xfrm>
          <a:prstGeom prst="rect">
            <a:avLst/>
          </a:prstGeom>
        </p:spPr>
        <p:txBody>
          <a:bodyPr lIns="0" tIns="0" rIns="0" bIns="0" anchor="t">
            <a:spAutoFit/>
          </a:bodyPr>
          <a:lstStyle/>
          <a:p>
            <a:pPr marL="0" indent="0" algn="l" defTabSz="825500">
              <a:lnSpc>
                <a:spcPct val="90000"/>
              </a:lnSpc>
              <a:spcBef>
                <a:spcPts val="2500"/>
              </a:spcBef>
              <a:buSzTx/>
              <a:buNone/>
              <a:defRPr sz="8000">
                <a:solidFill>
                  <a:srgbClr val="253858"/>
                </a:solidFill>
                <a:latin typeface="+mj-lt"/>
                <a:ea typeface="+mj-ea"/>
                <a:cs typeface="+mj-cs"/>
                <a:sym typeface="Charlie Display Semibold"/>
              </a:defRPr>
            </a:pPr>
            <a:r>
              <a:t>A good way to do bullets when you must</a:t>
            </a:r>
          </a:p>
          <a:p>
            <a:pPr marL="0" indent="0" algn="l" defTabSz="825500">
              <a:lnSpc>
                <a:spcPct val="110000"/>
              </a:lnSpc>
              <a:spcBef>
                <a:spcPts val="0"/>
              </a:spcBef>
              <a:buSzTx/>
              <a:buNone/>
              <a:defRPr spc="36" sz="3600">
                <a:solidFill>
                  <a:srgbClr val="091E42"/>
                </a:solidFill>
                <a:latin typeface="Charlie Display"/>
                <a:ea typeface="Charlie Display"/>
                <a:cs typeface="Charlie Display"/>
                <a:sym typeface="Charlie Display"/>
              </a:defRPr>
            </a:pPr>
            <a:r>
              <a:t>Keep your bullet points short and sweet. Do most of your explanation in voiceover but don’t be redundant! Only visually show what’s necessary. Can move the bar on this slide.</a:t>
            </a:r>
          </a:p>
        </p:txBody>
      </p:sp>
      <p:sp>
        <p:nvSpPr>
          <p:cNvPr id="1194" name="Line"/>
          <p:cNvSpPr/>
          <p:nvPr/>
        </p:nvSpPr>
        <p:spPr>
          <a:xfrm>
            <a:off x="1775024" y="4882243"/>
            <a:ext cx="2541599" cy="1"/>
          </a:xfrm>
          <a:prstGeom prst="line">
            <a:avLst/>
          </a:prstGeom>
          <a:ln w="101600">
            <a:solidFill>
              <a:schemeClr val="accent3"/>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195" name="Think before you fire off a bullet! Is this really ideal for a presentation?…"/>
          <p:cNvSpPr/>
          <p:nvPr>
            <p:ph type="body" sz="quarter" idx="22"/>
          </p:nvPr>
        </p:nvSpPr>
        <p:spPr>
          <a:xfrm>
            <a:off x="1773348" y="6477000"/>
            <a:ext cx="8346018" cy="3558541"/>
          </a:xfrm>
          <a:prstGeom prst="rect">
            <a:avLst/>
          </a:prstGeom>
        </p:spPr>
        <p:txBody>
          <a:bodyPr anchor="t">
            <a:spAutoFit/>
          </a:bodyPr>
          <a:lstStyle/>
          <a:p>
            <a:pPr marL="444500" indent="-444500" algn="l">
              <a:lnSpc>
                <a:spcPct val="110000"/>
              </a:lnSpc>
              <a:spcBef>
                <a:spcPts val="4000"/>
              </a:spcBef>
              <a:defRPr sz="3600">
                <a:solidFill>
                  <a:srgbClr val="071D43"/>
                </a:solidFill>
                <a:latin typeface="Charlie Display"/>
                <a:ea typeface="Charlie Display"/>
                <a:cs typeface="Charlie Display"/>
                <a:sym typeface="Charlie Display"/>
              </a:defRPr>
            </a:pPr>
            <a:r>
              <a:t>Think before you fire off a bullet! Is this really ideal for a presentation?</a:t>
            </a:r>
          </a:p>
          <a:p>
            <a:pPr marL="444500" indent="-444500" algn="l">
              <a:lnSpc>
                <a:spcPct val="110000"/>
              </a:lnSpc>
              <a:spcBef>
                <a:spcPts val="4000"/>
              </a:spcBef>
              <a:defRPr sz="3600">
                <a:solidFill>
                  <a:srgbClr val="071D43"/>
                </a:solidFill>
                <a:latin typeface="Charlie Display"/>
                <a:ea typeface="Charlie Display"/>
                <a:cs typeface="Charlie Display"/>
                <a:sym typeface="Charlie Display"/>
              </a:defRPr>
            </a:pPr>
            <a:r>
              <a:t>Hit *Enter* if you want to create a new bullet. Hit *Shift+Enter* if you want a new line under the same bullet</a:t>
            </a:r>
          </a:p>
        </p:txBody>
      </p:sp>
      <p:sp>
        <p:nvSpPr>
          <p:cNvPr id="1196" name="Using bullets is like reading notes to your audience.…"/>
          <p:cNvSpPr/>
          <p:nvPr>
            <p:ph type="body" sz="quarter" idx="23"/>
          </p:nvPr>
        </p:nvSpPr>
        <p:spPr>
          <a:xfrm>
            <a:off x="11135169" y="6477000"/>
            <a:ext cx="8346018" cy="3558541"/>
          </a:xfrm>
          <a:prstGeom prst="rect">
            <a:avLst/>
          </a:prstGeom>
        </p:spPr>
        <p:txBody>
          <a:bodyPr anchor="t">
            <a:spAutoFit/>
          </a:bodyPr>
          <a:lstStyle/>
          <a:p>
            <a:pPr marL="444500" indent="-444500" algn="l">
              <a:lnSpc>
                <a:spcPct val="110000"/>
              </a:lnSpc>
              <a:spcBef>
                <a:spcPts val="4000"/>
              </a:spcBef>
              <a:defRPr sz="3600">
                <a:solidFill>
                  <a:srgbClr val="071D43"/>
                </a:solidFill>
                <a:latin typeface="Charlie Display"/>
                <a:ea typeface="Charlie Display"/>
                <a:cs typeface="Charlie Display"/>
                <a:sym typeface="Charlie Display"/>
              </a:defRPr>
            </a:pPr>
            <a:r>
              <a:t>Using bullets is like reading notes to your audience. </a:t>
            </a:r>
          </a:p>
          <a:p>
            <a:pPr marL="444500" indent="-444500" algn="l">
              <a:lnSpc>
                <a:spcPct val="110000"/>
              </a:lnSpc>
              <a:spcBef>
                <a:spcPts val="4000"/>
              </a:spcBef>
              <a:defRPr sz="3600">
                <a:solidFill>
                  <a:srgbClr val="071D43"/>
                </a:solidFill>
                <a:latin typeface="Charlie Display"/>
                <a:ea typeface="Charlie Display"/>
                <a:cs typeface="Charlie Display"/>
                <a:sym typeface="Charlie Display"/>
              </a:defRPr>
            </a:pPr>
            <a:r>
              <a:t>We don’t recommend using bulleted slides in a presentation, though useful for a slide document.</a:t>
            </a:r>
          </a:p>
        </p:txBody>
      </p:sp>
      <p:sp>
        <p:nvSpPr>
          <p:cNvPr id="1197"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lide Doc_Bullet Subtext_N900">
    <p:bg>
      <p:bgPr>
        <a:solidFill>
          <a:srgbClr val="091E42"/>
        </a:solidFill>
      </p:bgPr>
    </p:bg>
    <p:spTree>
      <p:nvGrpSpPr>
        <p:cNvPr id="1" name=""/>
        <p:cNvGrpSpPr/>
        <p:nvPr/>
      </p:nvGrpSpPr>
      <p:grpSpPr>
        <a:xfrm>
          <a:off x="0" y="0"/>
          <a:ext cx="0" cy="0"/>
          <a:chOff x="0" y="0"/>
          <a:chExt cx="0" cy="0"/>
        </a:xfrm>
      </p:grpSpPr>
      <p:sp>
        <p:nvSpPr>
          <p:cNvPr id="1204" name="A good way to do bullets when you must…"/>
          <p:cNvSpPr/>
          <p:nvPr>
            <p:ph type="body" sz="quarter" idx="21"/>
          </p:nvPr>
        </p:nvSpPr>
        <p:spPr>
          <a:xfrm>
            <a:off x="1784165" y="1014427"/>
            <a:ext cx="20561117" cy="2434591"/>
          </a:xfrm>
          <a:prstGeom prst="rect">
            <a:avLst/>
          </a:prstGeom>
        </p:spPr>
        <p:txBody>
          <a:bodyPr lIns="0" tIns="0" rIns="0" bIns="0" anchor="t">
            <a:spAutoFit/>
          </a:bodyPr>
          <a:lstStyle/>
          <a:p>
            <a:pPr marL="0" indent="0" algn="l" defTabSz="825500">
              <a:lnSpc>
                <a:spcPct val="90000"/>
              </a:lnSpc>
              <a:spcBef>
                <a:spcPts val="1500"/>
              </a:spcBef>
              <a:buSzTx/>
              <a:buNone/>
              <a:defRPr sz="8000">
                <a:latin typeface="+mj-lt"/>
                <a:ea typeface="+mj-ea"/>
                <a:cs typeface="+mj-cs"/>
                <a:sym typeface="Charlie Display Semibold"/>
              </a:defRPr>
            </a:pPr>
            <a:r>
              <a:t>A good way to do bullets when you must</a:t>
            </a:r>
          </a:p>
          <a:p>
            <a:pPr marL="0" indent="0" algn="l" defTabSz="825500">
              <a:lnSpc>
                <a:spcPct val="110000"/>
              </a:lnSpc>
              <a:spcBef>
                <a:spcPts val="0"/>
              </a:spcBef>
              <a:buSzTx/>
              <a:buNone/>
              <a:defRPr spc="36" sz="3600">
                <a:latin typeface="Charlie Display"/>
                <a:ea typeface="Charlie Display"/>
                <a:cs typeface="Charlie Display"/>
                <a:sym typeface="Charlie Display"/>
              </a:defRPr>
            </a:pPr>
            <a:r>
              <a:t>Keep your bullet points short and sweet. Do most of your explanation in voiceover but don’t be redundant! Only visually show what’s necessary. Can move the bar on this slide.</a:t>
            </a:r>
          </a:p>
        </p:txBody>
      </p:sp>
      <p:sp>
        <p:nvSpPr>
          <p:cNvPr id="1205" name="Line"/>
          <p:cNvSpPr/>
          <p:nvPr/>
        </p:nvSpPr>
        <p:spPr>
          <a:xfrm>
            <a:off x="1775024" y="4882243"/>
            <a:ext cx="2541599" cy="1"/>
          </a:xfrm>
          <a:prstGeom prst="line">
            <a:avLst/>
          </a:prstGeom>
          <a:ln w="101600">
            <a:solidFill>
              <a:schemeClr val="accent2"/>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206" name="Keep it concise…"/>
          <p:cNvSpPr/>
          <p:nvPr>
            <p:ph type="body" sz="quarter" idx="22"/>
          </p:nvPr>
        </p:nvSpPr>
        <p:spPr>
          <a:xfrm>
            <a:off x="1773348" y="6477000"/>
            <a:ext cx="8346018" cy="5175251"/>
          </a:xfrm>
          <a:prstGeom prst="rect">
            <a:avLst/>
          </a:prstGeom>
        </p:spPr>
        <p:txBody>
          <a:bodyPr anchor="t">
            <a:spAutoFit/>
          </a:bodyPr>
          <a:lstStyle/>
          <a:p>
            <a:pPr marL="444500" indent="-444500" algn="l">
              <a:lnSpc>
                <a:spcPct val="110000"/>
              </a:lnSpc>
              <a:spcBef>
                <a:spcPts val="4000"/>
              </a:spcBef>
              <a:defRPr sz="3600">
                <a:latin typeface="Charlie Display"/>
                <a:ea typeface="Charlie Display"/>
                <a:cs typeface="Charlie Display"/>
                <a:sym typeface="Charlie Display"/>
              </a:defRPr>
            </a:pPr>
            <a:r>
              <a:t>Keep it concise</a:t>
            </a:r>
          </a:p>
          <a:p>
            <a:pPr lvl="1" marL="1074615" indent="-439615" algn="l">
              <a:lnSpc>
                <a:spcPct val="110000"/>
              </a:lnSpc>
              <a:spcBef>
                <a:spcPts val="4000"/>
              </a:spcBef>
              <a:defRPr sz="3600">
                <a:latin typeface="Charlie Display"/>
                <a:ea typeface="Charlie Display"/>
                <a:cs typeface="Charlie Display"/>
                <a:sym typeface="Charlie Display"/>
              </a:defRPr>
            </a:pPr>
            <a:r>
              <a:t>If you need a sub-bullet, hit *Enter* and then hit *Tab* – voila!</a:t>
            </a:r>
          </a:p>
          <a:p>
            <a:pPr lvl="2" marL="1709615" indent="-439615" algn="l">
              <a:lnSpc>
                <a:spcPct val="110000"/>
              </a:lnSpc>
              <a:spcBef>
                <a:spcPts val="4000"/>
              </a:spcBef>
              <a:defRPr sz="3600">
                <a:latin typeface="Charlie Display"/>
                <a:ea typeface="Charlie Display"/>
                <a:cs typeface="Charlie Display"/>
                <a:sym typeface="Charlie Display"/>
              </a:defRPr>
            </a:pPr>
            <a:r>
              <a:t>And again!</a:t>
            </a:r>
          </a:p>
          <a:p>
            <a:pPr lvl="2" marL="1709615" indent="-439615" algn="l">
              <a:lnSpc>
                <a:spcPct val="110000"/>
              </a:lnSpc>
              <a:spcBef>
                <a:spcPts val="4000"/>
              </a:spcBef>
              <a:defRPr sz="3600">
                <a:latin typeface="Charlie Display"/>
                <a:ea typeface="Charlie Display"/>
                <a:cs typeface="Charlie Display"/>
                <a:sym typeface="Charlie Display"/>
              </a:defRPr>
            </a:pPr>
            <a:r>
              <a:t>This goes for any of these bulleted text styles.</a:t>
            </a:r>
          </a:p>
        </p:txBody>
      </p:sp>
      <p:sp>
        <p:nvSpPr>
          <p:cNvPr id="1207" name="If you only need two or three areas of text, that’s fine! No need to fill out the template unnecessarily."/>
          <p:cNvSpPr/>
          <p:nvPr>
            <p:ph type="body" sz="quarter" idx="23"/>
          </p:nvPr>
        </p:nvSpPr>
        <p:spPr>
          <a:xfrm>
            <a:off x="11135169" y="6477000"/>
            <a:ext cx="7493810" cy="1849121"/>
          </a:xfrm>
          <a:prstGeom prst="rect">
            <a:avLst/>
          </a:prstGeom>
        </p:spPr>
        <p:txBody>
          <a:bodyPr anchor="t">
            <a:spAutoFit/>
          </a:bodyPr>
          <a:lstStyle>
            <a:lvl1pPr marL="444500" indent="-444500" algn="l">
              <a:lnSpc>
                <a:spcPct val="110000"/>
              </a:lnSpc>
              <a:spcBef>
                <a:spcPts val="4000"/>
              </a:spcBef>
              <a:defRPr sz="3600">
                <a:latin typeface="Charlie Display"/>
                <a:ea typeface="Charlie Display"/>
                <a:cs typeface="Charlie Display"/>
                <a:sym typeface="Charlie Display"/>
              </a:defRPr>
            </a:lvl1pPr>
          </a:lstStyle>
          <a:p>
            <a:pPr/>
            <a:r>
              <a:t>If you only need two or three areas of text, that’s fine! No need to fill out the template unnecessarily.</a:t>
            </a:r>
          </a:p>
        </p:txBody>
      </p:sp>
      <p:sp>
        <p:nvSpPr>
          <p:cNvPr id="1208"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lide Doc_Bullets_White">
    <p:bg>
      <p:bgPr>
        <a:solidFill>
          <a:srgbClr val="FFFFFF"/>
        </a:solidFill>
      </p:bgPr>
    </p:bg>
    <p:spTree>
      <p:nvGrpSpPr>
        <p:cNvPr id="1" name=""/>
        <p:cNvGrpSpPr/>
        <p:nvPr/>
      </p:nvGrpSpPr>
      <p:grpSpPr>
        <a:xfrm>
          <a:off x="0" y="0"/>
          <a:ext cx="0" cy="0"/>
          <a:chOff x="0" y="0"/>
          <a:chExt cx="0" cy="0"/>
        </a:xfrm>
      </p:grpSpPr>
      <p:sp>
        <p:nvSpPr>
          <p:cNvPr id="1215" name="Bullet point…"/>
          <p:cNvSpPr/>
          <p:nvPr>
            <p:ph type="body" sz="quarter" idx="21"/>
          </p:nvPr>
        </p:nvSpPr>
        <p:spPr>
          <a:xfrm>
            <a:off x="1783672" y="4748412"/>
            <a:ext cx="4313824" cy="5216526"/>
          </a:xfrm>
          <a:prstGeom prst="rect">
            <a:avLst/>
          </a:prstGeom>
        </p:spPr>
        <p:txBody>
          <a:bodyPr lIns="71437" tIns="71437" rIns="71437" bIns="71437" anchor="t">
            <a:spAutoFit/>
          </a:bodyPr>
          <a:lstStyle/>
          <a:p>
            <a:pPr marL="444500" indent="-444500" algn="l">
              <a:lnSpc>
                <a:spcPct val="110000"/>
              </a:lnSpc>
              <a:spcBef>
                <a:spcPts val="4000"/>
              </a:spcBef>
              <a:defRPr sz="3600">
                <a:solidFill>
                  <a:srgbClr val="071D43"/>
                </a:solidFill>
                <a:latin typeface="Charlie Display"/>
                <a:ea typeface="Charlie Display"/>
                <a:cs typeface="Charlie Display"/>
                <a:sym typeface="Charlie Display"/>
              </a:defRPr>
            </a:pPr>
            <a:r>
              <a:t>Bullet point</a:t>
            </a:r>
          </a:p>
          <a:p>
            <a:pPr marL="444500" indent="-444500" algn="l">
              <a:lnSpc>
                <a:spcPct val="110000"/>
              </a:lnSpc>
              <a:spcBef>
                <a:spcPts val="4000"/>
              </a:spcBef>
              <a:defRPr sz="3600">
                <a:solidFill>
                  <a:srgbClr val="071D43"/>
                </a:solidFill>
                <a:latin typeface="Charlie Display"/>
                <a:ea typeface="Charlie Display"/>
                <a:cs typeface="Charlie Display"/>
                <a:sym typeface="Charlie Display"/>
              </a:defRPr>
            </a:pPr>
            <a:r>
              <a:t>Bullet point that </a:t>
            </a:r>
            <a:br/>
            <a:r>
              <a:t>is a bit longer</a:t>
            </a:r>
          </a:p>
          <a:p>
            <a:pPr marL="444500" indent="-444500" algn="l">
              <a:lnSpc>
                <a:spcPct val="110000"/>
              </a:lnSpc>
              <a:spcBef>
                <a:spcPts val="4000"/>
              </a:spcBef>
              <a:defRPr sz="3600">
                <a:solidFill>
                  <a:srgbClr val="071D43"/>
                </a:solidFill>
                <a:latin typeface="Charlie Display"/>
                <a:ea typeface="Charlie Display"/>
                <a:cs typeface="Charlie Display"/>
                <a:sym typeface="Charlie Display"/>
              </a:defRPr>
            </a:pPr>
            <a:r>
              <a:t>Bullet point</a:t>
            </a:r>
          </a:p>
          <a:p>
            <a:pPr marL="444500" indent="-444500" algn="l">
              <a:lnSpc>
                <a:spcPct val="110000"/>
              </a:lnSpc>
              <a:spcBef>
                <a:spcPts val="4000"/>
              </a:spcBef>
              <a:defRPr sz="3600">
                <a:solidFill>
                  <a:srgbClr val="071D43"/>
                </a:solidFill>
                <a:latin typeface="Charlie Display"/>
                <a:ea typeface="Charlie Display"/>
                <a:cs typeface="Charlie Display"/>
                <a:sym typeface="Charlie Display"/>
              </a:defRPr>
            </a:pPr>
            <a:r>
              <a:t>A longer </a:t>
            </a:r>
            <a:br/>
            <a:r>
              <a:t>bullet point</a:t>
            </a:r>
          </a:p>
        </p:txBody>
      </p:sp>
      <p:sp>
        <p:nvSpPr>
          <p:cNvPr id="1216" name="Bullet point…"/>
          <p:cNvSpPr/>
          <p:nvPr>
            <p:ph type="body" sz="quarter" idx="22"/>
          </p:nvPr>
        </p:nvSpPr>
        <p:spPr>
          <a:xfrm>
            <a:off x="7874600" y="4748412"/>
            <a:ext cx="4317400" cy="5216526"/>
          </a:xfrm>
          <a:prstGeom prst="rect">
            <a:avLst/>
          </a:prstGeom>
        </p:spPr>
        <p:txBody>
          <a:bodyPr lIns="71437" tIns="71437" rIns="71437" bIns="71437" anchor="t">
            <a:spAutoFit/>
          </a:bodyPr>
          <a:lstStyle/>
          <a:p>
            <a:pPr marL="444500" indent="-444500" algn="l">
              <a:lnSpc>
                <a:spcPct val="110000"/>
              </a:lnSpc>
              <a:spcBef>
                <a:spcPts val="4000"/>
              </a:spcBef>
              <a:defRPr sz="3600">
                <a:solidFill>
                  <a:srgbClr val="071D43"/>
                </a:solidFill>
                <a:latin typeface="Charlie Display"/>
                <a:ea typeface="Charlie Display"/>
                <a:cs typeface="Charlie Display"/>
                <a:sym typeface="Charlie Display"/>
              </a:defRPr>
            </a:pPr>
            <a:r>
              <a:t>Bullet point</a:t>
            </a:r>
          </a:p>
          <a:p>
            <a:pPr marL="444500" indent="-444500" algn="l">
              <a:lnSpc>
                <a:spcPct val="110000"/>
              </a:lnSpc>
              <a:spcBef>
                <a:spcPts val="4000"/>
              </a:spcBef>
              <a:defRPr sz="3600">
                <a:solidFill>
                  <a:srgbClr val="071D43"/>
                </a:solidFill>
                <a:latin typeface="Charlie Display"/>
                <a:ea typeface="Charlie Display"/>
                <a:cs typeface="Charlie Display"/>
                <a:sym typeface="Charlie Display"/>
              </a:defRPr>
            </a:pPr>
            <a:r>
              <a:t>Bullet point that </a:t>
            </a:r>
            <a:br/>
            <a:r>
              <a:t>is a bit longer </a:t>
            </a:r>
          </a:p>
          <a:p>
            <a:pPr marL="444500" indent="-444500" algn="l">
              <a:lnSpc>
                <a:spcPct val="110000"/>
              </a:lnSpc>
              <a:spcBef>
                <a:spcPts val="4000"/>
              </a:spcBef>
              <a:defRPr sz="3600">
                <a:solidFill>
                  <a:srgbClr val="071D43"/>
                </a:solidFill>
                <a:latin typeface="Charlie Display"/>
                <a:ea typeface="Charlie Display"/>
                <a:cs typeface="Charlie Display"/>
                <a:sym typeface="Charlie Display"/>
              </a:defRPr>
            </a:pPr>
            <a:r>
              <a:t>Bullet point</a:t>
            </a:r>
          </a:p>
          <a:p>
            <a:pPr marL="444500" indent="-444500" algn="l">
              <a:lnSpc>
                <a:spcPct val="110000"/>
              </a:lnSpc>
              <a:spcBef>
                <a:spcPts val="4000"/>
              </a:spcBef>
              <a:defRPr sz="3600">
                <a:solidFill>
                  <a:srgbClr val="071D43"/>
                </a:solidFill>
                <a:latin typeface="Charlie Display"/>
                <a:ea typeface="Charlie Display"/>
                <a:cs typeface="Charlie Display"/>
                <a:sym typeface="Charlie Display"/>
              </a:defRPr>
            </a:pPr>
            <a:r>
              <a:t>A longer </a:t>
            </a:r>
            <a:br/>
            <a:r>
              <a:t>bullet point</a:t>
            </a:r>
          </a:p>
        </p:txBody>
      </p:sp>
      <p:sp>
        <p:nvSpPr>
          <p:cNvPr id="1217" name="Bullet point…"/>
          <p:cNvSpPr/>
          <p:nvPr>
            <p:ph type="body" sz="quarter" idx="23"/>
          </p:nvPr>
        </p:nvSpPr>
        <p:spPr>
          <a:xfrm>
            <a:off x="13969105" y="4748412"/>
            <a:ext cx="4313824" cy="5216526"/>
          </a:xfrm>
          <a:prstGeom prst="rect">
            <a:avLst/>
          </a:prstGeom>
        </p:spPr>
        <p:txBody>
          <a:bodyPr lIns="71437" tIns="71437" rIns="71437" bIns="71437" anchor="t">
            <a:spAutoFit/>
          </a:bodyPr>
          <a:lstStyle/>
          <a:p>
            <a:pPr marL="444500" indent="-444500" algn="l">
              <a:lnSpc>
                <a:spcPct val="110000"/>
              </a:lnSpc>
              <a:spcBef>
                <a:spcPts val="4000"/>
              </a:spcBef>
              <a:defRPr sz="3600">
                <a:solidFill>
                  <a:srgbClr val="071D43"/>
                </a:solidFill>
                <a:latin typeface="Charlie Display"/>
                <a:ea typeface="Charlie Display"/>
                <a:cs typeface="Charlie Display"/>
                <a:sym typeface="Charlie Display"/>
              </a:defRPr>
            </a:pPr>
            <a:r>
              <a:t>Bullet point</a:t>
            </a:r>
          </a:p>
          <a:p>
            <a:pPr marL="444500" indent="-444500" algn="l">
              <a:lnSpc>
                <a:spcPct val="110000"/>
              </a:lnSpc>
              <a:spcBef>
                <a:spcPts val="4000"/>
              </a:spcBef>
              <a:defRPr sz="3600">
                <a:solidFill>
                  <a:srgbClr val="071D43"/>
                </a:solidFill>
                <a:latin typeface="Charlie Display"/>
                <a:ea typeface="Charlie Display"/>
                <a:cs typeface="Charlie Display"/>
                <a:sym typeface="Charlie Display"/>
              </a:defRPr>
            </a:pPr>
            <a:r>
              <a:t>Bullet point that </a:t>
            </a:r>
            <a:br/>
            <a:r>
              <a:t>is a bit longer </a:t>
            </a:r>
          </a:p>
          <a:p>
            <a:pPr marL="444500" indent="-444500" algn="l">
              <a:lnSpc>
                <a:spcPct val="110000"/>
              </a:lnSpc>
              <a:spcBef>
                <a:spcPts val="4000"/>
              </a:spcBef>
              <a:defRPr sz="3600">
                <a:solidFill>
                  <a:srgbClr val="071D43"/>
                </a:solidFill>
                <a:latin typeface="Charlie Display"/>
                <a:ea typeface="Charlie Display"/>
                <a:cs typeface="Charlie Display"/>
                <a:sym typeface="Charlie Display"/>
              </a:defRPr>
            </a:pPr>
            <a:r>
              <a:t>Bullet point</a:t>
            </a:r>
          </a:p>
          <a:p>
            <a:pPr marL="444500" indent="-444500" algn="l">
              <a:lnSpc>
                <a:spcPct val="110000"/>
              </a:lnSpc>
              <a:spcBef>
                <a:spcPts val="4000"/>
              </a:spcBef>
              <a:defRPr sz="3600">
                <a:solidFill>
                  <a:srgbClr val="071D43"/>
                </a:solidFill>
                <a:latin typeface="Charlie Display"/>
                <a:ea typeface="Charlie Display"/>
                <a:cs typeface="Charlie Display"/>
                <a:sym typeface="Charlie Display"/>
              </a:defRPr>
            </a:pPr>
            <a:r>
              <a:t>A longer </a:t>
            </a:r>
            <a:br/>
            <a:r>
              <a:t>bullet point</a:t>
            </a:r>
          </a:p>
        </p:txBody>
      </p:sp>
      <p:sp>
        <p:nvSpPr>
          <p:cNvPr id="1218" name="Slide headline"/>
          <p:cNvSpPr/>
          <p:nvPr>
            <p:ph type="body" sz="quarter" idx="24"/>
          </p:nvPr>
        </p:nvSpPr>
        <p:spPr>
          <a:xfrm>
            <a:off x="1784165" y="1014427"/>
            <a:ext cx="20561117" cy="1298576"/>
          </a:xfrm>
          <a:prstGeom prst="rect">
            <a:avLst/>
          </a:prstGeom>
        </p:spPr>
        <p:txBody>
          <a:bodyPr lIns="0" tIns="0" rIns="0" bIns="0" anchor="t">
            <a:spAutoFit/>
          </a:bodyPr>
          <a:lstStyle>
            <a:lvl1pPr marL="0" indent="0" algn="l" defTabSz="825500">
              <a:lnSpc>
                <a:spcPct val="90000"/>
              </a:lnSpc>
              <a:spcBef>
                <a:spcPts val="2500"/>
              </a:spcBef>
              <a:buSzTx/>
              <a:buNone/>
              <a:defRPr sz="8000">
                <a:solidFill>
                  <a:srgbClr val="253858"/>
                </a:solidFill>
                <a:latin typeface="+mj-lt"/>
                <a:ea typeface="+mj-ea"/>
                <a:cs typeface="+mj-cs"/>
                <a:sym typeface="Charlie Display Semibold"/>
              </a:defRPr>
            </a:lvl1pPr>
          </a:lstStyle>
          <a:p>
            <a:pPr/>
            <a:r>
              <a:t>Slide headline</a:t>
            </a:r>
          </a:p>
        </p:txBody>
      </p:sp>
      <p:sp>
        <p:nvSpPr>
          <p:cNvPr id="1219" name="Line"/>
          <p:cNvSpPr/>
          <p:nvPr/>
        </p:nvSpPr>
        <p:spPr>
          <a:xfrm>
            <a:off x="1775024" y="3306874"/>
            <a:ext cx="2541599" cy="1"/>
          </a:xfrm>
          <a:prstGeom prst="line">
            <a:avLst/>
          </a:prstGeom>
          <a:ln w="101600">
            <a:solidFill>
              <a:srgbClr val="FFA927"/>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220" name="Slide Number"/>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 Id="rId9" Type="http://schemas.openxmlformats.org/officeDocument/2006/relationships/slideLayout" Target="../slideLayouts/slideLayout7.xml"/><Relationship Id="rId10" Type="http://schemas.openxmlformats.org/officeDocument/2006/relationships/slideLayout" Target="../slideLayouts/slideLayout8.xml"/><Relationship Id="rId11" Type="http://schemas.openxmlformats.org/officeDocument/2006/relationships/slideLayout" Target="../slideLayouts/slideLayout9.xml"/><Relationship Id="rId12" Type="http://schemas.openxmlformats.org/officeDocument/2006/relationships/slideLayout" Target="../slideLayouts/slideLayout10.xml"/><Relationship Id="rId13" Type="http://schemas.openxmlformats.org/officeDocument/2006/relationships/slideLayout" Target="../slideLayouts/slideLayout11.xml"/><Relationship Id="rId14" Type="http://schemas.openxmlformats.org/officeDocument/2006/relationships/slideLayout" Target="../slideLayouts/slideLayout12.xml"/><Relationship Id="rId15" Type="http://schemas.openxmlformats.org/officeDocument/2006/relationships/slideLayout" Target="../slideLayouts/slideLayout13.xml"/><Relationship Id="rId16" Type="http://schemas.openxmlformats.org/officeDocument/2006/relationships/slideLayout" Target="../slideLayouts/slideLayout14.xml"/><Relationship Id="rId17" Type="http://schemas.openxmlformats.org/officeDocument/2006/relationships/slideLayout" Target="../slideLayouts/slideLayout15.xml"/><Relationship Id="rId18" Type="http://schemas.openxmlformats.org/officeDocument/2006/relationships/slideLayout" Target="../slideLayouts/slideLayout16.xml"/><Relationship Id="rId19" Type="http://schemas.openxmlformats.org/officeDocument/2006/relationships/slideLayout" Target="../slideLayouts/slideLayout17.xml"/><Relationship Id="rId20" Type="http://schemas.openxmlformats.org/officeDocument/2006/relationships/slideLayout" Target="../slideLayouts/slideLayout18.xml"/><Relationship Id="rId21" Type="http://schemas.openxmlformats.org/officeDocument/2006/relationships/slideLayout" Target="../slideLayouts/slideLayout19.xml"/><Relationship Id="rId22" Type="http://schemas.openxmlformats.org/officeDocument/2006/relationships/slideLayout" Target="../slideLayouts/slideLayout20.xml"/><Relationship Id="rId23" Type="http://schemas.openxmlformats.org/officeDocument/2006/relationships/slideLayout" Target="../slideLayouts/slideLayout21.xml"/><Relationship Id="rId24" Type="http://schemas.openxmlformats.org/officeDocument/2006/relationships/slideLayout" Target="../slideLayouts/slideLayout22.xml"/><Relationship Id="rId25" Type="http://schemas.openxmlformats.org/officeDocument/2006/relationships/slideLayout" Target="../slideLayouts/slideLayout23.xml"/><Relationship Id="rId26" Type="http://schemas.openxmlformats.org/officeDocument/2006/relationships/slideLayout" Target="../slideLayouts/slideLayout24.xml"/><Relationship Id="rId27" Type="http://schemas.openxmlformats.org/officeDocument/2006/relationships/slideLayout" Target="../slideLayouts/slideLayout25.xml"/><Relationship Id="rId28" Type="http://schemas.openxmlformats.org/officeDocument/2006/relationships/slideLayout" Target="../slideLayouts/slideLayout26.xml"/><Relationship Id="rId29" Type="http://schemas.openxmlformats.org/officeDocument/2006/relationships/slideLayout" Target="../slideLayouts/slideLayout27.xml"/><Relationship Id="rId30" Type="http://schemas.openxmlformats.org/officeDocument/2006/relationships/slideLayout" Target="../slideLayouts/slideLayout28.xml"/><Relationship Id="rId31" Type="http://schemas.openxmlformats.org/officeDocument/2006/relationships/slideLayout" Target="../slideLayouts/slideLayout29.xml"/><Relationship Id="rId32" Type="http://schemas.openxmlformats.org/officeDocument/2006/relationships/slideLayout" Target="../slideLayouts/slideLayout30.xml"/><Relationship Id="rId33" Type="http://schemas.openxmlformats.org/officeDocument/2006/relationships/slideLayout" Target="../slideLayouts/slideLayout31.xml"/><Relationship Id="rId34" Type="http://schemas.openxmlformats.org/officeDocument/2006/relationships/slideLayout" Target="../slideLayouts/slideLayout32.xml"/><Relationship Id="rId35" Type="http://schemas.openxmlformats.org/officeDocument/2006/relationships/slideLayout" Target="../slideLayouts/slideLayout33.xml"/><Relationship Id="rId36" Type="http://schemas.openxmlformats.org/officeDocument/2006/relationships/slideLayout" Target="../slideLayouts/slideLayout34.xml"/><Relationship Id="rId37" Type="http://schemas.openxmlformats.org/officeDocument/2006/relationships/slideLayout" Target="../slideLayouts/slideLayout35.xml"/><Relationship Id="rId38" Type="http://schemas.openxmlformats.org/officeDocument/2006/relationships/slideLayout" Target="../slideLayouts/slideLayout36.xml"/><Relationship Id="rId39" Type="http://schemas.openxmlformats.org/officeDocument/2006/relationships/slideLayout" Target="../slideLayouts/slideLayout37.xml"/><Relationship Id="rId40" Type="http://schemas.openxmlformats.org/officeDocument/2006/relationships/slideLayout" Target="../slideLayouts/slideLayout38.xml"/><Relationship Id="rId41" Type="http://schemas.openxmlformats.org/officeDocument/2006/relationships/slideLayout" Target="../slideLayouts/slideLayout39.xml"/><Relationship Id="rId42" Type="http://schemas.openxmlformats.org/officeDocument/2006/relationships/slideLayout" Target="../slideLayouts/slideLayout40.xml"/><Relationship Id="rId43" Type="http://schemas.openxmlformats.org/officeDocument/2006/relationships/slideLayout" Target="../slideLayouts/slideLayout41.xml"/><Relationship Id="rId44" Type="http://schemas.openxmlformats.org/officeDocument/2006/relationships/slideLayout" Target="../slideLayouts/slideLayout42.xml"/><Relationship Id="rId45" Type="http://schemas.openxmlformats.org/officeDocument/2006/relationships/slideLayout" Target="../slideLayouts/slideLayout43.xml"/><Relationship Id="rId46" Type="http://schemas.openxmlformats.org/officeDocument/2006/relationships/slideLayout" Target="../slideLayouts/slideLayout44.xml"/><Relationship Id="rId47" Type="http://schemas.openxmlformats.org/officeDocument/2006/relationships/slideLayout" Target="../slideLayouts/slideLayout45.xml"/><Relationship Id="rId48" Type="http://schemas.openxmlformats.org/officeDocument/2006/relationships/slideLayout" Target="../slideLayouts/slideLayout46.xml"/><Relationship Id="rId49" Type="http://schemas.openxmlformats.org/officeDocument/2006/relationships/slideLayout" Target="../slideLayouts/slideLayout47.xml"/><Relationship Id="rId50" Type="http://schemas.openxmlformats.org/officeDocument/2006/relationships/slideLayout" Target="../slideLayouts/slideLayout48.xml"/><Relationship Id="rId51" Type="http://schemas.openxmlformats.org/officeDocument/2006/relationships/slideLayout" Target="../slideLayouts/slideLayout49.xml"/><Relationship Id="rId52" Type="http://schemas.openxmlformats.org/officeDocument/2006/relationships/slideLayout" Target="../slideLayouts/slideLayout50.xml"/><Relationship Id="rId53" Type="http://schemas.openxmlformats.org/officeDocument/2006/relationships/slideLayout" Target="../slideLayouts/slideLayout51.xml"/><Relationship Id="rId54" Type="http://schemas.openxmlformats.org/officeDocument/2006/relationships/slideLayout" Target="../slideLayouts/slideLayout52.xml"/><Relationship Id="rId55" Type="http://schemas.openxmlformats.org/officeDocument/2006/relationships/slideLayout" Target="../slideLayouts/slideLayout53.xml"/><Relationship Id="rId56" Type="http://schemas.openxmlformats.org/officeDocument/2006/relationships/slideLayout" Target="../slideLayouts/slideLayout54.xml"/><Relationship Id="rId57" Type="http://schemas.openxmlformats.org/officeDocument/2006/relationships/slideLayout" Target="../slideLayouts/slideLayout55.xml"/><Relationship Id="rId58" Type="http://schemas.openxmlformats.org/officeDocument/2006/relationships/slideLayout" Target="../slideLayouts/slideLayout56.xml"/><Relationship Id="rId59" Type="http://schemas.openxmlformats.org/officeDocument/2006/relationships/slideLayout" Target="../slideLayouts/slideLayout57.xml"/><Relationship Id="rId60" Type="http://schemas.openxmlformats.org/officeDocument/2006/relationships/slideLayout" Target="../slideLayouts/slideLayout58.xml"/><Relationship Id="rId61" Type="http://schemas.openxmlformats.org/officeDocument/2006/relationships/slideLayout" Target="../slideLayouts/slideLayout59.xml"/><Relationship Id="rId62" Type="http://schemas.openxmlformats.org/officeDocument/2006/relationships/slideLayout" Target="../slideLayouts/slideLayout60.xml"/><Relationship Id="rId63" Type="http://schemas.openxmlformats.org/officeDocument/2006/relationships/slideLayout" Target="../slideLayouts/slideLayout61.xml"/><Relationship Id="rId64" Type="http://schemas.openxmlformats.org/officeDocument/2006/relationships/slideLayout" Target="../slideLayouts/slideLayout62.xml"/><Relationship Id="rId65" Type="http://schemas.openxmlformats.org/officeDocument/2006/relationships/slideLayout" Target="../slideLayouts/slideLayout63.xml"/><Relationship Id="rId66" Type="http://schemas.openxmlformats.org/officeDocument/2006/relationships/slideLayout" Target="../slideLayouts/slideLayout64.xml"/><Relationship Id="rId67" Type="http://schemas.openxmlformats.org/officeDocument/2006/relationships/slideLayout" Target="../slideLayouts/slideLayout65.xml"/><Relationship Id="rId68" Type="http://schemas.openxmlformats.org/officeDocument/2006/relationships/slideLayout" Target="../slideLayouts/slideLayout66.xml"/><Relationship Id="rId69" Type="http://schemas.openxmlformats.org/officeDocument/2006/relationships/slideLayout" Target="../slideLayouts/slideLayout67.xml"/><Relationship Id="rId70" Type="http://schemas.openxmlformats.org/officeDocument/2006/relationships/slideLayout" Target="../slideLayouts/slideLayout68.xml"/><Relationship Id="rId71" Type="http://schemas.openxmlformats.org/officeDocument/2006/relationships/slideLayout" Target="../slideLayouts/slideLayout69.xml"/><Relationship Id="rId72" Type="http://schemas.openxmlformats.org/officeDocument/2006/relationships/slideLayout" Target="../slideLayouts/slideLayout70.xml"/><Relationship Id="rId73" Type="http://schemas.openxmlformats.org/officeDocument/2006/relationships/slideLayout" Target="../slideLayouts/slideLayout71.xml"/><Relationship Id="rId74" Type="http://schemas.openxmlformats.org/officeDocument/2006/relationships/slideLayout" Target="../slideLayouts/slideLayout72.xml"/><Relationship Id="rId75" Type="http://schemas.openxmlformats.org/officeDocument/2006/relationships/slideLayout" Target="../slideLayouts/slideLayout73.xml"/><Relationship Id="rId76" Type="http://schemas.openxmlformats.org/officeDocument/2006/relationships/slideLayout" Target="../slideLayouts/slideLayout74.xml"/><Relationship Id="rId77" Type="http://schemas.openxmlformats.org/officeDocument/2006/relationships/slideLayout" Target="../slideLayouts/slideLayout75.xml"/><Relationship Id="rId78" Type="http://schemas.openxmlformats.org/officeDocument/2006/relationships/slideLayout" Target="../slideLayouts/slideLayout76.xml"/><Relationship Id="rId79" Type="http://schemas.openxmlformats.org/officeDocument/2006/relationships/slideLayout" Target="../slideLayouts/slideLayout77.xml"/><Relationship Id="rId80" Type="http://schemas.openxmlformats.org/officeDocument/2006/relationships/slideLayout" Target="../slideLayouts/slideLayout78.xml"/><Relationship Id="rId81" Type="http://schemas.openxmlformats.org/officeDocument/2006/relationships/slideLayout" Target="../slideLayouts/slideLayout79.xml"/><Relationship Id="rId82" Type="http://schemas.openxmlformats.org/officeDocument/2006/relationships/slideLayout" Target="../slideLayouts/slideLayout80.xml"/><Relationship Id="rId83" Type="http://schemas.openxmlformats.org/officeDocument/2006/relationships/slideLayout" Target="../slideLayouts/slideLayout81.xml"/><Relationship Id="rId84" Type="http://schemas.openxmlformats.org/officeDocument/2006/relationships/slideLayout" Target="../slideLayouts/slideLayout82.xml"/><Relationship Id="rId85" Type="http://schemas.openxmlformats.org/officeDocument/2006/relationships/slideLayout" Target="../slideLayouts/slideLayout83.xml"/><Relationship Id="rId86" Type="http://schemas.openxmlformats.org/officeDocument/2006/relationships/slideLayout" Target="../slideLayouts/slideLayout84.xml"/><Relationship Id="rId87" Type="http://schemas.openxmlformats.org/officeDocument/2006/relationships/slideLayout" Target="../slideLayouts/slideLayout85.xml"/><Relationship Id="rId88" Type="http://schemas.openxmlformats.org/officeDocument/2006/relationships/slideLayout" Target="../slideLayouts/slideLayout86.xml"/><Relationship Id="rId89" Type="http://schemas.openxmlformats.org/officeDocument/2006/relationships/slideLayout" Target="../slideLayouts/slideLayout87.xml"/><Relationship Id="rId90" Type="http://schemas.openxmlformats.org/officeDocument/2006/relationships/slideLayout" Target="../slideLayouts/slideLayout88.xml"/><Relationship Id="rId91" Type="http://schemas.openxmlformats.org/officeDocument/2006/relationships/slideLayout" Target="../slideLayouts/slideLayout89.xml"/><Relationship Id="rId92" Type="http://schemas.openxmlformats.org/officeDocument/2006/relationships/slideLayout" Target="../slideLayouts/slideLayout90.xml"/><Relationship Id="rId93" Type="http://schemas.openxmlformats.org/officeDocument/2006/relationships/slideLayout" Target="../slideLayouts/slideLayout91.xml"/><Relationship Id="rId94" Type="http://schemas.openxmlformats.org/officeDocument/2006/relationships/slideLayout" Target="../slideLayouts/slideLayout92.xml"/><Relationship Id="rId95" Type="http://schemas.openxmlformats.org/officeDocument/2006/relationships/slideLayout" Target="../slideLayouts/slideLayout93.xml"/><Relationship Id="rId96" Type="http://schemas.openxmlformats.org/officeDocument/2006/relationships/slideLayout" Target="../slideLayouts/slideLayout94.xml"/><Relationship Id="rId97" Type="http://schemas.openxmlformats.org/officeDocument/2006/relationships/slideLayout" Target="../slideLayouts/slideLayout95.xml"/><Relationship Id="rId98" Type="http://schemas.openxmlformats.org/officeDocument/2006/relationships/slideLayout" Target="../slideLayouts/slideLayout96.xml"/><Relationship Id="rId99" Type="http://schemas.openxmlformats.org/officeDocument/2006/relationships/slideLayout" Target="../slideLayouts/slideLayout97.xml"/><Relationship Id="rId100" Type="http://schemas.openxmlformats.org/officeDocument/2006/relationships/slideLayout" Target="../slideLayouts/slideLayout98.xml"/><Relationship Id="rId101" Type="http://schemas.openxmlformats.org/officeDocument/2006/relationships/slideLayout" Target="../slideLayouts/slideLayout99.xml"/><Relationship Id="rId102" Type="http://schemas.openxmlformats.org/officeDocument/2006/relationships/slideLayout" Target="../slideLayouts/slideLayout100.xml"/><Relationship Id="rId103" Type="http://schemas.openxmlformats.org/officeDocument/2006/relationships/slideLayout" Target="../slideLayouts/slideLayout101.xml"/><Relationship Id="rId104" Type="http://schemas.openxmlformats.org/officeDocument/2006/relationships/slideLayout" Target="../slideLayouts/slideLayout102.xml"/><Relationship Id="rId105" Type="http://schemas.openxmlformats.org/officeDocument/2006/relationships/slideLayout" Target="../slideLayouts/slideLayout103.xml"/><Relationship Id="rId106" Type="http://schemas.openxmlformats.org/officeDocument/2006/relationships/slideLayout" Target="../slideLayouts/slideLayout104.xml"/><Relationship Id="rId107" Type="http://schemas.openxmlformats.org/officeDocument/2006/relationships/slideLayout" Target="../slideLayouts/slideLayout105.xml"/><Relationship Id="rId108" Type="http://schemas.openxmlformats.org/officeDocument/2006/relationships/slideLayout" Target="../slideLayouts/slideLayout106.xml"/><Relationship Id="rId109" Type="http://schemas.openxmlformats.org/officeDocument/2006/relationships/slideLayout" Target="../slideLayouts/slideLayout107.xml"/><Relationship Id="rId110" Type="http://schemas.openxmlformats.org/officeDocument/2006/relationships/slideLayout" Target="../slideLayouts/slideLayout108.xml"/><Relationship Id="rId111" Type="http://schemas.openxmlformats.org/officeDocument/2006/relationships/slideLayout" Target="../slideLayouts/slideLayout109.xml"/><Relationship Id="rId112" Type="http://schemas.openxmlformats.org/officeDocument/2006/relationships/slideLayout" Target="../slideLayouts/slideLayout110.xml"/><Relationship Id="rId113" Type="http://schemas.openxmlformats.org/officeDocument/2006/relationships/slideLayout" Target="../slideLayouts/slideLayout111.xml"/><Relationship Id="rId114" Type="http://schemas.openxmlformats.org/officeDocument/2006/relationships/slideLayout" Target="../slideLayouts/slideLayout112.xml"/><Relationship Id="rId115" Type="http://schemas.openxmlformats.org/officeDocument/2006/relationships/slideLayout" Target="../slideLayouts/slideLayout113.xml"/><Relationship Id="rId116" Type="http://schemas.openxmlformats.org/officeDocument/2006/relationships/slideLayout" Target="../slideLayouts/slideLayout114.xml"/><Relationship Id="rId117" Type="http://schemas.openxmlformats.org/officeDocument/2006/relationships/slideLayout" Target="../slideLayouts/slideLayout115.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0747A6"/>
        </a:solidFill>
      </p:bgPr>
    </p:bg>
    <p:spTree>
      <p:nvGrpSpPr>
        <p:cNvPr id="1" name=""/>
        <p:cNvGrpSpPr/>
        <p:nvPr/>
      </p:nvGrpSpPr>
      <p:grpSpPr>
        <a:xfrm>
          <a:off x="0" y="0"/>
          <a:ext cx="0" cy="0"/>
          <a:chOff x="0" y="0"/>
          <a:chExt cx="0" cy="0"/>
        </a:xfrm>
      </p:grpSpPr>
      <p:pic>
        <p:nvPicPr>
          <p:cNvPr id="2" name="Image" descr="Image"/>
          <p:cNvPicPr>
            <a:picLocks noChangeAspect="1"/>
          </p:cNvPicPr>
          <p:nvPr/>
        </p:nvPicPr>
        <p:blipFill>
          <a:blip r:embed="rId2">
            <a:extLst/>
          </a:blip>
          <a:stretch>
            <a:fillRect/>
          </a:stretch>
        </p:blipFill>
        <p:spPr>
          <a:xfrm>
            <a:off x="7449309" y="6164533"/>
            <a:ext cx="9485383" cy="1176981"/>
          </a:xfrm>
          <a:prstGeom prst="rect">
            <a:avLst/>
          </a:prstGeom>
          <a:ln w="12700">
            <a:miter lim="400000"/>
          </a:ln>
        </p:spPr>
      </p:pic>
      <p:sp>
        <p:nvSpPr>
          <p:cNvPr id="3" name="Title Text"/>
          <p:cNvSpPr/>
          <p:nvPr>
            <p:ph type="title"/>
          </p:nvPr>
        </p:nvSpPr>
        <p:spPr>
          <a:xfrm>
            <a:off x="1689100" y="952500"/>
            <a:ext cx="21005800" cy="2286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Title Text</a:t>
            </a:r>
          </a:p>
        </p:txBody>
      </p:sp>
      <p:sp>
        <p:nvSpPr>
          <p:cNvPr id="4" name="Body Level One…"/>
          <p:cNvSpPr/>
          <p:nvPr>
            <p:ph type="body" idx="1"/>
          </p:nvPr>
        </p:nvSpPr>
        <p:spPr>
          <a:xfrm>
            <a:off x="1689100" y="3238500"/>
            <a:ext cx="21005800" cy="92075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Body Level One</a:t>
            </a:r>
          </a:p>
          <a:p>
            <a:pPr lvl="1"/>
            <a:r>
              <a:t>Body Level Two</a:t>
            </a:r>
          </a:p>
          <a:p>
            <a:pPr lvl="2"/>
            <a:r>
              <a:t>Body Level Three</a:t>
            </a:r>
          </a:p>
          <a:p>
            <a:pPr lvl="3"/>
            <a:r>
              <a:t>Body Level Four</a:t>
            </a:r>
          </a:p>
          <a:p>
            <a:pPr lvl="4"/>
            <a:r>
              <a:t>Body Level Five</a:t>
            </a:r>
          </a:p>
        </p:txBody>
      </p:sp>
      <p:sp>
        <p:nvSpPr>
          <p:cNvPr id="5" name="Slide Number"/>
          <p:cNvSpPr/>
          <p:nvPr>
            <p:ph type="sldNum" sz="quarter" idx="2"/>
          </p:nvPr>
        </p:nvSpPr>
        <p:spPr>
          <a:xfrm>
            <a:off x="11984786" y="13081000"/>
            <a:ext cx="401728" cy="469900"/>
          </a:xfrm>
          <a:prstGeom prst="rect">
            <a:avLst/>
          </a:prstGeom>
          <a:ln w="12700">
            <a:miter lim="400000"/>
          </a:ln>
        </p:spPr>
        <p:txBody>
          <a:bodyPr wrap="none" lIns="50800" tIns="50800" rIns="50800" bIns="50800">
            <a:spAutoFit/>
          </a:bodyPr>
          <a:lstStyle>
            <a:lvl1pPr algn="ctr">
              <a:lnSpc>
                <a:spcPct val="100000"/>
              </a:lnSpc>
              <a:defRPr sz="2400">
                <a:solidFill>
                  <a:srgbClr val="000000"/>
                </a:solidFill>
                <a:latin typeface="Charlie Display Light"/>
                <a:ea typeface="Charlie Display Light"/>
                <a:cs typeface="Charlie Display Light"/>
                <a:sym typeface="Charlie Display Light"/>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 id="2147483677" r:id="rId31"/>
    <p:sldLayoutId id="2147483678" r:id="rId32"/>
    <p:sldLayoutId id="2147483679" r:id="rId33"/>
    <p:sldLayoutId id="2147483680" r:id="rId34"/>
    <p:sldLayoutId id="2147483681" r:id="rId35"/>
    <p:sldLayoutId id="2147483682" r:id="rId36"/>
    <p:sldLayoutId id="2147483683" r:id="rId37"/>
    <p:sldLayoutId id="2147483684" r:id="rId38"/>
    <p:sldLayoutId id="2147483685" r:id="rId39"/>
    <p:sldLayoutId id="2147483686" r:id="rId40"/>
    <p:sldLayoutId id="2147483687" r:id="rId41"/>
    <p:sldLayoutId id="2147483688" r:id="rId42"/>
    <p:sldLayoutId id="2147483689" r:id="rId43"/>
    <p:sldLayoutId id="2147483690" r:id="rId44"/>
    <p:sldLayoutId id="2147483691" r:id="rId45"/>
    <p:sldLayoutId id="2147483692" r:id="rId46"/>
    <p:sldLayoutId id="2147483693" r:id="rId47"/>
    <p:sldLayoutId id="2147483694" r:id="rId48"/>
    <p:sldLayoutId id="2147483695" r:id="rId49"/>
    <p:sldLayoutId id="2147483696" r:id="rId50"/>
    <p:sldLayoutId id="2147483697" r:id="rId51"/>
    <p:sldLayoutId id="2147483698" r:id="rId52"/>
    <p:sldLayoutId id="2147483699" r:id="rId53"/>
    <p:sldLayoutId id="2147483700" r:id="rId54"/>
    <p:sldLayoutId id="2147483701" r:id="rId55"/>
    <p:sldLayoutId id="2147483702" r:id="rId56"/>
    <p:sldLayoutId id="2147483703" r:id="rId57"/>
    <p:sldLayoutId id="2147483704" r:id="rId58"/>
    <p:sldLayoutId id="2147483705" r:id="rId59"/>
    <p:sldLayoutId id="2147483706" r:id="rId60"/>
    <p:sldLayoutId id="2147483707" r:id="rId61"/>
    <p:sldLayoutId id="2147483708" r:id="rId62"/>
    <p:sldLayoutId id="2147483709" r:id="rId63"/>
    <p:sldLayoutId id="2147483710" r:id="rId64"/>
    <p:sldLayoutId id="2147483711" r:id="rId65"/>
    <p:sldLayoutId id="2147483712" r:id="rId66"/>
    <p:sldLayoutId id="2147483713" r:id="rId67"/>
    <p:sldLayoutId id="2147483714" r:id="rId68"/>
    <p:sldLayoutId id="2147483715" r:id="rId69"/>
    <p:sldLayoutId id="2147483716" r:id="rId70"/>
    <p:sldLayoutId id="2147483717" r:id="rId71"/>
    <p:sldLayoutId id="2147483718" r:id="rId72"/>
    <p:sldLayoutId id="2147483719" r:id="rId73"/>
    <p:sldLayoutId id="2147483720" r:id="rId74"/>
    <p:sldLayoutId id="2147483721" r:id="rId75"/>
    <p:sldLayoutId id="2147483722" r:id="rId76"/>
    <p:sldLayoutId id="2147483723" r:id="rId77"/>
    <p:sldLayoutId id="2147483724" r:id="rId78"/>
    <p:sldLayoutId id="2147483725" r:id="rId79"/>
    <p:sldLayoutId id="2147483726" r:id="rId80"/>
    <p:sldLayoutId id="2147483727" r:id="rId81"/>
    <p:sldLayoutId id="2147483728" r:id="rId82"/>
    <p:sldLayoutId id="2147483729" r:id="rId83"/>
    <p:sldLayoutId id="2147483730" r:id="rId84"/>
    <p:sldLayoutId id="2147483731" r:id="rId85"/>
    <p:sldLayoutId id="2147483732" r:id="rId86"/>
    <p:sldLayoutId id="2147483733" r:id="rId87"/>
    <p:sldLayoutId id="2147483734" r:id="rId88"/>
    <p:sldLayoutId id="2147483735" r:id="rId89"/>
    <p:sldLayoutId id="2147483736" r:id="rId90"/>
    <p:sldLayoutId id="2147483737" r:id="rId91"/>
    <p:sldLayoutId id="2147483738" r:id="rId92"/>
    <p:sldLayoutId id="2147483739" r:id="rId93"/>
    <p:sldLayoutId id="2147483740" r:id="rId94"/>
    <p:sldLayoutId id="2147483741" r:id="rId95"/>
    <p:sldLayoutId id="2147483742" r:id="rId96"/>
    <p:sldLayoutId id="2147483743" r:id="rId97"/>
    <p:sldLayoutId id="2147483744" r:id="rId98"/>
    <p:sldLayoutId id="2147483745" r:id="rId99"/>
    <p:sldLayoutId id="2147483746" r:id="rId100"/>
    <p:sldLayoutId id="2147483747" r:id="rId101"/>
    <p:sldLayoutId id="2147483748" r:id="rId102"/>
    <p:sldLayoutId id="2147483749" r:id="rId103"/>
    <p:sldLayoutId id="2147483750" r:id="rId104"/>
    <p:sldLayoutId id="2147483751" r:id="rId105"/>
    <p:sldLayoutId id="2147483752" r:id="rId106"/>
    <p:sldLayoutId id="2147483753" r:id="rId107"/>
    <p:sldLayoutId id="2147483754" r:id="rId108"/>
    <p:sldLayoutId id="2147483755" r:id="rId109"/>
    <p:sldLayoutId id="2147483756" r:id="rId110"/>
    <p:sldLayoutId id="2147483757" r:id="rId111"/>
    <p:sldLayoutId id="2147483758" r:id="rId112"/>
    <p:sldLayoutId id="2147483759" r:id="rId113"/>
    <p:sldLayoutId id="2147483760" r:id="rId114"/>
    <p:sldLayoutId id="2147483761" r:id="rId115"/>
    <p:sldLayoutId id="2147483762" r:id="rId116"/>
    <p:sldLayoutId id="2147483763" r:id="rId117"/>
  </p:sldLayoutIdLst>
  <p:transition xmlns:p14="http://schemas.microsoft.com/office/powerpoint/2010/main" spd="med" advClick="1"/>
  <p:txStyles>
    <p:titleStyle>
      <a:lvl1pPr marL="0" marR="0" indent="0" algn="ctr" defTabSz="584200" rtl="0" latinLnBrk="0">
        <a:lnSpc>
          <a:spcPct val="100000"/>
        </a:lnSpc>
        <a:spcBef>
          <a:spcPts val="0"/>
        </a:spcBef>
        <a:spcAft>
          <a:spcPts val="0"/>
        </a:spcAft>
        <a:buClrTx/>
        <a:buSzTx/>
        <a:buFontTx/>
        <a:buNone/>
        <a:tabLst/>
        <a:defRPr b="0" baseline="0" cap="none" i="0" spc="0" strike="noStrike" sz="50000" u="none">
          <a:solidFill>
            <a:srgbClr val="FFFFFF"/>
          </a:solidFill>
          <a:uFillTx/>
          <a:latin typeface="Charlie Display Black"/>
          <a:ea typeface="Charlie Display Black"/>
          <a:cs typeface="Charlie Display Black"/>
          <a:sym typeface="Charlie Display Black"/>
        </a:defRPr>
      </a:lvl1pPr>
      <a:lvl2pPr marL="0" marR="0" indent="228600" algn="ctr" defTabSz="584200" rtl="0" latinLnBrk="0">
        <a:lnSpc>
          <a:spcPct val="100000"/>
        </a:lnSpc>
        <a:spcBef>
          <a:spcPts val="0"/>
        </a:spcBef>
        <a:spcAft>
          <a:spcPts val="0"/>
        </a:spcAft>
        <a:buClrTx/>
        <a:buSzTx/>
        <a:buFontTx/>
        <a:buNone/>
        <a:tabLst/>
        <a:defRPr b="0" baseline="0" cap="none" i="0" spc="0" strike="noStrike" sz="50000" u="none">
          <a:solidFill>
            <a:srgbClr val="FFFFFF"/>
          </a:solidFill>
          <a:uFillTx/>
          <a:latin typeface="Charlie Display Black"/>
          <a:ea typeface="Charlie Display Black"/>
          <a:cs typeface="Charlie Display Black"/>
          <a:sym typeface="Charlie Display Black"/>
        </a:defRPr>
      </a:lvl2pPr>
      <a:lvl3pPr marL="0" marR="0" indent="457200" algn="ctr" defTabSz="584200" rtl="0" latinLnBrk="0">
        <a:lnSpc>
          <a:spcPct val="100000"/>
        </a:lnSpc>
        <a:spcBef>
          <a:spcPts val="0"/>
        </a:spcBef>
        <a:spcAft>
          <a:spcPts val="0"/>
        </a:spcAft>
        <a:buClrTx/>
        <a:buSzTx/>
        <a:buFontTx/>
        <a:buNone/>
        <a:tabLst/>
        <a:defRPr b="0" baseline="0" cap="none" i="0" spc="0" strike="noStrike" sz="50000" u="none">
          <a:solidFill>
            <a:srgbClr val="FFFFFF"/>
          </a:solidFill>
          <a:uFillTx/>
          <a:latin typeface="Charlie Display Black"/>
          <a:ea typeface="Charlie Display Black"/>
          <a:cs typeface="Charlie Display Black"/>
          <a:sym typeface="Charlie Display Black"/>
        </a:defRPr>
      </a:lvl3pPr>
      <a:lvl4pPr marL="0" marR="0" indent="685800" algn="ctr" defTabSz="584200" rtl="0" latinLnBrk="0">
        <a:lnSpc>
          <a:spcPct val="100000"/>
        </a:lnSpc>
        <a:spcBef>
          <a:spcPts val="0"/>
        </a:spcBef>
        <a:spcAft>
          <a:spcPts val="0"/>
        </a:spcAft>
        <a:buClrTx/>
        <a:buSzTx/>
        <a:buFontTx/>
        <a:buNone/>
        <a:tabLst/>
        <a:defRPr b="0" baseline="0" cap="none" i="0" spc="0" strike="noStrike" sz="50000" u="none">
          <a:solidFill>
            <a:srgbClr val="FFFFFF"/>
          </a:solidFill>
          <a:uFillTx/>
          <a:latin typeface="Charlie Display Black"/>
          <a:ea typeface="Charlie Display Black"/>
          <a:cs typeface="Charlie Display Black"/>
          <a:sym typeface="Charlie Display Black"/>
        </a:defRPr>
      </a:lvl4pPr>
      <a:lvl5pPr marL="0" marR="0" indent="914400" algn="ctr" defTabSz="584200" rtl="0" latinLnBrk="0">
        <a:lnSpc>
          <a:spcPct val="100000"/>
        </a:lnSpc>
        <a:spcBef>
          <a:spcPts val="0"/>
        </a:spcBef>
        <a:spcAft>
          <a:spcPts val="0"/>
        </a:spcAft>
        <a:buClrTx/>
        <a:buSzTx/>
        <a:buFontTx/>
        <a:buNone/>
        <a:tabLst/>
        <a:defRPr b="0" baseline="0" cap="none" i="0" spc="0" strike="noStrike" sz="50000" u="none">
          <a:solidFill>
            <a:srgbClr val="FFFFFF"/>
          </a:solidFill>
          <a:uFillTx/>
          <a:latin typeface="Charlie Display Black"/>
          <a:ea typeface="Charlie Display Black"/>
          <a:cs typeface="Charlie Display Black"/>
          <a:sym typeface="Charlie Display Black"/>
        </a:defRPr>
      </a:lvl5pPr>
      <a:lvl6pPr marL="0" marR="0" indent="1143000" algn="ctr" defTabSz="584200" rtl="0" latinLnBrk="0">
        <a:lnSpc>
          <a:spcPct val="100000"/>
        </a:lnSpc>
        <a:spcBef>
          <a:spcPts val="0"/>
        </a:spcBef>
        <a:spcAft>
          <a:spcPts val="0"/>
        </a:spcAft>
        <a:buClrTx/>
        <a:buSzTx/>
        <a:buFontTx/>
        <a:buNone/>
        <a:tabLst/>
        <a:defRPr b="0" baseline="0" cap="none" i="0" spc="0" strike="noStrike" sz="50000" u="none">
          <a:solidFill>
            <a:srgbClr val="FFFFFF"/>
          </a:solidFill>
          <a:uFillTx/>
          <a:latin typeface="Charlie Display Black"/>
          <a:ea typeface="Charlie Display Black"/>
          <a:cs typeface="Charlie Display Black"/>
          <a:sym typeface="Charlie Display Black"/>
        </a:defRPr>
      </a:lvl6pPr>
      <a:lvl7pPr marL="0" marR="0" indent="1371600" algn="ctr" defTabSz="584200" rtl="0" latinLnBrk="0">
        <a:lnSpc>
          <a:spcPct val="100000"/>
        </a:lnSpc>
        <a:spcBef>
          <a:spcPts val="0"/>
        </a:spcBef>
        <a:spcAft>
          <a:spcPts val="0"/>
        </a:spcAft>
        <a:buClrTx/>
        <a:buSzTx/>
        <a:buFontTx/>
        <a:buNone/>
        <a:tabLst/>
        <a:defRPr b="0" baseline="0" cap="none" i="0" spc="0" strike="noStrike" sz="50000" u="none">
          <a:solidFill>
            <a:srgbClr val="FFFFFF"/>
          </a:solidFill>
          <a:uFillTx/>
          <a:latin typeface="Charlie Display Black"/>
          <a:ea typeface="Charlie Display Black"/>
          <a:cs typeface="Charlie Display Black"/>
          <a:sym typeface="Charlie Display Black"/>
        </a:defRPr>
      </a:lvl7pPr>
      <a:lvl8pPr marL="0" marR="0" indent="1600200" algn="ctr" defTabSz="584200" rtl="0" latinLnBrk="0">
        <a:lnSpc>
          <a:spcPct val="100000"/>
        </a:lnSpc>
        <a:spcBef>
          <a:spcPts val="0"/>
        </a:spcBef>
        <a:spcAft>
          <a:spcPts val="0"/>
        </a:spcAft>
        <a:buClrTx/>
        <a:buSzTx/>
        <a:buFontTx/>
        <a:buNone/>
        <a:tabLst/>
        <a:defRPr b="0" baseline="0" cap="none" i="0" spc="0" strike="noStrike" sz="50000" u="none">
          <a:solidFill>
            <a:srgbClr val="FFFFFF"/>
          </a:solidFill>
          <a:uFillTx/>
          <a:latin typeface="Charlie Display Black"/>
          <a:ea typeface="Charlie Display Black"/>
          <a:cs typeface="Charlie Display Black"/>
          <a:sym typeface="Charlie Display Black"/>
        </a:defRPr>
      </a:lvl8pPr>
      <a:lvl9pPr marL="0" marR="0" indent="1828800" algn="ctr" defTabSz="584200" rtl="0" latinLnBrk="0">
        <a:lnSpc>
          <a:spcPct val="100000"/>
        </a:lnSpc>
        <a:spcBef>
          <a:spcPts val="0"/>
        </a:spcBef>
        <a:spcAft>
          <a:spcPts val="0"/>
        </a:spcAft>
        <a:buClrTx/>
        <a:buSzTx/>
        <a:buFontTx/>
        <a:buNone/>
        <a:tabLst/>
        <a:defRPr b="0" baseline="0" cap="none" i="0" spc="0" strike="noStrike" sz="50000" u="none">
          <a:solidFill>
            <a:srgbClr val="FFFFFF"/>
          </a:solidFill>
          <a:uFillTx/>
          <a:latin typeface="Charlie Display Black"/>
          <a:ea typeface="Charlie Display Black"/>
          <a:cs typeface="Charlie Display Black"/>
          <a:sym typeface="Charlie Display Black"/>
        </a:defRPr>
      </a:lvl9pPr>
    </p:titleStyle>
    <p:bodyStyle>
      <a:lvl1pPr marL="6173611" marR="0" indent="-6173611" algn="ctr" defTabSz="584200" latinLnBrk="0">
        <a:lnSpc>
          <a:spcPct val="100000"/>
        </a:lnSpc>
        <a:spcBef>
          <a:spcPts val="5200"/>
        </a:spcBef>
        <a:spcAft>
          <a:spcPts val="0"/>
        </a:spcAft>
        <a:buClrTx/>
        <a:buSzPct val="75000"/>
        <a:buFontTx/>
        <a:buChar char="•"/>
        <a:tabLst/>
        <a:defRPr b="0" baseline="0" cap="none" i="0" spc="0" strike="noStrike" sz="50000" u="none">
          <a:solidFill>
            <a:srgbClr val="FFFFFF"/>
          </a:solidFill>
          <a:uFillTx/>
          <a:latin typeface="Charlie Display Black"/>
          <a:ea typeface="Charlie Display Black"/>
          <a:cs typeface="Charlie Display Black"/>
          <a:sym typeface="Charlie Display Black"/>
        </a:defRPr>
      </a:lvl1pPr>
      <a:lvl2pPr marL="6740769" marR="0" indent="-6105769" algn="ctr" defTabSz="584200" latinLnBrk="0">
        <a:lnSpc>
          <a:spcPct val="100000"/>
        </a:lnSpc>
        <a:spcBef>
          <a:spcPts val="5200"/>
        </a:spcBef>
        <a:spcAft>
          <a:spcPts val="0"/>
        </a:spcAft>
        <a:buClrTx/>
        <a:buSzPct val="75000"/>
        <a:buFontTx/>
        <a:buChar char="•"/>
        <a:tabLst/>
        <a:defRPr b="0" baseline="0" cap="none" i="0" spc="0" strike="noStrike" sz="50000" u="none">
          <a:solidFill>
            <a:srgbClr val="FFFFFF"/>
          </a:solidFill>
          <a:uFillTx/>
          <a:latin typeface="Charlie Display Black"/>
          <a:ea typeface="Charlie Display Black"/>
          <a:cs typeface="Charlie Display Black"/>
          <a:sym typeface="Charlie Display Black"/>
        </a:defRPr>
      </a:lvl2pPr>
      <a:lvl3pPr marL="7375769" marR="0" indent="-6105769" algn="ctr" defTabSz="584200" latinLnBrk="0">
        <a:lnSpc>
          <a:spcPct val="100000"/>
        </a:lnSpc>
        <a:spcBef>
          <a:spcPts val="5200"/>
        </a:spcBef>
        <a:spcAft>
          <a:spcPts val="0"/>
        </a:spcAft>
        <a:buClrTx/>
        <a:buSzPct val="75000"/>
        <a:buFontTx/>
        <a:buChar char="•"/>
        <a:tabLst/>
        <a:defRPr b="0" baseline="0" cap="none" i="0" spc="0" strike="noStrike" sz="50000" u="none">
          <a:solidFill>
            <a:srgbClr val="FFFFFF"/>
          </a:solidFill>
          <a:uFillTx/>
          <a:latin typeface="Charlie Display Black"/>
          <a:ea typeface="Charlie Display Black"/>
          <a:cs typeface="Charlie Display Black"/>
          <a:sym typeface="Charlie Display Black"/>
        </a:defRPr>
      </a:lvl3pPr>
      <a:lvl4pPr marL="8010769" marR="0" indent="-6105769" algn="ctr" defTabSz="584200" latinLnBrk="0">
        <a:lnSpc>
          <a:spcPct val="100000"/>
        </a:lnSpc>
        <a:spcBef>
          <a:spcPts val="5200"/>
        </a:spcBef>
        <a:spcAft>
          <a:spcPts val="0"/>
        </a:spcAft>
        <a:buClrTx/>
        <a:buSzPct val="75000"/>
        <a:buFontTx/>
        <a:buChar char="•"/>
        <a:tabLst/>
        <a:defRPr b="0" baseline="0" cap="none" i="0" spc="0" strike="noStrike" sz="50000" u="none">
          <a:solidFill>
            <a:srgbClr val="FFFFFF"/>
          </a:solidFill>
          <a:uFillTx/>
          <a:latin typeface="Charlie Display Black"/>
          <a:ea typeface="Charlie Display Black"/>
          <a:cs typeface="Charlie Display Black"/>
          <a:sym typeface="Charlie Display Black"/>
        </a:defRPr>
      </a:lvl4pPr>
      <a:lvl5pPr marL="8645769" marR="0" indent="-6105769" algn="ctr" defTabSz="584200" latinLnBrk="0">
        <a:lnSpc>
          <a:spcPct val="100000"/>
        </a:lnSpc>
        <a:spcBef>
          <a:spcPts val="5200"/>
        </a:spcBef>
        <a:spcAft>
          <a:spcPts val="0"/>
        </a:spcAft>
        <a:buClrTx/>
        <a:buSzPct val="75000"/>
        <a:buFontTx/>
        <a:buChar char="•"/>
        <a:tabLst/>
        <a:defRPr b="0" baseline="0" cap="none" i="0" spc="0" strike="noStrike" sz="50000" u="none">
          <a:solidFill>
            <a:srgbClr val="FFFFFF"/>
          </a:solidFill>
          <a:uFillTx/>
          <a:latin typeface="Charlie Display Black"/>
          <a:ea typeface="Charlie Display Black"/>
          <a:cs typeface="Charlie Display Black"/>
          <a:sym typeface="Charlie Display Black"/>
        </a:defRPr>
      </a:lvl5pPr>
      <a:lvl6pPr marL="9280769" marR="0" indent="-6105769" algn="ctr" defTabSz="584200" latinLnBrk="0">
        <a:lnSpc>
          <a:spcPct val="100000"/>
        </a:lnSpc>
        <a:spcBef>
          <a:spcPts val="5200"/>
        </a:spcBef>
        <a:spcAft>
          <a:spcPts val="0"/>
        </a:spcAft>
        <a:buClrTx/>
        <a:buSzPct val="75000"/>
        <a:buFontTx/>
        <a:buChar char="•"/>
        <a:tabLst/>
        <a:defRPr b="0" baseline="0" cap="none" i="0" spc="0" strike="noStrike" sz="50000" u="none">
          <a:solidFill>
            <a:srgbClr val="FFFFFF"/>
          </a:solidFill>
          <a:uFillTx/>
          <a:latin typeface="Charlie Display Black"/>
          <a:ea typeface="Charlie Display Black"/>
          <a:cs typeface="Charlie Display Black"/>
          <a:sym typeface="Charlie Display Black"/>
        </a:defRPr>
      </a:lvl6pPr>
      <a:lvl7pPr marL="9915769" marR="0" indent="-6105769" algn="ctr" defTabSz="584200" latinLnBrk="0">
        <a:lnSpc>
          <a:spcPct val="100000"/>
        </a:lnSpc>
        <a:spcBef>
          <a:spcPts val="5200"/>
        </a:spcBef>
        <a:spcAft>
          <a:spcPts val="0"/>
        </a:spcAft>
        <a:buClrTx/>
        <a:buSzPct val="75000"/>
        <a:buFontTx/>
        <a:buChar char="•"/>
        <a:tabLst/>
        <a:defRPr b="0" baseline="0" cap="none" i="0" spc="0" strike="noStrike" sz="50000" u="none">
          <a:solidFill>
            <a:srgbClr val="FFFFFF"/>
          </a:solidFill>
          <a:uFillTx/>
          <a:latin typeface="Charlie Display Black"/>
          <a:ea typeface="Charlie Display Black"/>
          <a:cs typeface="Charlie Display Black"/>
          <a:sym typeface="Charlie Display Black"/>
        </a:defRPr>
      </a:lvl7pPr>
      <a:lvl8pPr marL="10550769" marR="0" indent="-6105769" algn="ctr" defTabSz="584200" latinLnBrk="0">
        <a:lnSpc>
          <a:spcPct val="100000"/>
        </a:lnSpc>
        <a:spcBef>
          <a:spcPts val="5200"/>
        </a:spcBef>
        <a:spcAft>
          <a:spcPts val="0"/>
        </a:spcAft>
        <a:buClrTx/>
        <a:buSzPct val="75000"/>
        <a:buFontTx/>
        <a:buChar char="•"/>
        <a:tabLst/>
        <a:defRPr b="0" baseline="0" cap="none" i="0" spc="0" strike="noStrike" sz="50000" u="none">
          <a:solidFill>
            <a:srgbClr val="FFFFFF"/>
          </a:solidFill>
          <a:uFillTx/>
          <a:latin typeface="Charlie Display Black"/>
          <a:ea typeface="Charlie Display Black"/>
          <a:cs typeface="Charlie Display Black"/>
          <a:sym typeface="Charlie Display Black"/>
        </a:defRPr>
      </a:lvl8pPr>
      <a:lvl9pPr marL="11185769" marR="0" indent="-6105769" algn="ctr" defTabSz="584200" latinLnBrk="0">
        <a:lnSpc>
          <a:spcPct val="100000"/>
        </a:lnSpc>
        <a:spcBef>
          <a:spcPts val="5200"/>
        </a:spcBef>
        <a:spcAft>
          <a:spcPts val="0"/>
        </a:spcAft>
        <a:buClrTx/>
        <a:buSzPct val="75000"/>
        <a:buFontTx/>
        <a:buChar char="•"/>
        <a:tabLst/>
        <a:defRPr b="0" baseline="0" cap="none" i="0" spc="0" strike="noStrike" sz="50000" u="none">
          <a:solidFill>
            <a:srgbClr val="FFFFFF"/>
          </a:solidFill>
          <a:uFillTx/>
          <a:latin typeface="Charlie Display Black"/>
          <a:ea typeface="Charlie Display Black"/>
          <a:cs typeface="Charlie Display Black"/>
          <a:sym typeface="Charlie Display Black"/>
        </a:defRPr>
      </a:lvl9pPr>
    </p:bodyStyle>
    <p:otherStyle>
      <a:lvl1pPr marL="0" marR="0" indent="0" algn="ctr" defTabSz="825500" rtl="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Charlie Display Light"/>
        </a:defRPr>
      </a:lvl1pPr>
      <a:lvl2pPr marL="0" marR="0" indent="228600" algn="ctr" defTabSz="825500" rtl="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Charlie Display Light"/>
        </a:defRPr>
      </a:lvl2pPr>
      <a:lvl3pPr marL="0" marR="0" indent="457200" algn="ctr" defTabSz="825500" rtl="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Charlie Display Light"/>
        </a:defRPr>
      </a:lvl3pPr>
      <a:lvl4pPr marL="0" marR="0" indent="685800" algn="ctr" defTabSz="825500" rtl="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Charlie Display Light"/>
        </a:defRPr>
      </a:lvl4pPr>
      <a:lvl5pPr marL="0" marR="0" indent="914400" algn="ctr" defTabSz="825500" rtl="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Charlie Display Light"/>
        </a:defRPr>
      </a:lvl5pPr>
      <a:lvl6pPr marL="0" marR="0" indent="1143000" algn="ctr" defTabSz="825500" rtl="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Charlie Display Light"/>
        </a:defRPr>
      </a:lvl6pPr>
      <a:lvl7pPr marL="0" marR="0" indent="1371600" algn="ctr" defTabSz="825500" rtl="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Charlie Display Light"/>
        </a:defRPr>
      </a:lvl7pPr>
      <a:lvl8pPr marL="0" marR="0" indent="1600200" algn="ctr" defTabSz="825500" rtl="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Charlie Display Light"/>
        </a:defRPr>
      </a:lvl8pPr>
      <a:lvl9pPr marL="0" marR="0" indent="1828800" algn="ctr" defTabSz="825500" rtl="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Charlie Display Light"/>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1.xml"/></Relationships>

</file>

<file path=ppt/slides/_rels/slide10.xml.rels><?xml version="1.0" encoding="UTF-8"?>
<Relationships xmlns="http://schemas.openxmlformats.org/package/2006/relationships"><Relationship Id="rId1" Type="http://schemas.openxmlformats.org/officeDocument/2006/relationships/slideLayout" Target="../slideLayouts/slideLayout108.xml"/><Relationship Id="rId2" Type="http://schemas.openxmlformats.org/officeDocument/2006/relationships/notesSlide" Target="../notesSlides/notesSlide10.xml"/></Relationships>

</file>

<file path=ppt/slides/_rels/slide11.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44.png"/><Relationship Id="rId4" Type="http://schemas.openxmlformats.org/officeDocument/2006/relationships/image" Target="../media/image45.png"/></Relationships>

</file>

<file path=ppt/slides/_rels/slide12.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comments" Target="../comments/comment2.xml"/><Relationship Id="rId4" Type="http://schemas.openxmlformats.org/officeDocument/2006/relationships/image" Target="../media/image46.png"/><Relationship Id="rId5" Type="http://schemas.openxmlformats.org/officeDocument/2006/relationships/image" Target="../media/image47.png"/><Relationship Id="rId6" Type="http://schemas.openxmlformats.org/officeDocument/2006/relationships/image" Target="../media/image48.png"/><Relationship Id="rId7" Type="http://schemas.openxmlformats.org/officeDocument/2006/relationships/image" Target="../media/image49.png"/><Relationship Id="rId8" Type="http://schemas.openxmlformats.org/officeDocument/2006/relationships/image" Target="../media/image50.png"/><Relationship Id="rId9" Type="http://schemas.openxmlformats.org/officeDocument/2006/relationships/image" Target="../media/image51.png"/><Relationship Id="rId10" Type="http://schemas.openxmlformats.org/officeDocument/2006/relationships/image" Target="../media/image52.png"/><Relationship Id="rId11" Type="http://schemas.openxmlformats.org/officeDocument/2006/relationships/image" Target="../media/image53.png"/></Relationships>

</file>

<file path=ppt/slides/_rels/slide13.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46.png"/><Relationship Id="rId4" Type="http://schemas.openxmlformats.org/officeDocument/2006/relationships/image" Target="../media/image47.png"/><Relationship Id="rId5" Type="http://schemas.openxmlformats.org/officeDocument/2006/relationships/image" Target="../media/image48.png"/><Relationship Id="rId6" Type="http://schemas.openxmlformats.org/officeDocument/2006/relationships/image" Target="../media/image49.png"/><Relationship Id="rId7" Type="http://schemas.openxmlformats.org/officeDocument/2006/relationships/image" Target="../media/image50.png"/><Relationship Id="rId8" Type="http://schemas.openxmlformats.org/officeDocument/2006/relationships/image" Target="../media/image51.png"/><Relationship Id="rId9" Type="http://schemas.openxmlformats.org/officeDocument/2006/relationships/image" Target="../media/image52.png"/><Relationship Id="rId10" Type="http://schemas.openxmlformats.org/officeDocument/2006/relationships/image" Target="../media/image53.png"/></Relationships>

</file>

<file path=ppt/slides/_rels/slide14.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46.png"/><Relationship Id="rId4" Type="http://schemas.openxmlformats.org/officeDocument/2006/relationships/image" Target="../media/image47.png"/><Relationship Id="rId5" Type="http://schemas.openxmlformats.org/officeDocument/2006/relationships/image" Target="../media/image48.png"/><Relationship Id="rId6" Type="http://schemas.openxmlformats.org/officeDocument/2006/relationships/image" Target="../media/image49.png"/><Relationship Id="rId7" Type="http://schemas.openxmlformats.org/officeDocument/2006/relationships/image" Target="../media/image50.png"/><Relationship Id="rId8" Type="http://schemas.openxmlformats.org/officeDocument/2006/relationships/image" Target="../media/image51.png"/><Relationship Id="rId9" Type="http://schemas.openxmlformats.org/officeDocument/2006/relationships/image" Target="../media/image52.png"/><Relationship Id="rId10" Type="http://schemas.openxmlformats.org/officeDocument/2006/relationships/image" Target="../media/image53.png"/></Relationships>

</file>

<file path=ppt/slides/_rels/slide15.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46.png"/><Relationship Id="rId4" Type="http://schemas.openxmlformats.org/officeDocument/2006/relationships/image" Target="../media/image47.png"/><Relationship Id="rId5" Type="http://schemas.openxmlformats.org/officeDocument/2006/relationships/image" Target="../media/image48.png"/><Relationship Id="rId6" Type="http://schemas.openxmlformats.org/officeDocument/2006/relationships/image" Target="../media/image49.png"/><Relationship Id="rId7" Type="http://schemas.openxmlformats.org/officeDocument/2006/relationships/image" Target="../media/image50.png"/><Relationship Id="rId8" Type="http://schemas.openxmlformats.org/officeDocument/2006/relationships/image" Target="../media/image51.png"/><Relationship Id="rId9" Type="http://schemas.openxmlformats.org/officeDocument/2006/relationships/image" Target="../media/image52.png"/><Relationship Id="rId10" Type="http://schemas.openxmlformats.org/officeDocument/2006/relationships/image" Target="../media/image53.png"/></Relationships>

</file>

<file path=ppt/slides/_rels/slide16.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46.png"/><Relationship Id="rId4" Type="http://schemas.openxmlformats.org/officeDocument/2006/relationships/image" Target="../media/image47.png"/><Relationship Id="rId5" Type="http://schemas.openxmlformats.org/officeDocument/2006/relationships/image" Target="../media/image48.png"/><Relationship Id="rId6" Type="http://schemas.openxmlformats.org/officeDocument/2006/relationships/image" Target="../media/image49.png"/><Relationship Id="rId7" Type="http://schemas.openxmlformats.org/officeDocument/2006/relationships/image" Target="../media/image50.png"/><Relationship Id="rId8" Type="http://schemas.openxmlformats.org/officeDocument/2006/relationships/image" Target="../media/image51.png"/><Relationship Id="rId9" Type="http://schemas.openxmlformats.org/officeDocument/2006/relationships/image" Target="../media/image52.png"/><Relationship Id="rId10" Type="http://schemas.openxmlformats.org/officeDocument/2006/relationships/image" Target="../media/image53.png"/><Relationship Id="rId11" Type="http://schemas.openxmlformats.org/officeDocument/2006/relationships/image" Target="../media/image54.png"/></Relationships>

</file>

<file path=ppt/slides/_rels/slide17.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46.png"/><Relationship Id="rId4" Type="http://schemas.openxmlformats.org/officeDocument/2006/relationships/image" Target="../media/image47.png"/><Relationship Id="rId5" Type="http://schemas.openxmlformats.org/officeDocument/2006/relationships/image" Target="../media/image48.png"/><Relationship Id="rId6" Type="http://schemas.openxmlformats.org/officeDocument/2006/relationships/image" Target="../media/image49.png"/><Relationship Id="rId7" Type="http://schemas.openxmlformats.org/officeDocument/2006/relationships/image" Target="../media/image50.png"/><Relationship Id="rId8" Type="http://schemas.openxmlformats.org/officeDocument/2006/relationships/image" Target="../media/image51.png"/><Relationship Id="rId9" Type="http://schemas.openxmlformats.org/officeDocument/2006/relationships/image" Target="../media/image52.png"/><Relationship Id="rId10" Type="http://schemas.openxmlformats.org/officeDocument/2006/relationships/image" Target="../media/image53.png"/></Relationships>

</file>

<file path=ppt/slides/_rels/slide18.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46.png"/><Relationship Id="rId4" Type="http://schemas.openxmlformats.org/officeDocument/2006/relationships/image" Target="../media/image47.png"/><Relationship Id="rId5" Type="http://schemas.openxmlformats.org/officeDocument/2006/relationships/image" Target="../media/image48.png"/><Relationship Id="rId6" Type="http://schemas.openxmlformats.org/officeDocument/2006/relationships/image" Target="../media/image49.png"/><Relationship Id="rId7" Type="http://schemas.openxmlformats.org/officeDocument/2006/relationships/image" Target="../media/image50.png"/><Relationship Id="rId8" Type="http://schemas.openxmlformats.org/officeDocument/2006/relationships/image" Target="../media/image51.png"/><Relationship Id="rId9" Type="http://schemas.openxmlformats.org/officeDocument/2006/relationships/image" Target="../media/image52.png"/><Relationship Id="rId10" Type="http://schemas.openxmlformats.org/officeDocument/2006/relationships/image" Target="../media/image53.png"/></Relationships>

</file>

<file path=ppt/slides/_rels/slide19.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46.png"/><Relationship Id="rId4" Type="http://schemas.openxmlformats.org/officeDocument/2006/relationships/image" Target="../media/image47.png"/><Relationship Id="rId5" Type="http://schemas.openxmlformats.org/officeDocument/2006/relationships/image" Target="../media/image48.png"/><Relationship Id="rId6" Type="http://schemas.openxmlformats.org/officeDocument/2006/relationships/image" Target="../media/image49.png"/><Relationship Id="rId7" Type="http://schemas.openxmlformats.org/officeDocument/2006/relationships/image" Target="../media/image50.png"/><Relationship Id="rId8" Type="http://schemas.openxmlformats.org/officeDocument/2006/relationships/image" Target="../media/image51.png"/><Relationship Id="rId9" Type="http://schemas.openxmlformats.org/officeDocument/2006/relationships/image" Target="../media/image52.png"/><Relationship Id="rId10" Type="http://schemas.openxmlformats.org/officeDocument/2006/relationships/image" Target="../media/image53.png"/><Relationship Id="rId11" Type="http://schemas.openxmlformats.org/officeDocument/2006/relationships/image" Target="../media/image1.tif"/><Relationship Id="rId12" Type="http://schemas.openxmlformats.org/officeDocument/2006/relationships/image" Target="../media/image55.png"/><Relationship Id="rId13" Type="http://schemas.openxmlformats.org/officeDocument/2006/relationships/image" Target="../media/image2.tif"/><Relationship Id="rId14" Type="http://schemas.openxmlformats.org/officeDocument/2006/relationships/image" Target="../media/image56.png"/><Relationship Id="rId15" Type="http://schemas.openxmlformats.org/officeDocument/2006/relationships/image" Target="../media/image57.png"/><Relationship Id="rId16" Type="http://schemas.openxmlformats.org/officeDocument/2006/relationships/image" Target="../media/image3.tif"/><Relationship Id="rId17" Type="http://schemas.openxmlformats.org/officeDocument/2006/relationships/image" Target="../media/image58.png"/><Relationship Id="rId18" Type="http://schemas.openxmlformats.org/officeDocument/2006/relationships/image" Target="../media/image4.tif"/><Relationship Id="rId19" Type="http://schemas.openxmlformats.org/officeDocument/2006/relationships/image" Target="../media/image5.tif"/><Relationship Id="rId20" Type="http://schemas.openxmlformats.org/officeDocument/2006/relationships/image" Target="../media/image6.tif"/><Relationship Id="rId21" Type="http://schemas.openxmlformats.org/officeDocument/2006/relationships/image" Target="../media/image7.tif"/><Relationship Id="rId22" Type="http://schemas.openxmlformats.org/officeDocument/2006/relationships/image" Target="../media/image59.png"/><Relationship Id="rId23" Type="http://schemas.openxmlformats.org/officeDocument/2006/relationships/image" Target="../media/image60.png"/><Relationship Id="rId24" Type="http://schemas.openxmlformats.org/officeDocument/2006/relationships/image" Target="../media/image8.tif"/><Relationship Id="rId25" Type="http://schemas.openxmlformats.org/officeDocument/2006/relationships/image" Target="../media/image9.tif"/><Relationship Id="rId26" Type="http://schemas.openxmlformats.org/officeDocument/2006/relationships/image" Target="../media/image61.png"/><Relationship Id="rId27" Type="http://schemas.openxmlformats.org/officeDocument/2006/relationships/image" Target="../media/image62.png"/><Relationship Id="rId28" Type="http://schemas.openxmlformats.org/officeDocument/2006/relationships/image" Target="../media/image63.png"/><Relationship Id="rId29" Type="http://schemas.openxmlformats.org/officeDocument/2006/relationships/image" Target="../media/image64.png"/><Relationship Id="rId30" Type="http://schemas.openxmlformats.org/officeDocument/2006/relationships/image" Target="../media/image65.png"/><Relationship Id="rId31" Type="http://schemas.openxmlformats.org/officeDocument/2006/relationships/image" Target="../media/image66.png"/></Relationships>

</file>

<file path=ppt/slides/_rels/slide2.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 Id="rId3" Type="http://schemas.openxmlformats.org/officeDocument/2006/relationships/image" Target="../media/image4.jpeg"/></Relationships>

</file>

<file path=ppt/slides/_rels/slide20.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46.png"/><Relationship Id="rId4" Type="http://schemas.openxmlformats.org/officeDocument/2006/relationships/image" Target="../media/image47.png"/><Relationship Id="rId5" Type="http://schemas.openxmlformats.org/officeDocument/2006/relationships/image" Target="../media/image48.png"/><Relationship Id="rId6" Type="http://schemas.openxmlformats.org/officeDocument/2006/relationships/image" Target="../media/image49.png"/><Relationship Id="rId7" Type="http://schemas.openxmlformats.org/officeDocument/2006/relationships/image" Target="../media/image50.png"/><Relationship Id="rId8" Type="http://schemas.openxmlformats.org/officeDocument/2006/relationships/image" Target="../media/image51.png"/><Relationship Id="rId9" Type="http://schemas.openxmlformats.org/officeDocument/2006/relationships/image" Target="../media/image52.png"/><Relationship Id="rId10" Type="http://schemas.openxmlformats.org/officeDocument/2006/relationships/image" Target="../media/image53.png"/><Relationship Id="rId11" Type="http://schemas.openxmlformats.org/officeDocument/2006/relationships/image" Target="../media/image67.png"/></Relationships>

</file>

<file path=ppt/slides/_rels/slide21.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46.png"/><Relationship Id="rId4" Type="http://schemas.openxmlformats.org/officeDocument/2006/relationships/image" Target="../media/image47.png"/><Relationship Id="rId5" Type="http://schemas.openxmlformats.org/officeDocument/2006/relationships/image" Target="../media/image48.png"/><Relationship Id="rId6" Type="http://schemas.openxmlformats.org/officeDocument/2006/relationships/image" Target="../media/image49.png"/><Relationship Id="rId7" Type="http://schemas.openxmlformats.org/officeDocument/2006/relationships/image" Target="../media/image50.png"/><Relationship Id="rId8" Type="http://schemas.openxmlformats.org/officeDocument/2006/relationships/image" Target="../media/image51.png"/><Relationship Id="rId9" Type="http://schemas.openxmlformats.org/officeDocument/2006/relationships/image" Target="../media/image52.png"/><Relationship Id="rId10" Type="http://schemas.openxmlformats.org/officeDocument/2006/relationships/image" Target="../media/image53.png"/><Relationship Id="rId11" Type="http://schemas.openxmlformats.org/officeDocument/2006/relationships/hyperlink" Target="https://www.atlassian.com/migration/cloud/savings-calculator" TargetMode="External"/><Relationship Id="rId12" Type="http://schemas.openxmlformats.org/officeDocument/2006/relationships/image" Target="../media/image68.png"/></Relationships>

</file>

<file path=ppt/slides/_rels/slide22.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46.png"/><Relationship Id="rId4" Type="http://schemas.openxmlformats.org/officeDocument/2006/relationships/image" Target="../media/image47.png"/><Relationship Id="rId5" Type="http://schemas.openxmlformats.org/officeDocument/2006/relationships/image" Target="../media/image48.png"/><Relationship Id="rId6" Type="http://schemas.openxmlformats.org/officeDocument/2006/relationships/image" Target="../media/image49.png"/><Relationship Id="rId7" Type="http://schemas.openxmlformats.org/officeDocument/2006/relationships/image" Target="../media/image50.png"/><Relationship Id="rId8" Type="http://schemas.openxmlformats.org/officeDocument/2006/relationships/image" Target="../media/image51.png"/><Relationship Id="rId9" Type="http://schemas.openxmlformats.org/officeDocument/2006/relationships/image" Target="../media/image52.png"/><Relationship Id="rId10" Type="http://schemas.openxmlformats.org/officeDocument/2006/relationships/image" Target="../media/image53.png"/></Relationships>

</file>

<file path=ppt/slides/_rels/slide23.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5.jpeg"/><Relationship Id="rId4" Type="http://schemas.openxmlformats.org/officeDocument/2006/relationships/image" Target="../media/image69.png"/><Relationship Id="rId5" Type="http://schemas.openxmlformats.org/officeDocument/2006/relationships/image" Target="../media/image70.png"/><Relationship Id="rId6" Type="http://schemas.openxmlformats.org/officeDocument/2006/relationships/image" Target="../media/image71.png"/><Relationship Id="rId7" Type="http://schemas.openxmlformats.org/officeDocument/2006/relationships/image" Target="../media/image72.png"/><Relationship Id="rId8" Type="http://schemas.openxmlformats.org/officeDocument/2006/relationships/hyperlink" Target="https://www.atlassian.com/customers/lucid-motors" TargetMode="External"/><Relationship Id="rId9" Type="http://schemas.openxmlformats.org/officeDocument/2006/relationships/hyperlink" Target="http://atlassian.com/customers/lucid-motors" TargetMode="External"/><Relationship Id="rId10" Type="http://schemas.openxmlformats.org/officeDocument/2006/relationships/image" Target="../media/image73.png"/></Relationships>

</file>

<file path=ppt/slides/_rels/slide24.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74.png"/><Relationship Id="rId4" Type="http://schemas.openxmlformats.org/officeDocument/2006/relationships/image" Target="../media/image75.png"/><Relationship Id="rId5" Type="http://schemas.openxmlformats.org/officeDocument/2006/relationships/image" Target="../media/image76.png"/><Relationship Id="rId6" Type="http://schemas.openxmlformats.org/officeDocument/2006/relationships/image" Target="../media/image77.png"/><Relationship Id="rId7" Type="http://schemas.openxmlformats.org/officeDocument/2006/relationships/image" Target="../media/image78.png"/><Relationship Id="rId8" Type="http://schemas.openxmlformats.org/officeDocument/2006/relationships/image" Target="../media/image69.png"/><Relationship Id="rId9" Type="http://schemas.openxmlformats.org/officeDocument/2006/relationships/image" Target="../media/image70.png"/><Relationship Id="rId10" Type="http://schemas.openxmlformats.org/officeDocument/2006/relationships/image" Target="../media/image71.png"/><Relationship Id="rId11" Type="http://schemas.openxmlformats.org/officeDocument/2006/relationships/image" Target="../media/image72.png"/><Relationship Id="rId12" Type="http://schemas.openxmlformats.org/officeDocument/2006/relationships/image" Target="../media/image79.png"/><Relationship Id="rId13" Type="http://schemas.openxmlformats.org/officeDocument/2006/relationships/hyperlink" Target="https://www.atlassian.com/customers/nextiva" TargetMode="External"/><Relationship Id="rId14" Type="http://schemas.openxmlformats.org/officeDocument/2006/relationships/hyperlink" Target="http://atlassian.com/customers/nextiva" TargetMode="External"/><Relationship Id="rId15" Type="http://schemas.openxmlformats.org/officeDocument/2006/relationships/image" Target="../media/image80.png"/></Relationships>

</file>

<file path=ppt/slides/_rels/slide25.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s>

</file>

<file path=ppt/slides/_rels/slide26.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29.png"/></Relationships>

</file>

<file path=ppt/slides/_rels/slide28.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eg"/></Relationships>

</file>

<file path=ppt/slides/_rels/slide29.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8.xml"/></Relationships>

</file>

<file path=ppt/slides/_rels/slide3.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81.png"/><Relationship Id="rId4" Type="http://schemas.openxmlformats.org/officeDocument/2006/relationships/image" Target="../media/image82.png"/><Relationship Id="rId5" Type="http://schemas.openxmlformats.org/officeDocument/2006/relationships/image" Target="../media/image83.png"/><Relationship Id="rId6" Type="http://schemas.openxmlformats.org/officeDocument/2006/relationships/image" Target="../media/image84.png"/><Relationship Id="rId7" Type="http://schemas.openxmlformats.org/officeDocument/2006/relationships/image" Target="../media/image85.png"/><Relationship Id="rId8" Type="http://schemas.openxmlformats.org/officeDocument/2006/relationships/image" Target="../media/image86.png"/><Relationship Id="rId9" Type="http://schemas.openxmlformats.org/officeDocument/2006/relationships/image" Target="../media/image87.png"/><Relationship Id="rId10" Type="http://schemas.openxmlformats.org/officeDocument/2006/relationships/image" Target="../media/image88.png"/></Relationships>

</file>

<file path=ppt/slides/_rels/slide31.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image" Target="../media/image89.png"/><Relationship Id="rId4" Type="http://schemas.openxmlformats.org/officeDocument/2006/relationships/image" Target="../media/image90.png"/><Relationship Id="rId5" Type="http://schemas.openxmlformats.org/officeDocument/2006/relationships/image" Target="../media/image91.png"/><Relationship Id="rId6" Type="http://schemas.openxmlformats.org/officeDocument/2006/relationships/image" Target="../media/image92.png"/><Relationship Id="rId7" Type="http://schemas.openxmlformats.org/officeDocument/2006/relationships/image" Target="../media/image93.png"/></Relationships>

</file>

<file path=ppt/slides/_rels/slide32.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image" Target="../media/image21.png"/><Relationship Id="rId4" Type="http://schemas.openxmlformats.org/officeDocument/2006/relationships/image" Target="../media/image10.tif"/><Relationship Id="rId5" Type="http://schemas.openxmlformats.org/officeDocument/2006/relationships/image" Target="../media/image11.tif"/><Relationship Id="rId6" Type="http://schemas.openxmlformats.org/officeDocument/2006/relationships/image" Target="../media/image12.tif"/><Relationship Id="rId7" Type="http://schemas.openxmlformats.org/officeDocument/2006/relationships/image" Target="../media/image13.tif"/><Relationship Id="rId8" Type="http://schemas.openxmlformats.org/officeDocument/2006/relationships/image" Target="../media/image14.tif"/><Relationship Id="rId9" Type="http://schemas.openxmlformats.org/officeDocument/2006/relationships/image" Target="../media/image15.tif"/><Relationship Id="rId10" Type="http://schemas.openxmlformats.org/officeDocument/2006/relationships/image" Target="../media/image16.tif"/></Relationships>

</file>

<file path=ppt/slides/_rels/slide33.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6.jpeg"/><Relationship Id="rId4" Type="http://schemas.openxmlformats.org/officeDocument/2006/relationships/image" Target="../media/image94.png"/><Relationship Id="rId5" Type="http://schemas.openxmlformats.org/officeDocument/2006/relationships/image" Target="../media/image95.png"/><Relationship Id="rId6" Type="http://schemas.openxmlformats.org/officeDocument/2006/relationships/image" Target="../media/image96.png"/></Relationships>

</file>

<file path=ppt/slides/_rels/slide34.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6.jpeg"/><Relationship Id="rId4" Type="http://schemas.openxmlformats.org/officeDocument/2006/relationships/image" Target="../media/image97.png"/><Relationship Id="rId5" Type="http://schemas.openxmlformats.org/officeDocument/2006/relationships/image" Target="../media/image98.png"/><Relationship Id="rId6" Type="http://schemas.openxmlformats.org/officeDocument/2006/relationships/image" Target="../media/image99.png"/></Relationships>

</file>

<file path=ppt/slides/_rels/slide35.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6.jpeg"/><Relationship Id="rId4" Type="http://schemas.openxmlformats.org/officeDocument/2006/relationships/image" Target="../media/image100.png"/><Relationship Id="rId5" Type="http://schemas.openxmlformats.org/officeDocument/2006/relationships/image" Target="../media/image101.png"/><Relationship Id="rId6" Type="http://schemas.openxmlformats.org/officeDocument/2006/relationships/image" Target="../media/image102.png"/></Relationships>

</file>

<file path=ppt/slides/_rels/slide36.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6.jpeg"/><Relationship Id="rId4" Type="http://schemas.openxmlformats.org/officeDocument/2006/relationships/image" Target="../media/image103.png"/><Relationship Id="rId5" Type="http://schemas.openxmlformats.org/officeDocument/2006/relationships/image" Target="../media/image104.png"/></Relationships>

</file>

<file path=ppt/slides/_rels/slide37.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29.png"/></Relationships>

</file>

<file path=ppt/slides/_rels/slide38.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29.png"/></Relationships>

</file>

<file path=ppt/slides/_rels/slide39.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png"/><Relationship Id="rId3" Type="http://schemas.openxmlformats.org/officeDocument/2006/relationships/image" Target="../media/image32.png"/><Relationship Id="rId4" Type="http://schemas.openxmlformats.org/officeDocument/2006/relationships/image" Target="../media/image33.png"/></Relationships>

</file>

<file path=ppt/slides/_rels/slide4.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80.png"/><Relationship Id="rId4" Type="http://schemas.openxmlformats.org/officeDocument/2006/relationships/image" Target="../media/image74.png"/><Relationship Id="rId5" Type="http://schemas.openxmlformats.org/officeDocument/2006/relationships/image" Target="../media/image69.png"/><Relationship Id="rId6" Type="http://schemas.openxmlformats.org/officeDocument/2006/relationships/image" Target="../media/image70.png"/><Relationship Id="rId7" Type="http://schemas.openxmlformats.org/officeDocument/2006/relationships/image" Target="../media/image71.png"/><Relationship Id="rId8" Type="http://schemas.openxmlformats.org/officeDocument/2006/relationships/image" Target="../media/image72.png"/><Relationship Id="rId9" Type="http://schemas.openxmlformats.org/officeDocument/2006/relationships/image" Target="../media/image79.png"/><Relationship Id="rId10" Type="http://schemas.openxmlformats.org/officeDocument/2006/relationships/hyperlink" Target="https://www.atlassian.com/customers/nextiva" TargetMode="External"/><Relationship Id="rId11" Type="http://schemas.openxmlformats.org/officeDocument/2006/relationships/hyperlink" Target="http://atlassian.com/customers/nextiva" TargetMode="External"/><Relationship Id="rId12" Type="http://schemas.openxmlformats.org/officeDocument/2006/relationships/image" Target="../media/image77.png"/><Relationship Id="rId13" Type="http://schemas.openxmlformats.org/officeDocument/2006/relationships/image" Target="../media/image78.png"/><Relationship Id="rId14" Type="http://schemas.openxmlformats.org/officeDocument/2006/relationships/image" Target="../media/image76.png"/><Relationship Id="rId15" Type="http://schemas.openxmlformats.org/officeDocument/2006/relationships/image" Target="../media/image75.png"/></Relationships>

</file>

<file path=ppt/slides/_rels/slide41.xml.rels><?xml version="1.0" encoding="UTF-8"?>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notesSlide" Target="../notesSlides/notesSlide39.xml"/><Relationship Id="rId3" Type="http://schemas.openxmlformats.org/officeDocument/2006/relationships/image" Target="../media/image105.png"/><Relationship Id="rId4" Type="http://schemas.openxmlformats.org/officeDocument/2006/relationships/image" Target="../media/image17.tif"/><Relationship Id="rId5" Type="http://schemas.openxmlformats.org/officeDocument/2006/relationships/image" Target="../media/image18.tif"/><Relationship Id="rId6" Type="http://schemas.openxmlformats.org/officeDocument/2006/relationships/image" Target="../media/image106.png"/><Relationship Id="rId7" Type="http://schemas.openxmlformats.org/officeDocument/2006/relationships/image" Target="../media/image69.png"/><Relationship Id="rId8" Type="http://schemas.openxmlformats.org/officeDocument/2006/relationships/image" Target="../media/image70.png"/><Relationship Id="rId9" Type="http://schemas.openxmlformats.org/officeDocument/2006/relationships/image" Target="../media/image71.png"/><Relationship Id="rId10" Type="http://schemas.openxmlformats.org/officeDocument/2006/relationships/image" Target="../media/image79.png"/><Relationship Id="rId11" Type="http://schemas.openxmlformats.org/officeDocument/2006/relationships/hyperlink" Target="https://www.atlassian.com/customers/nextiva" TargetMode="External"/><Relationship Id="rId12" Type="http://schemas.openxmlformats.org/officeDocument/2006/relationships/hyperlink" Target="http://atlassian.com/customers/redfin" TargetMode="External"/><Relationship Id="rId13" Type="http://schemas.openxmlformats.org/officeDocument/2006/relationships/image" Target="../media/image107.png"/><Relationship Id="rId14" Type="http://schemas.openxmlformats.org/officeDocument/2006/relationships/image" Target="../media/image108.png"/></Relationships>

</file>

<file path=ppt/slides/_rels/slide42.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109.png"/><Relationship Id="rId4" Type="http://schemas.openxmlformats.org/officeDocument/2006/relationships/image" Target="../media/image110.png"/><Relationship Id="rId5" Type="http://schemas.openxmlformats.org/officeDocument/2006/relationships/image" Target="../media/image111.png"/><Relationship Id="rId6" Type="http://schemas.openxmlformats.org/officeDocument/2006/relationships/image" Target="../media/image112.png"/><Relationship Id="rId7" Type="http://schemas.openxmlformats.org/officeDocument/2006/relationships/image" Target="../media/image113.png"/><Relationship Id="rId8" Type="http://schemas.openxmlformats.org/officeDocument/2006/relationships/image" Target="../media/image69.png"/><Relationship Id="rId9" Type="http://schemas.openxmlformats.org/officeDocument/2006/relationships/image" Target="../media/image70.png"/><Relationship Id="rId10" Type="http://schemas.openxmlformats.org/officeDocument/2006/relationships/image" Target="../media/image71.png"/><Relationship Id="rId11" Type="http://schemas.openxmlformats.org/officeDocument/2006/relationships/hyperlink" Target="https://www.atlassian.com/customers/nextiva" TargetMode="External"/><Relationship Id="rId12" Type="http://schemas.openxmlformats.org/officeDocument/2006/relationships/hyperlink" Target="http://atlassian.com/customers/rockwell-automation" TargetMode="External"/><Relationship Id="rId13" Type="http://schemas.openxmlformats.org/officeDocument/2006/relationships/image" Target="../media/image114.png"/><Relationship Id="rId14" Type="http://schemas.openxmlformats.org/officeDocument/2006/relationships/image" Target="../media/image115.png"/></Relationships>

</file>

<file path=ppt/slides/_rels/slide43.xml.rels><?xml version="1.0" encoding="UTF-8"?>
<Relationships xmlns="http://schemas.openxmlformats.org/package/2006/relationships"><Relationship Id="rId1" Type="http://schemas.openxmlformats.org/officeDocument/2006/relationships/slideLayout" Target="../slideLayouts/slideLayout108.xml"/></Relationships>

</file>

<file path=ppt/slides/_rels/slide44.xml.rels><?xml version="1.0" encoding="UTF-8"?>
<Relationships xmlns="http://schemas.openxmlformats.org/package/2006/relationships"><Relationship Id="rId1" Type="http://schemas.openxmlformats.org/officeDocument/2006/relationships/slideLayout" Target="../slideLayouts/slideLayout20.xml"/></Relationships>

</file>

<file path=ppt/slides/_rels/slide45.xml.rels><?xml version="1.0" encoding="UTF-8"?>
<Relationships xmlns="http://schemas.openxmlformats.org/package/2006/relationships"><Relationship Id="rId1" Type="http://schemas.openxmlformats.org/officeDocument/2006/relationships/slideLayout" Target="../slideLayouts/slideLayout20.xml"/></Relationships>

</file>

<file path=ppt/slides/_rels/slide46.xml.rels><?xml version="1.0" encoding="UTF-8"?>
<Relationships xmlns="http://schemas.openxmlformats.org/package/2006/relationships"><Relationship Id="rId1" Type="http://schemas.openxmlformats.org/officeDocument/2006/relationships/slideLayout" Target="../slideLayouts/slideLayout108.xml"/></Relationships>

</file>

<file path=ppt/slides/_rels/slide47.xml.rels><?xml version="1.0" encoding="UTF-8"?>
<Relationships xmlns="http://schemas.openxmlformats.org/package/2006/relationships"><Relationship Id="rId1" Type="http://schemas.openxmlformats.org/officeDocument/2006/relationships/slideLayout" Target="../slideLayouts/slideLayout108.xml"/><Relationship Id="rId2" Type="http://schemas.openxmlformats.org/officeDocument/2006/relationships/hyperlink" Target="https://www.atlassian.com/customers/dominos" TargetMode="External"/></Relationships>

</file>

<file path=ppt/slides/_rels/slide5.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9.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9.png"/></Relationships>

</file>

<file path=ppt/slides/_rels/slide7.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9.png"/><Relationship Id="rId4" Type="http://schemas.openxmlformats.org/officeDocument/2006/relationships/image" Target="../media/image30.png"/></Relationships>

</file>

<file path=ppt/slides/_rels/slide8.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31.png"/><Relationship Id="rId4" Type="http://schemas.openxmlformats.org/officeDocument/2006/relationships/image" Target="../media/image32.png"/><Relationship Id="rId5" Type="http://schemas.openxmlformats.org/officeDocument/2006/relationships/image" Target="../media/image33.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comments" Target="../comments/comment1.xml"/><Relationship Id="rId4" Type="http://schemas.openxmlformats.org/officeDocument/2006/relationships/image" Target="../media/image29.png"/><Relationship Id="rId5" Type="http://schemas.openxmlformats.org/officeDocument/2006/relationships/image" Target="../media/image34.png"/><Relationship Id="rId6" Type="http://schemas.openxmlformats.org/officeDocument/2006/relationships/image" Target="../media/image35.png"/><Relationship Id="rId7" Type="http://schemas.openxmlformats.org/officeDocument/2006/relationships/image" Target="../media/image36.png"/><Relationship Id="rId8" Type="http://schemas.openxmlformats.org/officeDocument/2006/relationships/image" Target="../media/image37.png"/><Relationship Id="rId9" Type="http://schemas.openxmlformats.org/officeDocument/2006/relationships/image" Target="../media/image38.png"/><Relationship Id="rId10" Type="http://schemas.openxmlformats.org/officeDocument/2006/relationships/image" Target="../media/image39.png"/><Relationship Id="rId11" Type="http://schemas.openxmlformats.org/officeDocument/2006/relationships/image" Target="../media/image40.png"/><Relationship Id="rId12" Type="http://schemas.openxmlformats.org/officeDocument/2006/relationships/image" Target="../media/image41.png"/><Relationship Id="rId13" Type="http://schemas.openxmlformats.org/officeDocument/2006/relationships/image" Target="../media/image42.png"/><Relationship Id="rId14" Type="http://schemas.openxmlformats.org/officeDocument/2006/relationships/image" Target="../media/image43.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51" name="This presentation is designed to help you make the case for Atlassian Cloud."/>
          <p:cNvSpPr txBox="1"/>
          <p:nvPr/>
        </p:nvSpPr>
        <p:spPr>
          <a:xfrm>
            <a:off x="1918619" y="3278062"/>
            <a:ext cx="9485514" cy="1346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defTabSz="457200">
              <a:lnSpc>
                <a:spcPct val="100000"/>
              </a:lnSpc>
              <a:defRPr sz="4100">
                <a:solidFill>
                  <a:srgbClr val="253858"/>
                </a:solidFill>
              </a:defRPr>
            </a:lvl1pPr>
          </a:lstStyle>
          <a:p>
            <a:pPr/>
            <a:r>
              <a:t>This presentation is designed to help you make the case for Atlassian Cloud.</a:t>
            </a:r>
          </a:p>
        </p:txBody>
      </p:sp>
      <p:sp>
        <p:nvSpPr>
          <p:cNvPr id="1452" name="Rectangle"/>
          <p:cNvSpPr/>
          <p:nvPr/>
        </p:nvSpPr>
        <p:spPr>
          <a:xfrm>
            <a:off x="-3169" y="-3169"/>
            <a:ext cx="24390338" cy="1768372"/>
          </a:xfrm>
          <a:prstGeom prst="rect">
            <a:avLst/>
          </a:prstGeom>
          <a:solidFill>
            <a:schemeClr val="accent1"/>
          </a:solidFill>
          <a:ln w="25400">
            <a:solidFill>
              <a:srgbClr val="85888D"/>
            </a:solidFill>
            <a:miter lim="400000"/>
          </a:ln>
        </p:spPr>
        <p:txBody>
          <a:bodyPr lIns="50800" tIns="50800" rIns="50800" bIns="50800" anchor="ctr"/>
          <a:lstStyle/>
          <a:p>
            <a:pPr>
              <a:defRPr spc="36" sz="3600">
                <a:solidFill>
                  <a:srgbClr val="253858"/>
                </a:solidFill>
              </a:defRPr>
            </a:pPr>
          </a:p>
        </p:txBody>
      </p:sp>
      <p:sp>
        <p:nvSpPr>
          <p:cNvPr id="1453" name="How to use this template"/>
          <p:cNvSpPr/>
          <p:nvPr>
            <p:ph type="body" idx="21"/>
          </p:nvPr>
        </p:nvSpPr>
        <p:spPr>
          <a:xfrm>
            <a:off x="1778000" y="220616"/>
            <a:ext cx="20828001" cy="1320801"/>
          </a:xfrm>
          <a:prstGeom prst="rect">
            <a:avLst/>
          </a:prstGeom>
        </p:spPr>
        <p:txBody>
          <a:bodyPr/>
          <a:lstStyle>
            <a:lvl1pPr>
              <a:defRPr>
                <a:solidFill>
                  <a:srgbClr val="FFFFFF"/>
                </a:solidFill>
              </a:defRPr>
            </a:lvl1pPr>
          </a:lstStyle>
          <a:p>
            <a:pPr/>
            <a:r>
              <a:t>How to use this template</a:t>
            </a:r>
          </a:p>
        </p:txBody>
      </p:sp>
      <p:sp>
        <p:nvSpPr>
          <p:cNvPr id="1454" name="Feel free to tweak the slide  by focusing on the things that matter most to your audience. Remove, add, edit slides as needed.…"/>
          <p:cNvSpPr txBox="1"/>
          <p:nvPr/>
        </p:nvSpPr>
        <p:spPr>
          <a:xfrm>
            <a:off x="1918619" y="5091292"/>
            <a:ext cx="9485514" cy="7035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marL="228600" indent="-228600" defTabSz="457200">
              <a:lnSpc>
                <a:spcPct val="100000"/>
              </a:lnSpc>
              <a:buSzPct val="100000"/>
              <a:buChar char="•"/>
              <a:defRPr sz="3200">
                <a:solidFill>
                  <a:srgbClr val="253858"/>
                </a:solidFill>
              </a:defRPr>
            </a:pPr>
            <a:r>
              <a:t> Feel free to tweak the slide  by focusing on the things that matter most to your audience. Remove, add, edit slides as needed.</a:t>
            </a:r>
          </a:p>
          <a:p>
            <a:pPr defTabSz="457200">
              <a:lnSpc>
                <a:spcPct val="100000"/>
              </a:lnSpc>
              <a:defRPr sz="3200">
                <a:solidFill>
                  <a:srgbClr val="253858"/>
                </a:solidFill>
              </a:defRPr>
            </a:pPr>
          </a:p>
          <a:p>
            <a:pPr marL="228600" indent="-228600" defTabSz="457200">
              <a:lnSpc>
                <a:spcPct val="100000"/>
              </a:lnSpc>
              <a:buSzPct val="100000"/>
              <a:buChar char="•"/>
              <a:defRPr sz="3200">
                <a:solidFill>
                  <a:srgbClr val="253858"/>
                </a:solidFill>
              </a:defRPr>
            </a:pPr>
            <a:r>
              <a:t> Use the early slides to check in and make sure you understand needs and concerns before you start talking about features and benefits. </a:t>
            </a:r>
          </a:p>
          <a:p>
            <a:pPr defTabSz="457200">
              <a:lnSpc>
                <a:spcPct val="100000"/>
              </a:lnSpc>
              <a:defRPr sz="3200">
                <a:solidFill>
                  <a:srgbClr val="253858"/>
                </a:solidFill>
              </a:defRPr>
            </a:pPr>
          </a:p>
          <a:p>
            <a:pPr marL="228600" indent="-228600" defTabSz="457200">
              <a:lnSpc>
                <a:spcPct val="100000"/>
              </a:lnSpc>
              <a:buSzPct val="100000"/>
              <a:buChar char="•"/>
              <a:defRPr sz="3200">
                <a:solidFill>
                  <a:srgbClr val="253858"/>
                </a:solidFill>
              </a:defRPr>
            </a:pPr>
            <a:r>
              <a:t> Review the presenter notes for suggested slide modifications and optional talk track. Adjust as needed.</a:t>
            </a:r>
            <a:br/>
          </a:p>
          <a:p>
            <a:pPr marL="228600" indent="-228600" defTabSz="457200">
              <a:lnSpc>
                <a:spcPct val="100000"/>
              </a:lnSpc>
              <a:buSzPct val="100000"/>
              <a:buChar char="•"/>
              <a:defRPr sz="3200">
                <a:solidFill>
                  <a:srgbClr val="253858"/>
                </a:solidFill>
              </a:defRPr>
            </a:pPr>
            <a:r>
              <a:t>Use slides in the appendix that might be relevant to your org’s use case.</a:t>
            </a:r>
          </a:p>
        </p:txBody>
      </p:sp>
      <p:sp>
        <p:nvSpPr>
          <p:cNvPr id="1455" name="Here are some suggestions on how to use this template based on your audience."/>
          <p:cNvSpPr txBox="1"/>
          <p:nvPr/>
        </p:nvSpPr>
        <p:spPr>
          <a:xfrm>
            <a:off x="13605788" y="3278062"/>
            <a:ext cx="9485514" cy="1346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defTabSz="457200">
              <a:lnSpc>
                <a:spcPct val="100000"/>
              </a:lnSpc>
              <a:defRPr sz="4100">
                <a:solidFill>
                  <a:srgbClr val="253858"/>
                </a:solidFill>
              </a:defRPr>
            </a:lvl1pPr>
          </a:lstStyle>
          <a:p>
            <a:pPr/>
            <a:r>
              <a:t>Here are some suggestions on how to use this template based on your audience.</a:t>
            </a:r>
          </a:p>
        </p:txBody>
      </p:sp>
      <p:sp>
        <p:nvSpPr>
          <p:cNvPr id="1456" name="For the CEO:  Present at a high level. Exclude any feature and platform slide that dive too much into details.…"/>
          <p:cNvSpPr txBox="1"/>
          <p:nvPr/>
        </p:nvSpPr>
        <p:spPr>
          <a:xfrm>
            <a:off x="13605788" y="5160148"/>
            <a:ext cx="9485514" cy="50546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marL="228600" indent="-228600" defTabSz="457200">
              <a:lnSpc>
                <a:spcPct val="100000"/>
              </a:lnSpc>
              <a:buSzPct val="100000"/>
              <a:buChar char="•"/>
              <a:defRPr sz="3200">
                <a:solidFill>
                  <a:srgbClr val="253858"/>
                </a:solidFill>
              </a:defRPr>
            </a:pPr>
            <a:r>
              <a:t> </a:t>
            </a:r>
            <a:r>
              <a:rPr b="1"/>
              <a:t>For the CEO</a:t>
            </a:r>
            <a:r>
              <a:t>:  Present at a high level. Exclude any feature and platform slide that dive too much into details.</a:t>
            </a:r>
          </a:p>
          <a:p>
            <a:pPr defTabSz="457200">
              <a:lnSpc>
                <a:spcPct val="100000"/>
              </a:lnSpc>
              <a:defRPr sz="3200">
                <a:solidFill>
                  <a:srgbClr val="253858"/>
                </a:solidFill>
              </a:defRPr>
            </a:pPr>
          </a:p>
          <a:p>
            <a:pPr marL="228600" indent="-228600" defTabSz="457200">
              <a:lnSpc>
                <a:spcPct val="100000"/>
              </a:lnSpc>
              <a:buSzPct val="100000"/>
              <a:buChar char="•"/>
              <a:defRPr sz="3200">
                <a:solidFill>
                  <a:srgbClr val="253858"/>
                </a:solidFill>
              </a:defRPr>
            </a:pPr>
            <a:r>
              <a:t> </a:t>
            </a:r>
            <a:r>
              <a:rPr b="1"/>
              <a:t>For the CTO</a:t>
            </a:r>
            <a:r>
              <a:t>: Include more feature and platform details</a:t>
            </a:r>
          </a:p>
          <a:p>
            <a:pPr defTabSz="457200">
              <a:lnSpc>
                <a:spcPct val="100000"/>
              </a:lnSpc>
              <a:defRPr sz="3200">
                <a:solidFill>
                  <a:srgbClr val="253858"/>
                </a:solidFill>
              </a:defRPr>
            </a:pPr>
          </a:p>
          <a:p>
            <a:pPr marL="228600" indent="-228600" defTabSz="457200">
              <a:lnSpc>
                <a:spcPct val="100000"/>
              </a:lnSpc>
              <a:buSzPct val="100000"/>
              <a:buChar char="•"/>
              <a:defRPr sz="3200">
                <a:solidFill>
                  <a:srgbClr val="253858"/>
                </a:solidFill>
              </a:defRPr>
            </a:pPr>
            <a:r>
              <a:t> </a:t>
            </a:r>
            <a:r>
              <a:rPr b="1"/>
              <a:t>For administrators, product managers, or project managers: </a:t>
            </a:r>
            <a:r>
              <a:t>Do a deeper dive into features or benefits that they’ll find relevant.</a:t>
            </a:r>
          </a:p>
        </p:txBody>
      </p:sp>
      <p:sp>
        <p:nvSpPr>
          <p:cNvPr id="1457" name="Remember to remove or hide this slide before your presentation"/>
          <p:cNvSpPr txBox="1"/>
          <p:nvPr/>
        </p:nvSpPr>
        <p:spPr>
          <a:xfrm>
            <a:off x="4838003" y="12594121"/>
            <a:ext cx="14707993" cy="7239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defTabSz="457200">
              <a:lnSpc>
                <a:spcPct val="100000"/>
              </a:lnSpc>
              <a:defRPr b="1" sz="4100">
                <a:solidFill>
                  <a:schemeClr val="accent1">
                    <a:lumOff val="-9925"/>
                  </a:schemeClr>
                </a:solidFill>
              </a:defRPr>
            </a:lvl1pPr>
          </a:lstStyle>
          <a:p>
            <a:pPr/>
            <a:r>
              <a:t>Remember to remove or hide this slide before your presentation</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sp>
        <p:nvSpPr>
          <p:cNvPr id="1562" name="Frankly, having our engineers or IT professionals manage our systems on-premise is a waste of time and money. If there’s a company that already has amazing products, why not have them do it? That way, we can spend our time working on the things that we'r"/>
          <p:cNvSpPr/>
          <p:nvPr>
            <p:ph type="body" idx="21"/>
          </p:nvPr>
        </p:nvSpPr>
        <p:spPr>
          <a:xfrm>
            <a:off x="1701800" y="3030310"/>
            <a:ext cx="20828000" cy="4673601"/>
          </a:xfrm>
          <a:prstGeom prst="rect">
            <a:avLst/>
          </a:prstGeom>
        </p:spPr>
        <p:txBody>
          <a:bodyPr/>
          <a:lstStyle/>
          <a:p>
            <a:pPr>
              <a:defRPr>
                <a:solidFill>
                  <a:srgbClr val="1E46A0"/>
                </a:solidFill>
              </a:defRPr>
            </a:pPr>
            <a:r>
              <a:t>Frankly, having our engineers or IT professionals manage our systems on-premise is a waste of time and money.</a:t>
            </a:r>
            <a:r>
              <a:rPr>
                <a:solidFill>
                  <a:schemeClr val="accent2"/>
                </a:solidFill>
              </a:rPr>
              <a:t> If there’s a company that already has amazing products, why not have them do it?</a:t>
            </a:r>
            <a:r>
              <a:t> That way, we can spend our time working on the things that we're good at...</a:t>
            </a:r>
          </a:p>
        </p:txBody>
      </p:sp>
      <p:sp>
        <p:nvSpPr>
          <p:cNvPr id="1563" name="– Evan Lerer, Director of Engineering, Redfin"/>
          <p:cNvSpPr/>
          <p:nvPr>
            <p:ph type="body" idx="22"/>
          </p:nvPr>
        </p:nvSpPr>
        <p:spPr>
          <a:prstGeom prst="rect">
            <a:avLst/>
          </a:prstGeom>
        </p:spPr>
        <p:txBody>
          <a:bodyPr/>
          <a:lstStyle>
            <a:lvl1pPr>
              <a:defRPr>
                <a:solidFill>
                  <a:srgbClr val="1E46A0"/>
                </a:solidFill>
              </a:defRPr>
            </a:lvl1pPr>
          </a:lstStyle>
          <a:p>
            <a:pPr/>
            <a:r>
              <a:t>– Evan Lerer, Director of Engineering, Redfin</a:t>
            </a:r>
          </a:p>
        </p:txBody>
      </p:sp>
    </p:spTree>
  </p:cSld>
  <p:clrMapOvr>
    <a:masterClrMapping/>
  </p:clrMapOvr>
  <mc:AlternateContent xmlns:mc="http://schemas.openxmlformats.org/markup-compatibility/2006">
    <mc:Choice xmlns:p14="http://schemas.microsoft.com/office/powerpoint/2010/main" Requires="p14">
      <p:transition spd="slow" advClick="1" p14:dur="1500">
        <p:dissolve/>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67" name="Rectangle"/>
          <p:cNvSpPr/>
          <p:nvPr/>
        </p:nvSpPr>
        <p:spPr>
          <a:xfrm>
            <a:off x="12192000" y="-169189"/>
            <a:ext cx="12278563" cy="14054378"/>
          </a:xfrm>
          <a:prstGeom prst="rect">
            <a:avLst/>
          </a:prstGeom>
          <a:solidFill>
            <a:srgbClr val="DEEBFF">
              <a:alpha val="50000"/>
            </a:srgbClr>
          </a:solidFill>
          <a:ln w="12700">
            <a:miter lim="400000"/>
          </a:ln>
        </p:spPr>
        <p:txBody>
          <a:bodyPr lIns="50800" tIns="50800" rIns="50800" bIns="50800" anchor="ctr"/>
          <a:lstStyle/>
          <a:p>
            <a:pPr>
              <a:defRPr spc="36" sz="3600"/>
            </a:pPr>
          </a:p>
        </p:txBody>
      </p:sp>
      <p:sp>
        <p:nvSpPr>
          <p:cNvPr id="1568" name="Atlassian cloud"/>
          <p:cNvSpPr txBox="1"/>
          <p:nvPr/>
        </p:nvSpPr>
        <p:spPr>
          <a:xfrm>
            <a:off x="3358896" y="4797842"/>
            <a:ext cx="5063491" cy="1016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00000"/>
              </a:lnSpc>
              <a:defRPr sz="6000"/>
            </a:lvl1pPr>
          </a:lstStyle>
          <a:p>
            <a:pPr/>
            <a:r>
              <a:t>Atlassian cloud</a:t>
            </a:r>
          </a:p>
        </p:txBody>
      </p:sp>
      <p:sp>
        <p:nvSpPr>
          <p:cNvPr id="1569" name="Server"/>
          <p:cNvSpPr txBox="1"/>
          <p:nvPr/>
        </p:nvSpPr>
        <p:spPr>
          <a:xfrm>
            <a:off x="16956860" y="4797842"/>
            <a:ext cx="2225041" cy="1016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ctr">
              <a:lnSpc>
                <a:spcPct val="100000"/>
              </a:lnSpc>
              <a:defRPr sz="6000"/>
            </a:lvl1pPr>
          </a:lstStyle>
          <a:p>
            <a:pPr/>
            <a:r>
              <a:t>Server</a:t>
            </a:r>
          </a:p>
        </p:txBody>
      </p:sp>
      <p:pic>
        <p:nvPicPr>
          <p:cNvPr id="1570" name="Cloud@2x.png" descr="Cloud@2x.png"/>
          <p:cNvPicPr>
            <a:picLocks noChangeAspect="1"/>
          </p:cNvPicPr>
          <p:nvPr/>
        </p:nvPicPr>
        <p:blipFill>
          <a:blip r:embed="rId3">
            <a:extLst/>
          </a:blip>
          <a:stretch>
            <a:fillRect/>
          </a:stretch>
        </p:blipFill>
        <p:spPr>
          <a:xfrm>
            <a:off x="3103423" y="1783791"/>
            <a:ext cx="5985154" cy="2369633"/>
          </a:xfrm>
          <a:prstGeom prst="rect">
            <a:avLst/>
          </a:prstGeom>
          <a:ln w="12700">
            <a:miter lim="400000"/>
          </a:ln>
        </p:spPr>
      </p:pic>
      <p:pic>
        <p:nvPicPr>
          <p:cNvPr id="1571" name="Data center@2x.png" descr="Data center@2x.png"/>
          <p:cNvPicPr>
            <a:picLocks noChangeAspect="1"/>
          </p:cNvPicPr>
          <p:nvPr/>
        </p:nvPicPr>
        <p:blipFill>
          <a:blip r:embed="rId4">
            <a:extLst/>
          </a:blip>
          <a:stretch>
            <a:fillRect/>
          </a:stretch>
        </p:blipFill>
        <p:spPr>
          <a:xfrm>
            <a:off x="16674954" y="1649149"/>
            <a:ext cx="2788855" cy="2638917"/>
          </a:xfrm>
          <a:prstGeom prst="rect">
            <a:avLst/>
          </a:prstGeom>
          <a:ln w="12700">
            <a:miter lim="400000"/>
          </a:ln>
        </p:spPr>
      </p:pic>
      <p:sp>
        <p:nvSpPr>
          <p:cNvPr id="1572" name="Continuous innovation…"/>
          <p:cNvSpPr txBox="1"/>
          <p:nvPr/>
        </p:nvSpPr>
        <p:spPr>
          <a:xfrm>
            <a:off x="1533598" y="8272616"/>
            <a:ext cx="9124804" cy="277749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ctr">
              <a:lnSpc>
                <a:spcPct val="130000"/>
              </a:lnSpc>
              <a:defRPr spc="36" sz="3600"/>
            </a:pPr>
            <a:r>
              <a:t>Continuous innovation</a:t>
            </a:r>
          </a:p>
          <a:p>
            <a:pPr algn="ctr">
              <a:lnSpc>
                <a:spcPct val="130000"/>
              </a:lnSpc>
              <a:defRPr spc="36" sz="3600"/>
            </a:pPr>
            <a:r>
              <a:t>Built-in platform security &amp; compliance</a:t>
            </a:r>
            <a:br/>
            <a:r>
              <a:t>Faster setup and no maintenance</a:t>
            </a:r>
          </a:p>
          <a:p>
            <a:pPr algn="ctr">
              <a:lnSpc>
                <a:spcPct val="130000"/>
              </a:lnSpc>
              <a:defRPr spc="36" sz="3600"/>
            </a:pPr>
            <a:r>
              <a:t>Financially-backed uptime SLAs </a:t>
            </a:r>
          </a:p>
        </p:txBody>
      </p:sp>
      <p:sp>
        <p:nvSpPr>
          <p:cNvPr id="1573" name="Atlassian managed"/>
          <p:cNvSpPr/>
          <p:nvPr/>
        </p:nvSpPr>
        <p:spPr>
          <a:xfrm>
            <a:off x="3714750" y="6745612"/>
            <a:ext cx="4762500" cy="711201"/>
          </a:xfrm>
          <a:prstGeom prst="roundRect">
            <a:avLst>
              <a:gd name="adj" fmla="val 10714"/>
            </a:avLst>
          </a:prstGeom>
          <a:solidFill>
            <a:schemeClr val="accent2">
              <a:hueOff val="-73283"/>
              <a:satOff val="-17687"/>
              <a:lumOff val="28631"/>
            </a:schemeClr>
          </a:solidFill>
          <a:ln w="12700">
            <a:miter lim="400000"/>
          </a:ln>
          <a:extLst>
            <a:ext uri="{C572A759-6A51-4108-AA02-DFA0A04FC94B}">
              <ma14:wrappingTextBoxFlag xmlns:ma14="http://schemas.microsoft.com/office/mac/drawingml/2011/main" val="1"/>
            </a:ext>
          </a:extLst>
        </p:spPr>
        <p:txBody>
          <a:bodyPr lIns="0" tIns="0" rIns="0" bIns="0" anchor="ctr"/>
          <a:lstStyle>
            <a:lvl1pPr algn="ctr">
              <a:lnSpc>
                <a:spcPct val="100000"/>
              </a:lnSpc>
              <a:defRPr b="1" cap="all" spc="224" sz="2800"/>
            </a:lvl1pPr>
          </a:lstStyle>
          <a:p>
            <a:pPr/>
            <a:r>
              <a:t>Atlassian managed</a:t>
            </a:r>
          </a:p>
        </p:txBody>
      </p:sp>
      <p:sp>
        <p:nvSpPr>
          <p:cNvPr id="1574" name="Manual version upgrades…"/>
          <p:cNvSpPr/>
          <p:nvPr/>
        </p:nvSpPr>
        <p:spPr>
          <a:xfrm>
            <a:off x="12967975" y="8251979"/>
            <a:ext cx="10202814" cy="281876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algn="ctr">
              <a:lnSpc>
                <a:spcPct val="130000"/>
              </a:lnSpc>
              <a:defRPr spc="36" sz="3600"/>
            </a:pPr>
            <a:r>
              <a:t>Manual version upgrades</a:t>
            </a:r>
          </a:p>
          <a:p>
            <a:pPr algn="ctr">
              <a:lnSpc>
                <a:spcPct val="130000"/>
              </a:lnSpc>
              <a:defRPr spc="36" sz="3600"/>
            </a:pPr>
            <a:r>
              <a:t>Manage data, security, &amp; compliance</a:t>
            </a:r>
          </a:p>
          <a:p>
            <a:pPr algn="ctr">
              <a:lnSpc>
                <a:spcPct val="130000"/>
              </a:lnSpc>
              <a:defRPr spc="36" sz="3600"/>
            </a:pPr>
            <a:r>
              <a:t>Hardware maintenance and upkeep</a:t>
            </a:r>
          </a:p>
          <a:p>
            <a:pPr algn="ctr">
              <a:lnSpc>
                <a:spcPct val="130000"/>
              </a:lnSpc>
              <a:defRPr spc="36" sz="3600"/>
            </a:pPr>
            <a:r>
              <a:t>Manage uptime and performance</a:t>
            </a:r>
          </a:p>
        </p:txBody>
      </p:sp>
      <p:sp>
        <p:nvSpPr>
          <p:cNvPr id="1575" name="Self-managed"/>
          <p:cNvSpPr/>
          <p:nvPr/>
        </p:nvSpPr>
        <p:spPr>
          <a:xfrm>
            <a:off x="15688132" y="6745612"/>
            <a:ext cx="4762501" cy="711201"/>
          </a:xfrm>
          <a:prstGeom prst="roundRect">
            <a:avLst>
              <a:gd name="adj" fmla="val 10714"/>
            </a:avLst>
          </a:prstGeom>
          <a:solidFill>
            <a:srgbClr val="B2D4FF"/>
          </a:solidFill>
          <a:ln w="12700">
            <a:miter lim="400000"/>
          </a:ln>
          <a:extLst>
            <a:ext uri="{C572A759-6A51-4108-AA02-DFA0A04FC94B}">
              <ma14:wrappingTextBoxFlag xmlns:ma14="http://schemas.microsoft.com/office/mac/drawingml/2011/main" val="1"/>
            </a:ext>
          </a:extLst>
        </p:spPr>
        <p:txBody>
          <a:bodyPr lIns="0" tIns="0" rIns="0" bIns="0" anchor="ctr"/>
          <a:lstStyle>
            <a:lvl1pPr algn="ctr">
              <a:lnSpc>
                <a:spcPct val="100000"/>
              </a:lnSpc>
              <a:defRPr b="1" cap="all" spc="224" sz="2800"/>
            </a:lvl1pPr>
          </a:lstStyle>
          <a:p>
            <a:pPr/>
            <a:r>
              <a:t>Self-managed</a:t>
            </a:r>
          </a:p>
        </p:txBody>
      </p:sp>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79" name="Security"/>
          <p:cNvSpPr/>
          <p:nvPr/>
        </p:nvSpPr>
        <p:spPr>
          <a:xfrm>
            <a:off x="2844800" y="1194196"/>
            <a:ext cx="20828001" cy="825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nSpc>
                <a:spcPct val="100000"/>
              </a:lnSpc>
              <a:defRPr cap="all" spc="384">
                <a:solidFill>
                  <a:srgbClr val="0747A6"/>
                </a:solidFill>
                <a:latin typeface="Charlie Display Black"/>
                <a:ea typeface="Charlie Display Black"/>
                <a:cs typeface="Charlie Display Black"/>
                <a:sym typeface="Charlie Display Black"/>
              </a:defRPr>
            </a:lvl1pPr>
          </a:lstStyle>
          <a:p>
            <a:pPr/>
            <a:r>
              <a:t>Security</a:t>
            </a:r>
          </a:p>
        </p:txBody>
      </p:sp>
      <p:sp>
        <p:nvSpPr>
          <p:cNvPr id="1580" name="Line"/>
          <p:cNvSpPr/>
          <p:nvPr/>
        </p:nvSpPr>
        <p:spPr>
          <a:xfrm>
            <a:off x="2867239" y="2435962"/>
            <a:ext cx="2541600" cy="1"/>
          </a:xfrm>
          <a:prstGeom prst="line">
            <a:avLst/>
          </a:prstGeom>
          <a:ln w="101600">
            <a:solidFill>
              <a:srgbClr val="B2D4FF"/>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581" name="Rectangle"/>
          <p:cNvSpPr/>
          <p:nvPr/>
        </p:nvSpPr>
        <p:spPr>
          <a:xfrm>
            <a:off x="-1727" y="-124292"/>
            <a:ext cx="1568790" cy="13822783"/>
          </a:xfrm>
          <a:prstGeom prst="rect">
            <a:avLst/>
          </a:prstGeom>
          <a:solidFill>
            <a:srgbClr val="7A869A">
              <a:alpha val="25191"/>
            </a:srgbClr>
          </a:solidFill>
          <a:ln w="12700">
            <a:miter lim="400000"/>
          </a:ln>
        </p:spPr>
        <p:txBody>
          <a:bodyPr lIns="50800" tIns="50800" rIns="50800" bIns="50800" anchor="ctr"/>
          <a:lstStyle/>
          <a:p>
            <a:pPr>
              <a:defRPr spc="36" sz="3600"/>
            </a:pPr>
          </a:p>
        </p:txBody>
      </p:sp>
      <p:pic>
        <p:nvPicPr>
          <p:cNvPr id="1582" name="security-keyhole.pdf" descr="security-keyhole.pdf"/>
          <p:cNvPicPr>
            <a:picLocks noChangeAspect="1"/>
          </p:cNvPicPr>
          <p:nvPr/>
        </p:nvPicPr>
        <p:blipFill>
          <a:blip r:embed="rId4">
            <a:extLst/>
          </a:blip>
          <a:stretch>
            <a:fillRect/>
          </a:stretch>
        </p:blipFill>
        <p:spPr>
          <a:xfrm>
            <a:off x="414687" y="988114"/>
            <a:ext cx="735963" cy="735963"/>
          </a:xfrm>
          <a:prstGeom prst="rect">
            <a:avLst/>
          </a:prstGeom>
          <a:ln w="12700">
            <a:miter lim="400000"/>
          </a:ln>
        </p:spPr>
      </p:pic>
      <p:pic>
        <p:nvPicPr>
          <p:cNvPr id="1583" name="security-shield check.pdf" descr="security-shield check.pdf"/>
          <p:cNvPicPr>
            <a:picLocks noChangeAspect="1"/>
          </p:cNvPicPr>
          <p:nvPr/>
        </p:nvPicPr>
        <p:blipFill>
          <a:blip r:embed="rId5">
            <a:alphaModFix amt="49911"/>
            <a:extLst/>
          </a:blip>
          <a:stretch>
            <a:fillRect/>
          </a:stretch>
        </p:blipFill>
        <p:spPr>
          <a:xfrm>
            <a:off x="475751" y="2603383"/>
            <a:ext cx="613834" cy="736601"/>
          </a:xfrm>
          <a:prstGeom prst="rect">
            <a:avLst/>
          </a:prstGeom>
          <a:ln w="12700">
            <a:miter lim="400000"/>
          </a:ln>
        </p:spPr>
      </p:pic>
      <p:pic>
        <p:nvPicPr>
          <p:cNvPr id="1584" name="object-puzzle.pdf" descr="object-puzzle.pdf"/>
          <p:cNvPicPr>
            <a:picLocks noChangeAspect="1"/>
          </p:cNvPicPr>
          <p:nvPr/>
        </p:nvPicPr>
        <p:blipFill>
          <a:blip r:embed="rId6">
            <a:alphaModFix amt="50000"/>
            <a:extLst/>
          </a:blip>
          <a:stretch>
            <a:fillRect/>
          </a:stretch>
        </p:blipFill>
        <p:spPr>
          <a:xfrm>
            <a:off x="414368" y="10682919"/>
            <a:ext cx="736601" cy="736601"/>
          </a:xfrm>
          <a:prstGeom prst="rect">
            <a:avLst/>
          </a:prstGeom>
          <a:ln w="12700">
            <a:miter lim="400000"/>
          </a:ln>
        </p:spPr>
      </p:pic>
      <p:pic>
        <p:nvPicPr>
          <p:cNvPr id="1585" name="measure-lightning.pdf" descr="measure-lightning.pdf"/>
          <p:cNvPicPr>
            <a:picLocks noChangeAspect="1"/>
          </p:cNvPicPr>
          <p:nvPr/>
        </p:nvPicPr>
        <p:blipFill>
          <a:blip r:embed="rId7">
            <a:alphaModFix amt="50000"/>
            <a:extLst/>
          </a:blip>
          <a:stretch>
            <a:fillRect/>
          </a:stretch>
        </p:blipFill>
        <p:spPr>
          <a:xfrm>
            <a:off x="567819" y="7451104"/>
            <a:ext cx="429699" cy="736601"/>
          </a:xfrm>
          <a:prstGeom prst="rect">
            <a:avLst/>
          </a:prstGeom>
          <a:ln w="12700">
            <a:miter lim="400000"/>
          </a:ln>
        </p:spPr>
      </p:pic>
      <p:pic>
        <p:nvPicPr>
          <p:cNvPr id="1586" name="location-world.pdf" descr="location-world.pdf"/>
          <p:cNvPicPr>
            <a:picLocks noChangeAspect="1"/>
          </p:cNvPicPr>
          <p:nvPr/>
        </p:nvPicPr>
        <p:blipFill>
          <a:blip r:embed="rId8">
            <a:alphaModFix amt="50000"/>
            <a:extLst/>
          </a:blip>
          <a:stretch>
            <a:fillRect/>
          </a:stretch>
        </p:blipFill>
        <p:spPr>
          <a:xfrm>
            <a:off x="414376" y="9067011"/>
            <a:ext cx="736585" cy="736601"/>
          </a:xfrm>
          <a:prstGeom prst="rect">
            <a:avLst/>
          </a:prstGeom>
          <a:ln w="12700">
            <a:miter lim="400000"/>
          </a:ln>
        </p:spPr>
      </p:pic>
      <p:pic>
        <p:nvPicPr>
          <p:cNvPr id="1587" name="admin-deployment.pdf" descr="admin-deployment.pdf"/>
          <p:cNvPicPr>
            <a:picLocks noChangeAspect="1"/>
          </p:cNvPicPr>
          <p:nvPr/>
        </p:nvPicPr>
        <p:blipFill>
          <a:blip r:embed="rId9">
            <a:alphaModFix amt="50000"/>
            <a:extLst/>
          </a:blip>
          <a:stretch>
            <a:fillRect/>
          </a:stretch>
        </p:blipFill>
        <p:spPr>
          <a:xfrm>
            <a:off x="463648" y="4219290"/>
            <a:ext cx="638041" cy="736601"/>
          </a:xfrm>
          <a:prstGeom prst="rect">
            <a:avLst/>
          </a:prstGeom>
          <a:ln w="12700">
            <a:miter lim="400000"/>
          </a:ln>
        </p:spPr>
      </p:pic>
      <p:pic>
        <p:nvPicPr>
          <p:cNvPr id="1588" name="admin-tools.pdf" descr="admin-tools.pdf"/>
          <p:cNvPicPr>
            <a:picLocks noChangeAspect="1"/>
          </p:cNvPicPr>
          <p:nvPr/>
        </p:nvPicPr>
        <p:blipFill>
          <a:blip r:embed="rId10">
            <a:alphaModFix amt="50000"/>
            <a:extLst/>
          </a:blip>
          <a:stretch>
            <a:fillRect/>
          </a:stretch>
        </p:blipFill>
        <p:spPr>
          <a:xfrm>
            <a:off x="414369" y="5835198"/>
            <a:ext cx="736599" cy="736601"/>
          </a:xfrm>
          <a:prstGeom prst="rect">
            <a:avLst/>
          </a:prstGeom>
          <a:ln w="12700">
            <a:miter lim="400000"/>
          </a:ln>
        </p:spPr>
      </p:pic>
      <p:pic>
        <p:nvPicPr>
          <p:cNvPr id="1589" name="finance-dollar.pdf" descr="finance-dollar.pdf"/>
          <p:cNvPicPr>
            <a:picLocks noChangeAspect="1"/>
          </p:cNvPicPr>
          <p:nvPr/>
        </p:nvPicPr>
        <p:blipFill>
          <a:blip r:embed="rId11">
            <a:alphaModFix amt="50000"/>
            <a:extLst/>
          </a:blip>
          <a:stretch>
            <a:fillRect/>
          </a:stretch>
        </p:blipFill>
        <p:spPr>
          <a:xfrm>
            <a:off x="414367" y="12298826"/>
            <a:ext cx="736603" cy="736601"/>
          </a:xfrm>
          <a:prstGeom prst="rect">
            <a:avLst/>
          </a:prstGeom>
          <a:ln w="12700">
            <a:miter lim="400000"/>
          </a:ln>
        </p:spPr>
      </p:pic>
      <p:sp>
        <p:nvSpPr>
          <p:cNvPr id="1590" name="Atlassian’s cloud products offer built-in security features like encryption in transit and at rest that can help us protect and safeguard our data, with limited effort required."/>
          <p:cNvSpPr txBox="1"/>
          <p:nvPr/>
        </p:nvSpPr>
        <p:spPr>
          <a:xfrm>
            <a:off x="2990878" y="3184407"/>
            <a:ext cx="19372421" cy="124841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defRPr spc="36" sz="3600"/>
            </a:pPr>
            <a:r>
              <a:t>Atlassian’s cloud products offer </a:t>
            </a:r>
            <a:r>
              <a:rPr b="1"/>
              <a:t>built-in security features like encryption in transit and at rest </a:t>
            </a:r>
            <a:r>
              <a:t>that can help us protect and safeguard our data, with limited effort required.</a:t>
            </a:r>
          </a:p>
        </p:txBody>
      </p:sp>
      <p:sp>
        <p:nvSpPr>
          <p:cNvPr id="1591" name="Data encryption in transit and at rest…"/>
          <p:cNvSpPr txBox="1"/>
          <p:nvPr/>
        </p:nvSpPr>
        <p:spPr>
          <a:xfrm>
            <a:off x="2912693" y="5130462"/>
            <a:ext cx="19372422" cy="48641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marL="444500" indent="-444500" defTabSz="584200">
              <a:lnSpc>
                <a:spcPct val="100000"/>
              </a:lnSpc>
              <a:spcBef>
                <a:spcPts val="4000"/>
              </a:spcBef>
              <a:buSzPct val="75000"/>
              <a:buChar char="•"/>
              <a:defRPr sz="3600">
                <a:solidFill>
                  <a:srgbClr val="071D43"/>
                </a:solidFill>
              </a:defRPr>
            </a:pPr>
            <a:r>
              <a:t>Data encryption in transit and at rest </a:t>
            </a:r>
          </a:p>
          <a:p>
            <a:pPr marL="444500" indent="-444500" defTabSz="584200">
              <a:lnSpc>
                <a:spcPct val="100000"/>
              </a:lnSpc>
              <a:spcBef>
                <a:spcPts val="4000"/>
              </a:spcBef>
              <a:buSzPct val="75000"/>
              <a:buChar char="•"/>
              <a:defRPr sz="3600">
                <a:solidFill>
                  <a:srgbClr val="071D43"/>
                </a:solidFill>
              </a:defRPr>
            </a:pPr>
            <a:r>
              <a:t>Rigorous security testing, threat modeling, automated scanning, and third-party audits</a:t>
            </a:r>
          </a:p>
          <a:p>
            <a:pPr marL="444500" indent="-444500" defTabSz="584200">
              <a:lnSpc>
                <a:spcPct val="100000"/>
              </a:lnSpc>
              <a:spcBef>
                <a:spcPts val="4000"/>
              </a:spcBef>
              <a:buSzPct val="75000"/>
              <a:buChar char="•"/>
              <a:defRPr sz="3600">
                <a:solidFill>
                  <a:srgbClr val="071D43"/>
                </a:solidFill>
              </a:defRPr>
            </a:pPr>
            <a:r>
              <a:t>Zero trust (security gates between each product) </a:t>
            </a:r>
          </a:p>
          <a:p>
            <a:pPr marL="444500" indent="-444500" defTabSz="584200">
              <a:lnSpc>
                <a:spcPct val="100000"/>
              </a:lnSpc>
              <a:spcBef>
                <a:spcPts val="4000"/>
              </a:spcBef>
              <a:buSzPct val="75000"/>
              <a:buChar char="•"/>
              <a:defRPr sz="3600">
                <a:solidFill>
                  <a:srgbClr val="071D43"/>
                </a:solidFill>
              </a:defRPr>
            </a:pPr>
            <a:r>
              <a:t>Atlassian Access (SAML SSO, 2FA, SCIM, automated user provisioning, audit logs)</a:t>
            </a:r>
          </a:p>
          <a:p>
            <a:pPr marL="444500" indent="-444500" defTabSz="584200">
              <a:lnSpc>
                <a:spcPct val="100000"/>
              </a:lnSpc>
              <a:spcBef>
                <a:spcPts val="4000"/>
              </a:spcBef>
              <a:buSzPct val="75000"/>
              <a:buChar char="•"/>
              <a:defRPr sz="3600">
                <a:solidFill>
                  <a:srgbClr val="071D43"/>
                </a:solidFill>
              </a:defRPr>
            </a:pPr>
            <a:r>
              <a:t>IP allowlisting </a:t>
            </a:r>
          </a:p>
        </p:txBody>
      </p:sp>
      <p:sp>
        <p:nvSpPr>
          <p:cNvPr id="1592" name="Included in enterprise"/>
          <p:cNvSpPr/>
          <p:nvPr/>
        </p:nvSpPr>
        <p:spPr>
          <a:xfrm>
            <a:off x="19245476" y="8316439"/>
            <a:ext cx="4310437" cy="546101"/>
          </a:xfrm>
          <a:prstGeom prst="roundRect">
            <a:avLst>
              <a:gd name="adj" fmla="val 13953"/>
            </a:avLst>
          </a:prstGeom>
          <a:solidFill>
            <a:schemeClr val="accent2">
              <a:hueOff val="-73283"/>
              <a:satOff val="-17687"/>
              <a:lumOff val="28631"/>
            </a:schemeClr>
          </a:solidFill>
          <a:ln w="12700">
            <a:miter lim="400000"/>
          </a:ln>
          <a:extLst>
            <a:ext uri="{C572A759-6A51-4108-AA02-DFA0A04FC94B}">
              <ma14:wrappingTextBoxFlag xmlns:ma14="http://schemas.microsoft.com/office/mac/drawingml/2011/main" val="1"/>
            </a:ext>
          </a:extLst>
        </p:spPr>
        <p:txBody>
          <a:bodyPr lIns="0" tIns="0" rIns="0" bIns="0" anchor="ctr"/>
          <a:lstStyle>
            <a:lvl1pPr algn="ctr">
              <a:lnSpc>
                <a:spcPct val="100000"/>
              </a:lnSpc>
              <a:defRPr b="1" cap="all" spc="183" sz="2300"/>
            </a:lvl1pPr>
          </a:lstStyle>
          <a:p>
            <a:pPr/>
            <a:r>
              <a:t>Included in enterprise</a:t>
            </a:r>
          </a:p>
        </p:txBody>
      </p:sp>
      <p:sp>
        <p:nvSpPr>
          <p:cNvPr id="1593" name="PREMIUM &amp; enterprise PLANS"/>
          <p:cNvSpPr/>
          <p:nvPr/>
        </p:nvSpPr>
        <p:spPr>
          <a:xfrm>
            <a:off x="6434836" y="9386847"/>
            <a:ext cx="5328563" cy="548018"/>
          </a:xfrm>
          <a:prstGeom prst="roundRect">
            <a:avLst>
              <a:gd name="adj" fmla="val 13905"/>
            </a:avLst>
          </a:prstGeom>
          <a:solidFill>
            <a:schemeClr val="accent2">
              <a:hueOff val="-73283"/>
              <a:satOff val="-17687"/>
              <a:lumOff val="28631"/>
            </a:schemeClr>
          </a:solidFill>
          <a:ln w="12700">
            <a:miter lim="400000"/>
          </a:ln>
          <a:extLst>
            <a:ext uri="{C572A759-6A51-4108-AA02-DFA0A04FC94B}">
              <ma14:wrappingTextBoxFlag xmlns:ma14="http://schemas.microsoft.com/office/mac/drawingml/2011/main" val="1"/>
            </a:ext>
          </a:extLst>
        </p:spPr>
        <p:txBody>
          <a:bodyPr lIns="0" tIns="0" rIns="0" bIns="0" anchor="ctr"/>
          <a:lstStyle>
            <a:lvl1pPr algn="ctr">
              <a:lnSpc>
                <a:spcPct val="100000"/>
              </a:lnSpc>
              <a:defRPr b="1" cap="all" spc="183" sz="2300"/>
            </a:lvl1pPr>
          </a:lstStyle>
          <a:p>
            <a:pPr/>
            <a:r>
              <a:t>PREMIUM &amp; enterprise PLANS</a:t>
            </a:r>
          </a:p>
        </p:txBody>
      </p:sp>
    </p:spTree>
  </p:cSld>
  <p:clrMapOvr>
    <a:masterClrMapping/>
  </p:clrMapOvr>
  <mc:AlternateContent xmlns:mc="http://schemas.openxmlformats.org/markup-compatibility/2006">
    <mc:Choice xmlns:p14="http://schemas.microsoft.com/office/powerpoint/2010/main" Requires="p14">
      <p:transition spd="slow" advClick="1" p14:dur="2000">
        <p:fade/>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97" name="Compliance"/>
          <p:cNvSpPr/>
          <p:nvPr/>
        </p:nvSpPr>
        <p:spPr>
          <a:xfrm>
            <a:off x="2844800" y="1194196"/>
            <a:ext cx="20828001" cy="825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nSpc>
                <a:spcPct val="100000"/>
              </a:lnSpc>
              <a:defRPr cap="all" spc="384">
                <a:solidFill>
                  <a:srgbClr val="0747A6"/>
                </a:solidFill>
                <a:latin typeface="Charlie Display Black"/>
                <a:ea typeface="Charlie Display Black"/>
                <a:cs typeface="Charlie Display Black"/>
                <a:sym typeface="Charlie Display Black"/>
              </a:defRPr>
            </a:lvl1pPr>
          </a:lstStyle>
          <a:p>
            <a:pPr/>
            <a:r>
              <a:t>Compliance</a:t>
            </a:r>
          </a:p>
        </p:txBody>
      </p:sp>
      <p:sp>
        <p:nvSpPr>
          <p:cNvPr id="1598" name="Line"/>
          <p:cNvSpPr/>
          <p:nvPr/>
        </p:nvSpPr>
        <p:spPr>
          <a:xfrm>
            <a:off x="2867239" y="2435962"/>
            <a:ext cx="2541600" cy="1"/>
          </a:xfrm>
          <a:prstGeom prst="line">
            <a:avLst/>
          </a:prstGeom>
          <a:ln w="101600">
            <a:solidFill>
              <a:srgbClr val="B2D4FF"/>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599" name="Rectangle"/>
          <p:cNvSpPr/>
          <p:nvPr/>
        </p:nvSpPr>
        <p:spPr>
          <a:xfrm>
            <a:off x="-1727" y="-124292"/>
            <a:ext cx="1568790" cy="13822783"/>
          </a:xfrm>
          <a:prstGeom prst="rect">
            <a:avLst/>
          </a:prstGeom>
          <a:solidFill>
            <a:srgbClr val="7A869A">
              <a:alpha val="25191"/>
            </a:srgbClr>
          </a:solidFill>
          <a:ln w="12700">
            <a:miter lim="400000"/>
          </a:ln>
        </p:spPr>
        <p:txBody>
          <a:bodyPr lIns="50800" tIns="50800" rIns="50800" bIns="50800" anchor="ctr"/>
          <a:lstStyle/>
          <a:p>
            <a:pPr>
              <a:defRPr spc="36" sz="3600"/>
            </a:pPr>
          </a:p>
        </p:txBody>
      </p:sp>
      <p:pic>
        <p:nvPicPr>
          <p:cNvPr id="1600" name="security-keyhole.pdf" descr="security-keyhole.pdf"/>
          <p:cNvPicPr>
            <a:picLocks noChangeAspect="1"/>
          </p:cNvPicPr>
          <p:nvPr/>
        </p:nvPicPr>
        <p:blipFill>
          <a:blip r:embed="rId3">
            <a:alphaModFix amt="50000"/>
            <a:extLst/>
          </a:blip>
          <a:stretch>
            <a:fillRect/>
          </a:stretch>
        </p:blipFill>
        <p:spPr>
          <a:xfrm>
            <a:off x="414687" y="988114"/>
            <a:ext cx="735963" cy="735963"/>
          </a:xfrm>
          <a:prstGeom prst="rect">
            <a:avLst/>
          </a:prstGeom>
          <a:ln w="12700">
            <a:miter lim="400000"/>
          </a:ln>
        </p:spPr>
      </p:pic>
      <p:pic>
        <p:nvPicPr>
          <p:cNvPr id="1601" name="security-shield check.pdf" descr="security-shield check.pdf"/>
          <p:cNvPicPr>
            <a:picLocks noChangeAspect="1"/>
          </p:cNvPicPr>
          <p:nvPr/>
        </p:nvPicPr>
        <p:blipFill>
          <a:blip r:embed="rId4">
            <a:extLst/>
          </a:blip>
          <a:stretch>
            <a:fillRect/>
          </a:stretch>
        </p:blipFill>
        <p:spPr>
          <a:xfrm>
            <a:off x="475751" y="2603383"/>
            <a:ext cx="613834" cy="736601"/>
          </a:xfrm>
          <a:prstGeom prst="rect">
            <a:avLst/>
          </a:prstGeom>
          <a:ln w="12700">
            <a:miter lim="400000"/>
          </a:ln>
        </p:spPr>
      </p:pic>
      <p:pic>
        <p:nvPicPr>
          <p:cNvPr id="1602" name="object-puzzle.pdf" descr="object-puzzle.pdf"/>
          <p:cNvPicPr>
            <a:picLocks noChangeAspect="1"/>
          </p:cNvPicPr>
          <p:nvPr/>
        </p:nvPicPr>
        <p:blipFill>
          <a:blip r:embed="rId5">
            <a:alphaModFix amt="50000"/>
            <a:extLst/>
          </a:blip>
          <a:stretch>
            <a:fillRect/>
          </a:stretch>
        </p:blipFill>
        <p:spPr>
          <a:xfrm>
            <a:off x="414368" y="10682919"/>
            <a:ext cx="736601" cy="736601"/>
          </a:xfrm>
          <a:prstGeom prst="rect">
            <a:avLst/>
          </a:prstGeom>
          <a:ln w="12700">
            <a:miter lim="400000"/>
          </a:ln>
        </p:spPr>
      </p:pic>
      <p:pic>
        <p:nvPicPr>
          <p:cNvPr id="1603" name="measure-lightning.pdf" descr="measure-lightning.pdf"/>
          <p:cNvPicPr>
            <a:picLocks noChangeAspect="1"/>
          </p:cNvPicPr>
          <p:nvPr/>
        </p:nvPicPr>
        <p:blipFill>
          <a:blip r:embed="rId6">
            <a:alphaModFix amt="50000"/>
            <a:extLst/>
          </a:blip>
          <a:stretch>
            <a:fillRect/>
          </a:stretch>
        </p:blipFill>
        <p:spPr>
          <a:xfrm>
            <a:off x="567819" y="7451104"/>
            <a:ext cx="429699" cy="736601"/>
          </a:xfrm>
          <a:prstGeom prst="rect">
            <a:avLst/>
          </a:prstGeom>
          <a:ln w="12700">
            <a:miter lim="400000"/>
          </a:ln>
        </p:spPr>
      </p:pic>
      <p:pic>
        <p:nvPicPr>
          <p:cNvPr id="1604" name="location-world.pdf" descr="location-world.pdf"/>
          <p:cNvPicPr>
            <a:picLocks noChangeAspect="1"/>
          </p:cNvPicPr>
          <p:nvPr/>
        </p:nvPicPr>
        <p:blipFill>
          <a:blip r:embed="rId7">
            <a:alphaModFix amt="50000"/>
            <a:extLst/>
          </a:blip>
          <a:stretch>
            <a:fillRect/>
          </a:stretch>
        </p:blipFill>
        <p:spPr>
          <a:xfrm>
            <a:off x="414376" y="9067011"/>
            <a:ext cx="736585" cy="736601"/>
          </a:xfrm>
          <a:prstGeom prst="rect">
            <a:avLst/>
          </a:prstGeom>
          <a:ln w="12700">
            <a:miter lim="400000"/>
          </a:ln>
        </p:spPr>
      </p:pic>
      <p:pic>
        <p:nvPicPr>
          <p:cNvPr id="1605" name="admin-deployment.pdf" descr="admin-deployment.pdf"/>
          <p:cNvPicPr>
            <a:picLocks noChangeAspect="1"/>
          </p:cNvPicPr>
          <p:nvPr/>
        </p:nvPicPr>
        <p:blipFill>
          <a:blip r:embed="rId8">
            <a:alphaModFix amt="50000"/>
            <a:extLst/>
          </a:blip>
          <a:stretch>
            <a:fillRect/>
          </a:stretch>
        </p:blipFill>
        <p:spPr>
          <a:xfrm>
            <a:off x="463648" y="4219290"/>
            <a:ext cx="638041" cy="736601"/>
          </a:xfrm>
          <a:prstGeom prst="rect">
            <a:avLst/>
          </a:prstGeom>
          <a:ln w="12700">
            <a:miter lim="400000"/>
          </a:ln>
        </p:spPr>
      </p:pic>
      <p:pic>
        <p:nvPicPr>
          <p:cNvPr id="1606" name="admin-tools.pdf" descr="admin-tools.pdf"/>
          <p:cNvPicPr>
            <a:picLocks noChangeAspect="1"/>
          </p:cNvPicPr>
          <p:nvPr/>
        </p:nvPicPr>
        <p:blipFill>
          <a:blip r:embed="rId9">
            <a:alphaModFix amt="50000"/>
            <a:extLst/>
          </a:blip>
          <a:stretch>
            <a:fillRect/>
          </a:stretch>
        </p:blipFill>
        <p:spPr>
          <a:xfrm>
            <a:off x="414369" y="5835198"/>
            <a:ext cx="736599" cy="736601"/>
          </a:xfrm>
          <a:prstGeom prst="rect">
            <a:avLst/>
          </a:prstGeom>
          <a:ln w="12700">
            <a:miter lim="400000"/>
          </a:ln>
        </p:spPr>
      </p:pic>
      <p:pic>
        <p:nvPicPr>
          <p:cNvPr id="1607" name="finance-dollar.pdf" descr="finance-dollar.pdf"/>
          <p:cNvPicPr>
            <a:picLocks noChangeAspect="1"/>
          </p:cNvPicPr>
          <p:nvPr/>
        </p:nvPicPr>
        <p:blipFill>
          <a:blip r:embed="rId10">
            <a:alphaModFix amt="50000"/>
            <a:extLst/>
          </a:blip>
          <a:stretch>
            <a:fillRect/>
          </a:stretch>
        </p:blipFill>
        <p:spPr>
          <a:xfrm>
            <a:off x="414367" y="12298826"/>
            <a:ext cx="736603" cy="736601"/>
          </a:xfrm>
          <a:prstGeom prst="rect">
            <a:avLst/>
          </a:prstGeom>
          <a:ln w="12700">
            <a:miter lim="400000"/>
          </a:ln>
        </p:spPr>
      </p:pic>
      <p:sp>
        <p:nvSpPr>
          <p:cNvPr id="1608" name="Atlassian’s cloud products also offer compliance out-of-the-box that will allow us to meet and comply with industry standards and continue to grow with confidence."/>
          <p:cNvSpPr txBox="1"/>
          <p:nvPr/>
        </p:nvSpPr>
        <p:spPr>
          <a:xfrm>
            <a:off x="2990878" y="3184407"/>
            <a:ext cx="19372421" cy="124841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defRPr spc="36" sz="3600"/>
            </a:pPr>
            <a:r>
              <a:t>Atlassian’s cloud products also offer </a:t>
            </a:r>
            <a:r>
              <a:rPr b="1"/>
              <a:t>compliance out-of-the-box</a:t>
            </a:r>
            <a:r>
              <a:t> that will allow us to meet and comply with industry standards and continue to grow with confidence.</a:t>
            </a:r>
          </a:p>
        </p:txBody>
      </p:sp>
      <p:grpSp>
        <p:nvGrpSpPr>
          <p:cNvPr id="1613" name="Group"/>
          <p:cNvGrpSpPr/>
          <p:nvPr/>
        </p:nvGrpSpPr>
        <p:grpSpPr>
          <a:xfrm>
            <a:off x="2908300" y="5130463"/>
            <a:ext cx="19372421" cy="6358385"/>
            <a:chOff x="0" y="0"/>
            <a:chExt cx="19372420" cy="6358383"/>
          </a:xfrm>
        </p:grpSpPr>
        <p:sp>
          <p:nvSpPr>
            <p:cNvPr id="1609" name="Data residency…"/>
            <p:cNvSpPr/>
            <p:nvPr/>
          </p:nvSpPr>
          <p:spPr>
            <a:xfrm>
              <a:off x="0" y="0"/>
              <a:ext cx="19372421" cy="0"/>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p>
              <a:pPr marL="444500" indent="-444500" defTabSz="584200">
                <a:lnSpc>
                  <a:spcPct val="100000"/>
                </a:lnSpc>
                <a:spcBef>
                  <a:spcPts val="4000"/>
                </a:spcBef>
                <a:buSzPct val="75000"/>
                <a:buChar char="•"/>
                <a:defRPr sz="3600">
                  <a:solidFill>
                    <a:srgbClr val="071D43"/>
                  </a:solidFill>
                </a:defRPr>
              </a:pPr>
              <a:r>
                <a:t>Data residency </a:t>
              </a:r>
            </a:p>
            <a:p>
              <a:pPr marL="444500" indent="-444500" defTabSz="584200">
                <a:lnSpc>
                  <a:spcPct val="100000"/>
                </a:lnSpc>
                <a:spcBef>
                  <a:spcPts val="4000"/>
                </a:spcBef>
                <a:buSzPct val="75000"/>
                <a:buChar char="•"/>
                <a:defRPr sz="3600">
                  <a:solidFill>
                    <a:srgbClr val="071D43"/>
                  </a:solidFill>
                </a:defRPr>
              </a:pPr>
              <a:r>
                <a:t>Robust compliance program including SOC2, PCI DSS, ISO 27001/27018</a:t>
              </a:r>
            </a:p>
            <a:p>
              <a:pPr marL="444500" indent="-444500" defTabSz="584200">
                <a:lnSpc>
                  <a:spcPct val="100000"/>
                </a:lnSpc>
                <a:spcBef>
                  <a:spcPts val="4000"/>
                </a:spcBef>
                <a:buSzPct val="75000"/>
                <a:buChar char="•"/>
                <a:defRPr sz="3600">
                  <a:solidFill>
                    <a:srgbClr val="071D43"/>
                  </a:solidFill>
                </a:defRPr>
              </a:pPr>
              <a:r>
                <a:t>GDPR (advanced threat detection, data encryption, vendor security assessments, tools to manage user data, and more) </a:t>
              </a:r>
            </a:p>
            <a:p>
              <a:pPr marL="444500" indent="-444500" defTabSz="584200">
                <a:lnSpc>
                  <a:spcPct val="100000"/>
                </a:lnSpc>
                <a:spcBef>
                  <a:spcPts val="4000"/>
                </a:spcBef>
                <a:buSzPct val="75000"/>
                <a:buChar char="•"/>
                <a:defRPr sz="3600">
                  <a:solidFill>
                    <a:srgbClr val="071D43"/>
                  </a:solidFill>
                </a:defRPr>
              </a:pPr>
              <a:r>
                <a:t>NIST</a:t>
              </a:r>
            </a:p>
            <a:p>
              <a:pPr marL="444500" indent="-444500" defTabSz="584200">
                <a:lnSpc>
                  <a:spcPct val="100000"/>
                </a:lnSpc>
                <a:spcBef>
                  <a:spcPts val="4000"/>
                </a:spcBef>
                <a:buSzPct val="75000"/>
                <a:buChar char="•"/>
                <a:defRPr sz="3600">
                  <a:solidFill>
                    <a:srgbClr val="071D43"/>
                  </a:solidFill>
                </a:defRPr>
              </a:pPr>
              <a:r>
                <a:t>FedRAMP moderate</a:t>
              </a:r>
            </a:p>
            <a:p>
              <a:pPr marL="444500" indent="-444500" defTabSz="584200">
                <a:lnSpc>
                  <a:spcPct val="100000"/>
                </a:lnSpc>
                <a:spcBef>
                  <a:spcPts val="4000"/>
                </a:spcBef>
                <a:buSzPct val="75000"/>
                <a:buChar char="•"/>
                <a:defRPr sz="3600">
                  <a:solidFill>
                    <a:srgbClr val="071D43"/>
                  </a:solidFill>
                </a:defRPr>
              </a:pPr>
              <a:r>
                <a:t>HIPAA </a:t>
              </a:r>
            </a:p>
          </p:txBody>
        </p:sp>
        <p:sp>
          <p:nvSpPr>
            <p:cNvPr id="1610" name="Coming 2022"/>
            <p:cNvSpPr/>
            <p:nvPr/>
          </p:nvSpPr>
          <p:spPr>
            <a:xfrm>
              <a:off x="1680589" y="3796585"/>
              <a:ext cx="2377235" cy="490013"/>
            </a:xfrm>
            <a:prstGeom prst="roundRect">
              <a:avLst>
                <a:gd name="adj" fmla="val 15551"/>
              </a:avLst>
            </a:prstGeom>
            <a:solidFill>
              <a:srgbClr val="BAD3FC"/>
            </a:solid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noAutofit/>
            </a:bodyPr>
            <a:lstStyle>
              <a:lvl1pPr algn="ctr">
                <a:lnSpc>
                  <a:spcPct val="100000"/>
                </a:lnSpc>
                <a:defRPr b="1" cap="all" spc="183" sz="2300"/>
              </a:lvl1pPr>
            </a:lstStyle>
            <a:p>
              <a:pPr/>
              <a:r>
                <a:t>Coming 2022</a:t>
              </a:r>
            </a:p>
          </p:txBody>
        </p:sp>
        <p:sp>
          <p:nvSpPr>
            <p:cNvPr id="1611" name="Coming 2023"/>
            <p:cNvSpPr/>
            <p:nvPr/>
          </p:nvSpPr>
          <p:spPr>
            <a:xfrm>
              <a:off x="4767467" y="4821415"/>
              <a:ext cx="2377235" cy="490013"/>
            </a:xfrm>
            <a:prstGeom prst="roundRect">
              <a:avLst>
                <a:gd name="adj" fmla="val 15551"/>
              </a:avLst>
            </a:prstGeom>
            <a:solidFill>
              <a:srgbClr val="BAD3FC"/>
            </a:solid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noAutofit/>
            </a:bodyPr>
            <a:lstStyle>
              <a:lvl1pPr algn="ctr">
                <a:lnSpc>
                  <a:spcPct val="100000"/>
                </a:lnSpc>
                <a:defRPr b="1" cap="all" spc="183" sz="2300"/>
              </a:lvl1pPr>
            </a:lstStyle>
            <a:p>
              <a:pPr/>
              <a:r>
                <a:t>Coming 2023</a:t>
              </a:r>
            </a:p>
          </p:txBody>
        </p:sp>
        <p:sp>
          <p:nvSpPr>
            <p:cNvPr id="1612" name="Coming 2022"/>
            <p:cNvSpPr/>
            <p:nvPr/>
          </p:nvSpPr>
          <p:spPr>
            <a:xfrm>
              <a:off x="1980451" y="5868371"/>
              <a:ext cx="2377235" cy="490013"/>
            </a:xfrm>
            <a:prstGeom prst="roundRect">
              <a:avLst>
                <a:gd name="adj" fmla="val 15551"/>
              </a:avLst>
            </a:prstGeom>
            <a:solidFill>
              <a:srgbClr val="BAD3FC"/>
            </a:solid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noAutofit/>
            </a:bodyPr>
            <a:lstStyle>
              <a:lvl1pPr algn="ctr">
                <a:lnSpc>
                  <a:spcPct val="100000"/>
                </a:lnSpc>
                <a:defRPr b="1" cap="all" spc="183" sz="2300"/>
              </a:lvl1pPr>
            </a:lstStyle>
            <a:p>
              <a:pPr/>
              <a:r>
                <a:t>Coming 2022</a:t>
              </a:r>
            </a:p>
          </p:txBody>
        </p:sp>
      </p:grpSp>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1626" name="Group"/>
          <p:cNvGrpSpPr/>
          <p:nvPr/>
        </p:nvGrpSpPr>
        <p:grpSpPr>
          <a:xfrm>
            <a:off x="-1727" y="-124292"/>
            <a:ext cx="1568790" cy="13822783"/>
            <a:chOff x="0" y="0"/>
            <a:chExt cx="1568789" cy="13822782"/>
          </a:xfrm>
        </p:grpSpPr>
        <p:sp>
          <p:nvSpPr>
            <p:cNvPr id="1617" name="Rectangle"/>
            <p:cNvSpPr/>
            <p:nvPr/>
          </p:nvSpPr>
          <p:spPr>
            <a:xfrm>
              <a:off x="0" y="0"/>
              <a:ext cx="1568790" cy="13822783"/>
            </a:xfrm>
            <a:prstGeom prst="rect">
              <a:avLst/>
            </a:prstGeom>
            <a:solidFill>
              <a:srgbClr val="7A869A">
                <a:alpha val="25191"/>
              </a:srgbClr>
            </a:solidFill>
            <a:ln w="12700" cap="flat">
              <a:noFill/>
              <a:miter lim="400000"/>
            </a:ln>
            <a:effectLst/>
          </p:spPr>
          <p:txBody>
            <a:bodyPr wrap="square" lIns="50800" tIns="50800" rIns="50800" bIns="50800" numCol="1" anchor="ctr">
              <a:noAutofit/>
            </a:bodyPr>
            <a:lstStyle/>
            <a:p>
              <a:pPr>
                <a:defRPr spc="36" sz="3600"/>
              </a:pPr>
            </a:p>
          </p:txBody>
        </p:sp>
        <p:pic>
          <p:nvPicPr>
            <p:cNvPr id="1618" name="security-keyhole.pdf" descr="security-keyhole.pdf"/>
            <p:cNvPicPr>
              <a:picLocks noChangeAspect="1"/>
            </p:cNvPicPr>
            <p:nvPr/>
          </p:nvPicPr>
          <p:blipFill>
            <a:blip r:embed="rId3">
              <a:alphaModFix amt="50000"/>
              <a:extLst/>
            </a:blip>
            <a:stretch>
              <a:fillRect/>
            </a:stretch>
          </p:blipFill>
          <p:spPr>
            <a:xfrm>
              <a:off x="416413" y="1112406"/>
              <a:ext cx="735963" cy="735963"/>
            </a:xfrm>
            <a:prstGeom prst="rect">
              <a:avLst/>
            </a:prstGeom>
            <a:ln w="12700" cap="flat">
              <a:noFill/>
              <a:miter lim="400000"/>
            </a:ln>
            <a:effectLst/>
          </p:spPr>
        </p:pic>
        <p:pic>
          <p:nvPicPr>
            <p:cNvPr id="1619" name="security-shield check.pdf" descr="security-shield check.pdf"/>
            <p:cNvPicPr>
              <a:picLocks noChangeAspect="1"/>
            </p:cNvPicPr>
            <p:nvPr/>
          </p:nvPicPr>
          <p:blipFill>
            <a:blip r:embed="rId4">
              <a:alphaModFix amt="49911"/>
              <a:extLst/>
            </a:blip>
            <a:stretch>
              <a:fillRect/>
            </a:stretch>
          </p:blipFill>
          <p:spPr>
            <a:xfrm>
              <a:off x="477477" y="2727675"/>
              <a:ext cx="613835" cy="736601"/>
            </a:xfrm>
            <a:prstGeom prst="rect">
              <a:avLst/>
            </a:prstGeom>
            <a:ln w="12700" cap="flat">
              <a:noFill/>
              <a:miter lim="400000"/>
            </a:ln>
            <a:effectLst/>
          </p:spPr>
        </p:pic>
        <p:pic>
          <p:nvPicPr>
            <p:cNvPr id="1620" name="object-puzzle.pdf" descr="object-puzzle.pdf"/>
            <p:cNvPicPr>
              <a:picLocks noChangeAspect="1"/>
            </p:cNvPicPr>
            <p:nvPr/>
          </p:nvPicPr>
          <p:blipFill>
            <a:blip r:embed="rId5">
              <a:alphaModFix amt="50000"/>
              <a:extLst/>
            </a:blip>
            <a:stretch>
              <a:fillRect/>
            </a:stretch>
          </p:blipFill>
          <p:spPr>
            <a:xfrm>
              <a:off x="416094" y="10807210"/>
              <a:ext cx="736601" cy="736601"/>
            </a:xfrm>
            <a:prstGeom prst="rect">
              <a:avLst/>
            </a:prstGeom>
            <a:ln w="12700" cap="flat">
              <a:noFill/>
              <a:miter lim="400000"/>
            </a:ln>
            <a:effectLst/>
          </p:spPr>
        </p:pic>
        <p:pic>
          <p:nvPicPr>
            <p:cNvPr id="1621" name="measure-lightning.pdf" descr="measure-lightning.pdf"/>
            <p:cNvPicPr>
              <a:picLocks noChangeAspect="1"/>
            </p:cNvPicPr>
            <p:nvPr/>
          </p:nvPicPr>
          <p:blipFill>
            <a:blip r:embed="rId6">
              <a:alphaModFix amt="50000"/>
              <a:extLst/>
            </a:blip>
            <a:stretch>
              <a:fillRect/>
            </a:stretch>
          </p:blipFill>
          <p:spPr>
            <a:xfrm>
              <a:off x="569545" y="7575396"/>
              <a:ext cx="429699" cy="736601"/>
            </a:xfrm>
            <a:prstGeom prst="rect">
              <a:avLst/>
            </a:prstGeom>
            <a:ln w="12700" cap="flat">
              <a:noFill/>
              <a:miter lim="400000"/>
            </a:ln>
            <a:effectLst/>
          </p:spPr>
        </p:pic>
        <p:pic>
          <p:nvPicPr>
            <p:cNvPr id="1622" name="location-world.pdf" descr="location-world.pdf"/>
            <p:cNvPicPr>
              <a:picLocks noChangeAspect="1"/>
            </p:cNvPicPr>
            <p:nvPr/>
          </p:nvPicPr>
          <p:blipFill>
            <a:blip r:embed="rId7">
              <a:alphaModFix amt="50000"/>
              <a:extLst/>
            </a:blip>
            <a:stretch>
              <a:fillRect/>
            </a:stretch>
          </p:blipFill>
          <p:spPr>
            <a:xfrm>
              <a:off x="416102" y="9191303"/>
              <a:ext cx="736585" cy="736601"/>
            </a:xfrm>
            <a:prstGeom prst="rect">
              <a:avLst/>
            </a:prstGeom>
            <a:ln w="12700" cap="flat">
              <a:noFill/>
              <a:miter lim="400000"/>
            </a:ln>
            <a:effectLst/>
          </p:spPr>
        </p:pic>
        <p:pic>
          <p:nvPicPr>
            <p:cNvPr id="1623" name="admin-deployment.pdf" descr="admin-deployment.pdf"/>
            <p:cNvPicPr>
              <a:picLocks noChangeAspect="1"/>
            </p:cNvPicPr>
            <p:nvPr/>
          </p:nvPicPr>
          <p:blipFill>
            <a:blip r:embed="rId8">
              <a:extLst/>
            </a:blip>
            <a:stretch>
              <a:fillRect/>
            </a:stretch>
          </p:blipFill>
          <p:spPr>
            <a:xfrm>
              <a:off x="465374" y="4343582"/>
              <a:ext cx="638041" cy="736601"/>
            </a:xfrm>
            <a:prstGeom prst="rect">
              <a:avLst/>
            </a:prstGeom>
            <a:ln w="12700" cap="flat">
              <a:noFill/>
              <a:miter lim="400000"/>
            </a:ln>
            <a:effectLst/>
          </p:spPr>
        </p:pic>
        <p:pic>
          <p:nvPicPr>
            <p:cNvPr id="1624" name="admin-tools.pdf" descr="admin-tools.pdf"/>
            <p:cNvPicPr>
              <a:picLocks noChangeAspect="1"/>
            </p:cNvPicPr>
            <p:nvPr/>
          </p:nvPicPr>
          <p:blipFill>
            <a:blip r:embed="rId9">
              <a:alphaModFix amt="50000"/>
              <a:extLst/>
            </a:blip>
            <a:stretch>
              <a:fillRect/>
            </a:stretch>
          </p:blipFill>
          <p:spPr>
            <a:xfrm>
              <a:off x="416095" y="5959490"/>
              <a:ext cx="736599" cy="736601"/>
            </a:xfrm>
            <a:prstGeom prst="rect">
              <a:avLst/>
            </a:prstGeom>
            <a:ln w="12700" cap="flat">
              <a:noFill/>
              <a:miter lim="400000"/>
            </a:ln>
            <a:effectLst/>
          </p:spPr>
        </p:pic>
        <p:pic>
          <p:nvPicPr>
            <p:cNvPr id="1625" name="finance-dollar.pdf" descr="finance-dollar.pdf"/>
            <p:cNvPicPr>
              <a:picLocks noChangeAspect="1"/>
            </p:cNvPicPr>
            <p:nvPr/>
          </p:nvPicPr>
          <p:blipFill>
            <a:blip r:embed="rId10">
              <a:alphaModFix amt="50000"/>
              <a:extLst/>
            </a:blip>
            <a:stretch>
              <a:fillRect/>
            </a:stretch>
          </p:blipFill>
          <p:spPr>
            <a:xfrm>
              <a:off x="416093" y="12423117"/>
              <a:ext cx="736603" cy="736601"/>
            </a:xfrm>
            <a:prstGeom prst="rect">
              <a:avLst/>
            </a:prstGeom>
            <a:ln w="12700" cap="flat">
              <a:noFill/>
              <a:miter lim="400000"/>
            </a:ln>
            <a:effectLst/>
          </p:spPr>
        </p:pic>
      </p:grpSp>
      <p:sp>
        <p:nvSpPr>
          <p:cNvPr id="1627" name="early access"/>
          <p:cNvSpPr/>
          <p:nvPr/>
        </p:nvSpPr>
        <p:spPr>
          <a:xfrm>
            <a:off x="8626560" y="7334777"/>
            <a:ext cx="2541600" cy="511056"/>
          </a:xfrm>
          <a:prstGeom prst="roundRect">
            <a:avLst>
              <a:gd name="adj" fmla="val 13531"/>
            </a:avLst>
          </a:prstGeom>
          <a:solidFill>
            <a:srgbClr val="B2D4FF"/>
          </a:solidFill>
          <a:ln w="12700">
            <a:miter lim="400000"/>
          </a:ln>
          <a:extLst>
            <a:ext uri="{C572A759-6A51-4108-AA02-DFA0A04FC94B}">
              <ma14:wrappingTextBoxFlag xmlns:ma14="http://schemas.microsoft.com/office/mac/drawingml/2011/main" val="1"/>
            </a:ext>
          </a:extLst>
        </p:spPr>
        <p:txBody>
          <a:bodyPr lIns="0" tIns="0" rIns="0" bIns="0" anchor="ctr"/>
          <a:lstStyle>
            <a:lvl1pPr algn="ctr">
              <a:lnSpc>
                <a:spcPct val="100000"/>
              </a:lnSpc>
              <a:defRPr b="1" cap="all" spc="183" sz="2300"/>
            </a:lvl1pPr>
          </a:lstStyle>
          <a:p>
            <a:pPr/>
            <a:r>
              <a:t>early access</a:t>
            </a:r>
          </a:p>
        </p:txBody>
      </p:sp>
      <p:sp>
        <p:nvSpPr>
          <p:cNvPr id="1628" name="scalability"/>
          <p:cNvSpPr/>
          <p:nvPr/>
        </p:nvSpPr>
        <p:spPr>
          <a:xfrm>
            <a:off x="2844800" y="1194196"/>
            <a:ext cx="20828001" cy="825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nSpc>
                <a:spcPct val="100000"/>
              </a:lnSpc>
              <a:defRPr cap="all" spc="384">
                <a:solidFill>
                  <a:srgbClr val="0747A6"/>
                </a:solidFill>
                <a:latin typeface="Charlie Display Black"/>
                <a:ea typeface="Charlie Display Black"/>
                <a:cs typeface="Charlie Display Black"/>
                <a:sym typeface="Charlie Display Black"/>
              </a:defRPr>
            </a:lvl1pPr>
          </a:lstStyle>
          <a:p>
            <a:pPr/>
            <a:r>
              <a:t>scalability</a:t>
            </a:r>
          </a:p>
        </p:txBody>
      </p:sp>
      <p:sp>
        <p:nvSpPr>
          <p:cNvPr id="1629" name="Line"/>
          <p:cNvSpPr/>
          <p:nvPr/>
        </p:nvSpPr>
        <p:spPr>
          <a:xfrm>
            <a:off x="2867239" y="2435962"/>
            <a:ext cx="2541600" cy="1"/>
          </a:xfrm>
          <a:prstGeom prst="line">
            <a:avLst/>
          </a:prstGeom>
          <a:ln w="101600">
            <a:solidFill>
              <a:srgbClr val="B2D4FF"/>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630" name="Atlassian’s cloud products enable seamless growth by allowing us to flex capacity up or down and spin up new instances quickly, so that we can easily adapt to customer demand."/>
          <p:cNvSpPr txBox="1"/>
          <p:nvPr/>
        </p:nvSpPr>
        <p:spPr>
          <a:xfrm>
            <a:off x="2990878" y="3187700"/>
            <a:ext cx="19372421" cy="124841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defRPr spc="36" sz="3600"/>
            </a:pPr>
            <a:r>
              <a:t>Atlassian’s cloud products enable seamless growth by allowing us to </a:t>
            </a:r>
            <a:r>
              <a:rPr b="1"/>
              <a:t>flex capacity up or down</a:t>
            </a:r>
            <a:r>
              <a:t> and </a:t>
            </a:r>
            <a:r>
              <a:rPr b="1"/>
              <a:t>spin up new instances quickly</a:t>
            </a:r>
            <a:r>
              <a:t>, so that we can easily adapt to customer demand. </a:t>
            </a:r>
          </a:p>
        </p:txBody>
      </p:sp>
      <p:sp>
        <p:nvSpPr>
          <p:cNvPr id="1631" name="Automatic scaling…"/>
          <p:cNvSpPr txBox="1"/>
          <p:nvPr/>
        </p:nvSpPr>
        <p:spPr>
          <a:xfrm>
            <a:off x="2908300" y="5130800"/>
            <a:ext cx="19367500" cy="3810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marL="444500" indent="-444500" defTabSz="584200">
              <a:lnSpc>
                <a:spcPct val="100000"/>
              </a:lnSpc>
              <a:spcBef>
                <a:spcPts val="4000"/>
              </a:spcBef>
              <a:buSzPct val="75000"/>
              <a:buChar char="•"/>
              <a:defRPr sz="3600">
                <a:solidFill>
                  <a:srgbClr val="071D43"/>
                </a:solidFill>
              </a:defRPr>
            </a:pPr>
            <a:r>
              <a:t>Automatic scaling</a:t>
            </a:r>
          </a:p>
          <a:p>
            <a:pPr marL="444500" indent="-444500" defTabSz="584200">
              <a:lnSpc>
                <a:spcPct val="100000"/>
              </a:lnSpc>
              <a:spcBef>
                <a:spcPts val="4000"/>
              </a:spcBef>
              <a:buSzPct val="75000"/>
              <a:buChar char="•"/>
              <a:defRPr sz="3600">
                <a:solidFill>
                  <a:srgbClr val="071D43"/>
                </a:solidFill>
              </a:defRPr>
            </a:pPr>
            <a:r>
              <a:t>Flexible pricing plans: (Per user or tiered; Standard, Premium, and Enterprise plans available)</a:t>
            </a:r>
          </a:p>
          <a:p>
            <a:pPr marL="444500" indent="-444500" defTabSz="584200">
              <a:lnSpc>
                <a:spcPct val="100000"/>
              </a:lnSpc>
              <a:spcBef>
                <a:spcPts val="4000"/>
              </a:spcBef>
              <a:buSzPct val="75000"/>
              <a:buChar char="•"/>
              <a:defRPr sz="3600">
                <a:solidFill>
                  <a:srgbClr val="071D43"/>
                </a:solidFill>
              </a:defRPr>
            </a:pPr>
            <a:r>
              <a:t>20,000 users per instance</a:t>
            </a:r>
          </a:p>
          <a:p>
            <a:pPr marL="444500" indent="-444500" defTabSz="584200">
              <a:lnSpc>
                <a:spcPct val="100000"/>
              </a:lnSpc>
              <a:spcBef>
                <a:spcPts val="4000"/>
              </a:spcBef>
              <a:buSzPct val="75000"/>
              <a:buChar char="•"/>
              <a:defRPr sz="3600">
                <a:solidFill>
                  <a:srgbClr val="071D43"/>
                </a:solidFill>
              </a:defRPr>
            </a:pPr>
            <a:r>
              <a:t>Unlimited instances</a:t>
            </a:r>
          </a:p>
        </p:txBody>
      </p:sp>
      <p:sp>
        <p:nvSpPr>
          <p:cNvPr id="1632" name="enterprise PLAN"/>
          <p:cNvSpPr/>
          <p:nvPr/>
        </p:nvSpPr>
        <p:spPr>
          <a:xfrm>
            <a:off x="7499639" y="8279451"/>
            <a:ext cx="3422066" cy="548018"/>
          </a:xfrm>
          <a:prstGeom prst="roundRect">
            <a:avLst>
              <a:gd name="adj" fmla="val 13905"/>
            </a:avLst>
          </a:prstGeom>
          <a:solidFill>
            <a:schemeClr val="accent2">
              <a:hueOff val="-73283"/>
              <a:satOff val="-17687"/>
              <a:lumOff val="28631"/>
            </a:schemeClr>
          </a:solidFill>
          <a:ln w="12700">
            <a:miter lim="400000"/>
          </a:ln>
          <a:extLst>
            <a:ext uri="{C572A759-6A51-4108-AA02-DFA0A04FC94B}">
              <ma14:wrappingTextBoxFlag xmlns:ma14="http://schemas.microsoft.com/office/mac/drawingml/2011/main" val="1"/>
            </a:ext>
          </a:extLst>
        </p:spPr>
        <p:txBody>
          <a:bodyPr lIns="0" tIns="0" rIns="0" bIns="0" anchor="ctr"/>
          <a:lstStyle>
            <a:lvl1pPr algn="ctr">
              <a:lnSpc>
                <a:spcPct val="100000"/>
              </a:lnSpc>
              <a:defRPr b="1" cap="all" spc="183" sz="2300"/>
            </a:lvl1pPr>
          </a:lstStyle>
          <a:p>
            <a:pPr/>
            <a:r>
              <a:t>enterprise PLAN</a:t>
            </a:r>
          </a:p>
        </p:txBody>
      </p:sp>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1645" name="Group"/>
          <p:cNvGrpSpPr/>
          <p:nvPr/>
        </p:nvGrpSpPr>
        <p:grpSpPr>
          <a:xfrm>
            <a:off x="-1727" y="-124292"/>
            <a:ext cx="1568790" cy="13822783"/>
            <a:chOff x="0" y="0"/>
            <a:chExt cx="1568789" cy="13822782"/>
          </a:xfrm>
        </p:grpSpPr>
        <p:sp>
          <p:nvSpPr>
            <p:cNvPr id="1636" name="Rectangle"/>
            <p:cNvSpPr/>
            <p:nvPr/>
          </p:nvSpPr>
          <p:spPr>
            <a:xfrm>
              <a:off x="0" y="0"/>
              <a:ext cx="1568790" cy="13822783"/>
            </a:xfrm>
            <a:prstGeom prst="rect">
              <a:avLst/>
            </a:prstGeom>
            <a:solidFill>
              <a:srgbClr val="7A869A">
                <a:alpha val="25191"/>
              </a:srgbClr>
            </a:solidFill>
            <a:ln w="12700" cap="flat">
              <a:noFill/>
              <a:miter lim="400000"/>
            </a:ln>
            <a:effectLst/>
          </p:spPr>
          <p:txBody>
            <a:bodyPr wrap="square" lIns="50800" tIns="50800" rIns="50800" bIns="50800" numCol="1" anchor="ctr">
              <a:noAutofit/>
            </a:bodyPr>
            <a:lstStyle/>
            <a:p>
              <a:pPr>
                <a:defRPr spc="36" sz="3600"/>
              </a:pPr>
            </a:p>
          </p:txBody>
        </p:sp>
        <p:pic>
          <p:nvPicPr>
            <p:cNvPr id="1637" name="security-keyhole.pdf" descr="security-keyhole.pdf"/>
            <p:cNvPicPr>
              <a:picLocks noChangeAspect="1"/>
            </p:cNvPicPr>
            <p:nvPr/>
          </p:nvPicPr>
          <p:blipFill>
            <a:blip r:embed="rId3">
              <a:alphaModFix amt="50000"/>
              <a:extLst/>
            </a:blip>
            <a:srcRect l="0" t="0" r="0" b="0"/>
            <a:stretch>
              <a:fillRect/>
            </a:stretch>
          </p:blipFill>
          <p:spPr>
            <a:xfrm>
              <a:off x="416413" y="1112406"/>
              <a:ext cx="735963" cy="735963"/>
            </a:xfrm>
            <a:prstGeom prst="rect">
              <a:avLst/>
            </a:prstGeom>
            <a:ln w="12700" cap="flat">
              <a:noFill/>
              <a:miter lim="400000"/>
            </a:ln>
            <a:effectLst/>
          </p:spPr>
        </p:pic>
        <p:pic>
          <p:nvPicPr>
            <p:cNvPr id="1638" name="security-shield check.pdf" descr="security-shield check.pdf"/>
            <p:cNvPicPr>
              <a:picLocks noChangeAspect="1"/>
            </p:cNvPicPr>
            <p:nvPr/>
          </p:nvPicPr>
          <p:blipFill>
            <a:blip r:embed="rId4">
              <a:alphaModFix amt="49911"/>
              <a:extLst/>
            </a:blip>
            <a:stretch>
              <a:fillRect/>
            </a:stretch>
          </p:blipFill>
          <p:spPr>
            <a:xfrm>
              <a:off x="477477" y="2727675"/>
              <a:ext cx="613835" cy="736601"/>
            </a:xfrm>
            <a:prstGeom prst="rect">
              <a:avLst/>
            </a:prstGeom>
            <a:ln w="12700" cap="flat">
              <a:noFill/>
              <a:miter lim="400000"/>
            </a:ln>
            <a:effectLst/>
          </p:spPr>
        </p:pic>
        <p:pic>
          <p:nvPicPr>
            <p:cNvPr id="1639" name="object-puzzle.pdf" descr="object-puzzle.pdf"/>
            <p:cNvPicPr>
              <a:picLocks noChangeAspect="1"/>
            </p:cNvPicPr>
            <p:nvPr/>
          </p:nvPicPr>
          <p:blipFill>
            <a:blip r:embed="rId5">
              <a:alphaModFix amt="50000"/>
              <a:extLst/>
            </a:blip>
            <a:stretch>
              <a:fillRect/>
            </a:stretch>
          </p:blipFill>
          <p:spPr>
            <a:xfrm>
              <a:off x="416094" y="10807210"/>
              <a:ext cx="736601" cy="736601"/>
            </a:xfrm>
            <a:prstGeom prst="rect">
              <a:avLst/>
            </a:prstGeom>
            <a:ln w="12700" cap="flat">
              <a:noFill/>
              <a:miter lim="400000"/>
            </a:ln>
            <a:effectLst/>
          </p:spPr>
        </p:pic>
        <p:pic>
          <p:nvPicPr>
            <p:cNvPr id="1640" name="measure-lightning.pdf" descr="measure-lightning.pdf"/>
            <p:cNvPicPr>
              <a:picLocks noChangeAspect="1"/>
            </p:cNvPicPr>
            <p:nvPr/>
          </p:nvPicPr>
          <p:blipFill>
            <a:blip r:embed="rId6">
              <a:alphaModFix amt="50000"/>
              <a:extLst/>
            </a:blip>
            <a:stretch>
              <a:fillRect/>
            </a:stretch>
          </p:blipFill>
          <p:spPr>
            <a:xfrm>
              <a:off x="569545" y="7575396"/>
              <a:ext cx="429699" cy="736601"/>
            </a:xfrm>
            <a:prstGeom prst="rect">
              <a:avLst/>
            </a:prstGeom>
            <a:ln w="12700" cap="flat">
              <a:noFill/>
              <a:miter lim="400000"/>
            </a:ln>
            <a:effectLst/>
          </p:spPr>
        </p:pic>
        <p:pic>
          <p:nvPicPr>
            <p:cNvPr id="1641" name="location-world.pdf" descr="location-world.pdf"/>
            <p:cNvPicPr>
              <a:picLocks noChangeAspect="1"/>
            </p:cNvPicPr>
            <p:nvPr/>
          </p:nvPicPr>
          <p:blipFill>
            <a:blip r:embed="rId7">
              <a:alphaModFix amt="50000"/>
              <a:extLst/>
            </a:blip>
            <a:stretch>
              <a:fillRect/>
            </a:stretch>
          </p:blipFill>
          <p:spPr>
            <a:xfrm>
              <a:off x="416102" y="9191303"/>
              <a:ext cx="736585" cy="736601"/>
            </a:xfrm>
            <a:prstGeom prst="rect">
              <a:avLst/>
            </a:prstGeom>
            <a:ln w="12700" cap="flat">
              <a:noFill/>
              <a:miter lim="400000"/>
            </a:ln>
            <a:effectLst/>
          </p:spPr>
        </p:pic>
        <p:pic>
          <p:nvPicPr>
            <p:cNvPr id="1642" name="admin-deployment.pdf" descr="admin-deployment.pdf"/>
            <p:cNvPicPr>
              <a:picLocks noChangeAspect="1"/>
            </p:cNvPicPr>
            <p:nvPr/>
          </p:nvPicPr>
          <p:blipFill>
            <a:blip r:embed="rId8">
              <a:alphaModFix amt="50000"/>
              <a:extLst/>
            </a:blip>
            <a:stretch>
              <a:fillRect/>
            </a:stretch>
          </p:blipFill>
          <p:spPr>
            <a:xfrm>
              <a:off x="465374" y="4343582"/>
              <a:ext cx="638041" cy="736601"/>
            </a:xfrm>
            <a:prstGeom prst="rect">
              <a:avLst/>
            </a:prstGeom>
            <a:ln w="12700" cap="flat">
              <a:noFill/>
              <a:miter lim="400000"/>
            </a:ln>
            <a:effectLst/>
          </p:spPr>
        </p:pic>
        <p:pic>
          <p:nvPicPr>
            <p:cNvPr id="1643" name="admin-tools.pdf" descr="admin-tools.pdf"/>
            <p:cNvPicPr>
              <a:picLocks noChangeAspect="1"/>
            </p:cNvPicPr>
            <p:nvPr/>
          </p:nvPicPr>
          <p:blipFill>
            <a:blip r:embed="rId9">
              <a:extLst/>
            </a:blip>
            <a:stretch>
              <a:fillRect/>
            </a:stretch>
          </p:blipFill>
          <p:spPr>
            <a:xfrm>
              <a:off x="416095" y="5959490"/>
              <a:ext cx="736599" cy="736601"/>
            </a:xfrm>
            <a:prstGeom prst="rect">
              <a:avLst/>
            </a:prstGeom>
            <a:ln w="12700" cap="flat">
              <a:noFill/>
              <a:miter lim="400000"/>
            </a:ln>
            <a:effectLst/>
          </p:spPr>
        </p:pic>
        <p:pic>
          <p:nvPicPr>
            <p:cNvPr id="1644" name="finance-dollar.pdf" descr="finance-dollar.pdf"/>
            <p:cNvPicPr>
              <a:picLocks noChangeAspect="1"/>
            </p:cNvPicPr>
            <p:nvPr/>
          </p:nvPicPr>
          <p:blipFill>
            <a:blip r:embed="rId10">
              <a:alphaModFix amt="50000"/>
              <a:extLst/>
            </a:blip>
            <a:stretch>
              <a:fillRect/>
            </a:stretch>
          </p:blipFill>
          <p:spPr>
            <a:xfrm>
              <a:off x="416093" y="12423117"/>
              <a:ext cx="736603" cy="736601"/>
            </a:xfrm>
            <a:prstGeom prst="rect">
              <a:avLst/>
            </a:prstGeom>
            <a:ln w="12700" cap="flat">
              <a:noFill/>
              <a:miter lim="400000"/>
            </a:ln>
            <a:effectLst/>
          </p:spPr>
        </p:pic>
      </p:grpSp>
      <p:sp>
        <p:nvSpPr>
          <p:cNvPr id="1646" name="Maintenance"/>
          <p:cNvSpPr/>
          <p:nvPr/>
        </p:nvSpPr>
        <p:spPr>
          <a:xfrm>
            <a:off x="2844800" y="1194196"/>
            <a:ext cx="20828001" cy="825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nSpc>
                <a:spcPct val="100000"/>
              </a:lnSpc>
              <a:defRPr cap="all" spc="384">
                <a:solidFill>
                  <a:srgbClr val="0747A6"/>
                </a:solidFill>
                <a:latin typeface="Charlie Display Black"/>
                <a:ea typeface="Charlie Display Black"/>
                <a:cs typeface="Charlie Display Black"/>
                <a:sym typeface="Charlie Display Black"/>
              </a:defRPr>
            </a:lvl1pPr>
          </a:lstStyle>
          <a:p>
            <a:pPr/>
            <a:r>
              <a:t>Maintenance</a:t>
            </a:r>
          </a:p>
        </p:txBody>
      </p:sp>
      <p:sp>
        <p:nvSpPr>
          <p:cNvPr id="1647" name="On cloud, Atlassian takes care of maintenance, so our IT team is free to focus on our company’s mission. Less manual maintenance and no need for upgrades saves us time and money."/>
          <p:cNvSpPr txBox="1"/>
          <p:nvPr/>
        </p:nvSpPr>
        <p:spPr>
          <a:xfrm>
            <a:off x="2990878" y="3187700"/>
            <a:ext cx="19372421" cy="124841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defRPr spc="36" sz="3600"/>
            </a:pPr>
            <a:r>
              <a:t>On cloud, Atlassian takes care of maintenance, so our</a:t>
            </a:r>
            <a:r>
              <a:rPr b="1"/>
              <a:t> IT team is free to focus on our company’s mission.</a:t>
            </a:r>
            <a:r>
              <a:t> Less manual maintenance and no need for upgrades saves us time and money.</a:t>
            </a:r>
          </a:p>
        </p:txBody>
      </p:sp>
      <p:sp>
        <p:nvSpPr>
          <p:cNvPr id="1648" name="No more manual version upgrades…"/>
          <p:cNvSpPr txBox="1"/>
          <p:nvPr/>
        </p:nvSpPr>
        <p:spPr>
          <a:xfrm>
            <a:off x="2908300" y="5130800"/>
            <a:ext cx="19367500" cy="27559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marL="444500" indent="-444500" defTabSz="584200">
              <a:lnSpc>
                <a:spcPct val="100000"/>
              </a:lnSpc>
              <a:spcBef>
                <a:spcPts val="4000"/>
              </a:spcBef>
              <a:buSzPct val="75000"/>
              <a:buChar char="•"/>
              <a:defRPr sz="3600">
                <a:solidFill>
                  <a:srgbClr val="071D43"/>
                </a:solidFill>
              </a:defRPr>
            </a:pPr>
            <a:r>
              <a:t>No more manual version upgrades</a:t>
            </a:r>
          </a:p>
          <a:p>
            <a:pPr marL="444500" indent="-444500" defTabSz="584200">
              <a:lnSpc>
                <a:spcPct val="100000"/>
              </a:lnSpc>
              <a:spcBef>
                <a:spcPts val="4000"/>
              </a:spcBef>
              <a:buSzPct val="75000"/>
              <a:buChar char="•"/>
              <a:defRPr sz="3600">
                <a:solidFill>
                  <a:srgbClr val="071D43"/>
                </a:solidFill>
              </a:defRPr>
            </a:pPr>
            <a:r>
              <a:t>Quicker access to bug fixes and new innovation from Atlassian</a:t>
            </a:r>
          </a:p>
          <a:p>
            <a:pPr marL="444500" indent="-444500" defTabSz="584200">
              <a:lnSpc>
                <a:spcPct val="100000"/>
              </a:lnSpc>
              <a:spcBef>
                <a:spcPts val="4000"/>
              </a:spcBef>
              <a:buSzPct val="75000"/>
              <a:buChar char="•"/>
              <a:defRPr sz="3600">
                <a:solidFill>
                  <a:srgbClr val="071D43"/>
                </a:solidFill>
              </a:defRPr>
            </a:pPr>
            <a:r>
              <a:t>Native automation and centralized user management driver maintenance efficiency</a:t>
            </a:r>
          </a:p>
        </p:txBody>
      </p:sp>
      <p:sp>
        <p:nvSpPr>
          <p:cNvPr id="1649" name="Line"/>
          <p:cNvSpPr/>
          <p:nvPr/>
        </p:nvSpPr>
        <p:spPr>
          <a:xfrm>
            <a:off x="2867239" y="2435962"/>
            <a:ext cx="2541600" cy="1"/>
          </a:xfrm>
          <a:prstGeom prst="line">
            <a:avLst/>
          </a:prstGeom>
          <a:ln w="101600">
            <a:solidFill>
              <a:srgbClr val="B2D4FF"/>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1662" name="Group"/>
          <p:cNvGrpSpPr/>
          <p:nvPr/>
        </p:nvGrpSpPr>
        <p:grpSpPr>
          <a:xfrm>
            <a:off x="-1727" y="-124292"/>
            <a:ext cx="1568790" cy="13822783"/>
            <a:chOff x="0" y="0"/>
            <a:chExt cx="1568789" cy="13822782"/>
          </a:xfrm>
        </p:grpSpPr>
        <p:sp>
          <p:nvSpPr>
            <p:cNvPr id="1653" name="Rectangle"/>
            <p:cNvSpPr/>
            <p:nvPr/>
          </p:nvSpPr>
          <p:spPr>
            <a:xfrm>
              <a:off x="0" y="0"/>
              <a:ext cx="1568790" cy="13822783"/>
            </a:xfrm>
            <a:prstGeom prst="rect">
              <a:avLst/>
            </a:prstGeom>
            <a:solidFill>
              <a:srgbClr val="7A869A">
                <a:alpha val="25191"/>
              </a:srgbClr>
            </a:solidFill>
            <a:ln w="12700" cap="flat">
              <a:noFill/>
              <a:miter lim="400000"/>
            </a:ln>
            <a:effectLst/>
          </p:spPr>
          <p:txBody>
            <a:bodyPr wrap="square" lIns="50800" tIns="50800" rIns="50800" bIns="50800" numCol="1" anchor="ctr">
              <a:noAutofit/>
            </a:bodyPr>
            <a:lstStyle/>
            <a:p>
              <a:pPr>
                <a:defRPr spc="36" sz="3600"/>
              </a:pPr>
            </a:p>
          </p:txBody>
        </p:sp>
        <p:pic>
          <p:nvPicPr>
            <p:cNvPr id="1654" name="security-keyhole.pdf" descr="security-keyhole.pdf"/>
            <p:cNvPicPr>
              <a:picLocks noChangeAspect="1"/>
            </p:cNvPicPr>
            <p:nvPr/>
          </p:nvPicPr>
          <p:blipFill>
            <a:blip r:embed="rId3">
              <a:alphaModFix amt="50000"/>
              <a:extLst/>
            </a:blip>
            <a:srcRect l="0" t="0" r="0" b="0"/>
            <a:stretch>
              <a:fillRect/>
            </a:stretch>
          </p:blipFill>
          <p:spPr>
            <a:xfrm>
              <a:off x="416413" y="1112406"/>
              <a:ext cx="735963" cy="735963"/>
            </a:xfrm>
            <a:prstGeom prst="rect">
              <a:avLst/>
            </a:prstGeom>
            <a:ln w="12700" cap="flat">
              <a:noFill/>
              <a:miter lim="400000"/>
            </a:ln>
            <a:effectLst/>
          </p:spPr>
        </p:pic>
        <p:pic>
          <p:nvPicPr>
            <p:cNvPr id="1655" name="security-shield check.pdf" descr="security-shield check.pdf"/>
            <p:cNvPicPr>
              <a:picLocks noChangeAspect="1"/>
            </p:cNvPicPr>
            <p:nvPr/>
          </p:nvPicPr>
          <p:blipFill>
            <a:blip r:embed="rId4">
              <a:alphaModFix amt="49911"/>
              <a:extLst/>
            </a:blip>
            <a:stretch>
              <a:fillRect/>
            </a:stretch>
          </p:blipFill>
          <p:spPr>
            <a:xfrm>
              <a:off x="477477" y="2727675"/>
              <a:ext cx="613835" cy="736601"/>
            </a:xfrm>
            <a:prstGeom prst="rect">
              <a:avLst/>
            </a:prstGeom>
            <a:ln w="12700" cap="flat">
              <a:noFill/>
              <a:miter lim="400000"/>
            </a:ln>
            <a:effectLst/>
          </p:spPr>
        </p:pic>
        <p:pic>
          <p:nvPicPr>
            <p:cNvPr id="1656" name="object-puzzle.pdf" descr="object-puzzle.pdf"/>
            <p:cNvPicPr>
              <a:picLocks noChangeAspect="1"/>
            </p:cNvPicPr>
            <p:nvPr/>
          </p:nvPicPr>
          <p:blipFill>
            <a:blip r:embed="rId5">
              <a:alphaModFix amt="50000"/>
              <a:extLst/>
            </a:blip>
            <a:stretch>
              <a:fillRect/>
            </a:stretch>
          </p:blipFill>
          <p:spPr>
            <a:xfrm>
              <a:off x="416094" y="10807210"/>
              <a:ext cx="736601" cy="736601"/>
            </a:xfrm>
            <a:prstGeom prst="rect">
              <a:avLst/>
            </a:prstGeom>
            <a:ln w="12700" cap="flat">
              <a:noFill/>
              <a:miter lim="400000"/>
            </a:ln>
            <a:effectLst/>
          </p:spPr>
        </p:pic>
        <p:pic>
          <p:nvPicPr>
            <p:cNvPr id="1657" name="measure-lightning.pdf" descr="measure-lightning.pdf"/>
            <p:cNvPicPr>
              <a:picLocks noChangeAspect="1"/>
            </p:cNvPicPr>
            <p:nvPr/>
          </p:nvPicPr>
          <p:blipFill>
            <a:blip r:embed="rId6">
              <a:alphaModFix amt="50000"/>
              <a:extLst/>
            </a:blip>
            <a:stretch>
              <a:fillRect/>
            </a:stretch>
          </p:blipFill>
          <p:spPr>
            <a:xfrm>
              <a:off x="569545" y="7575396"/>
              <a:ext cx="429699" cy="736601"/>
            </a:xfrm>
            <a:prstGeom prst="rect">
              <a:avLst/>
            </a:prstGeom>
            <a:ln w="12700" cap="flat">
              <a:noFill/>
              <a:miter lim="400000"/>
            </a:ln>
            <a:effectLst/>
          </p:spPr>
        </p:pic>
        <p:pic>
          <p:nvPicPr>
            <p:cNvPr id="1658" name="location-world.pdf" descr="location-world.pdf"/>
            <p:cNvPicPr>
              <a:picLocks noChangeAspect="1"/>
            </p:cNvPicPr>
            <p:nvPr/>
          </p:nvPicPr>
          <p:blipFill>
            <a:blip r:embed="rId7">
              <a:alphaModFix amt="50000"/>
              <a:extLst/>
            </a:blip>
            <a:stretch>
              <a:fillRect/>
            </a:stretch>
          </p:blipFill>
          <p:spPr>
            <a:xfrm>
              <a:off x="416102" y="9191303"/>
              <a:ext cx="736585" cy="736601"/>
            </a:xfrm>
            <a:prstGeom prst="rect">
              <a:avLst/>
            </a:prstGeom>
            <a:ln w="12700" cap="flat">
              <a:noFill/>
              <a:miter lim="400000"/>
            </a:ln>
            <a:effectLst/>
          </p:spPr>
        </p:pic>
        <p:pic>
          <p:nvPicPr>
            <p:cNvPr id="1659" name="admin-deployment.pdf" descr="admin-deployment.pdf"/>
            <p:cNvPicPr>
              <a:picLocks noChangeAspect="1"/>
            </p:cNvPicPr>
            <p:nvPr/>
          </p:nvPicPr>
          <p:blipFill>
            <a:blip r:embed="rId8">
              <a:alphaModFix amt="50000"/>
              <a:extLst/>
            </a:blip>
            <a:stretch>
              <a:fillRect/>
            </a:stretch>
          </p:blipFill>
          <p:spPr>
            <a:xfrm>
              <a:off x="465374" y="4343582"/>
              <a:ext cx="638041" cy="736601"/>
            </a:xfrm>
            <a:prstGeom prst="rect">
              <a:avLst/>
            </a:prstGeom>
            <a:ln w="12700" cap="flat">
              <a:noFill/>
              <a:miter lim="400000"/>
            </a:ln>
            <a:effectLst/>
          </p:spPr>
        </p:pic>
        <p:pic>
          <p:nvPicPr>
            <p:cNvPr id="1660" name="admin-tools.pdf" descr="admin-tools.pdf"/>
            <p:cNvPicPr>
              <a:picLocks noChangeAspect="1"/>
            </p:cNvPicPr>
            <p:nvPr/>
          </p:nvPicPr>
          <p:blipFill>
            <a:blip r:embed="rId9">
              <a:extLst/>
            </a:blip>
            <a:stretch>
              <a:fillRect/>
            </a:stretch>
          </p:blipFill>
          <p:spPr>
            <a:xfrm>
              <a:off x="416095" y="5959490"/>
              <a:ext cx="736599" cy="736601"/>
            </a:xfrm>
            <a:prstGeom prst="rect">
              <a:avLst/>
            </a:prstGeom>
            <a:ln w="12700" cap="flat">
              <a:noFill/>
              <a:miter lim="400000"/>
            </a:ln>
            <a:effectLst/>
          </p:spPr>
        </p:pic>
        <p:pic>
          <p:nvPicPr>
            <p:cNvPr id="1661" name="finance-dollar.pdf" descr="finance-dollar.pdf"/>
            <p:cNvPicPr>
              <a:picLocks noChangeAspect="1"/>
            </p:cNvPicPr>
            <p:nvPr/>
          </p:nvPicPr>
          <p:blipFill>
            <a:blip r:embed="rId10">
              <a:alphaModFix amt="50000"/>
              <a:extLst/>
            </a:blip>
            <a:stretch>
              <a:fillRect/>
            </a:stretch>
          </p:blipFill>
          <p:spPr>
            <a:xfrm>
              <a:off x="416093" y="12423117"/>
              <a:ext cx="736603" cy="736601"/>
            </a:xfrm>
            <a:prstGeom prst="rect">
              <a:avLst/>
            </a:prstGeom>
            <a:ln w="12700" cap="flat">
              <a:noFill/>
              <a:miter lim="400000"/>
            </a:ln>
            <a:effectLst/>
          </p:spPr>
        </p:pic>
      </p:grpSp>
      <p:pic>
        <p:nvPicPr>
          <p:cNvPr id="1663" name="ljdl35haV2WBRs0eY3XSdcVGBOafgKGgnf9c-izOfuk2M6Ytr8NQpUFo4pPw5XE_T8VCyX418Rok2FeC5B0pITqkRPCz9gfYXSF-PnvWC6u_Yw6KgtKQ-dZxop_Nxw.png" descr="ljdl35haV2WBRs0eY3XSdcVGBOafgKGgnf9c-izOfuk2M6Ytr8NQpUFo4pPw5XE_T8VCyX418Rok2FeC5B0pITqkRPCz9gfYXSF-PnvWC6u_Yw6KgtKQ-dZxop_Nxw.png"/>
          <p:cNvPicPr>
            <a:picLocks noChangeAspect="1"/>
          </p:cNvPicPr>
          <p:nvPr/>
        </p:nvPicPr>
        <p:blipFill>
          <a:blip r:embed="rId11">
            <a:extLst/>
          </a:blip>
          <a:srcRect l="4934" t="15245" r="4934" b="9336"/>
          <a:stretch>
            <a:fillRect/>
          </a:stretch>
        </p:blipFill>
        <p:spPr>
          <a:xfrm>
            <a:off x="1668462" y="2009168"/>
            <a:ext cx="21047031" cy="11477009"/>
          </a:xfrm>
          <a:prstGeom prst="rect">
            <a:avLst/>
          </a:prstGeom>
          <a:ln w="12700">
            <a:miter lim="400000"/>
          </a:ln>
        </p:spPr>
      </p:pic>
      <p:sp>
        <p:nvSpPr>
          <p:cNvPr id="1664" name="It team’s to-do list on cloud vs. server"/>
          <p:cNvSpPr/>
          <p:nvPr/>
        </p:nvSpPr>
        <p:spPr>
          <a:xfrm>
            <a:off x="2844800" y="1194196"/>
            <a:ext cx="20828001" cy="825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nSpc>
                <a:spcPct val="100000"/>
              </a:lnSpc>
              <a:defRPr cap="all" spc="384">
                <a:solidFill>
                  <a:srgbClr val="0747A6"/>
                </a:solidFill>
                <a:latin typeface="Charlie Display Black"/>
                <a:ea typeface="Charlie Display Black"/>
                <a:cs typeface="Charlie Display Black"/>
                <a:sym typeface="Charlie Display Black"/>
              </a:defRPr>
            </a:lvl1pPr>
          </a:lstStyle>
          <a:p>
            <a:pPr/>
            <a:r>
              <a:t>It team’s to-do list on cloud vs. server</a:t>
            </a:r>
          </a:p>
        </p:txBody>
      </p:sp>
      <p:sp>
        <p:nvSpPr>
          <p:cNvPr id="1665" name="Line"/>
          <p:cNvSpPr/>
          <p:nvPr/>
        </p:nvSpPr>
        <p:spPr>
          <a:xfrm>
            <a:off x="2867239" y="2435962"/>
            <a:ext cx="2541600" cy="1"/>
          </a:xfrm>
          <a:prstGeom prst="line">
            <a:avLst/>
          </a:prstGeom>
          <a:ln w="101600">
            <a:solidFill>
              <a:srgbClr val="B2D4FF"/>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669" name="99.9%  and 99.95% uptime SLA guarantees…"/>
          <p:cNvSpPr txBox="1"/>
          <p:nvPr/>
        </p:nvSpPr>
        <p:spPr>
          <a:xfrm>
            <a:off x="2908300" y="5130800"/>
            <a:ext cx="19367500" cy="49733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marL="444500" indent="-444500" defTabSz="584200">
              <a:lnSpc>
                <a:spcPct val="100000"/>
              </a:lnSpc>
              <a:spcBef>
                <a:spcPts val="4000"/>
              </a:spcBef>
              <a:buSzPct val="75000"/>
              <a:buChar char="•"/>
              <a:defRPr sz="3600">
                <a:solidFill>
                  <a:srgbClr val="071D43"/>
                </a:solidFill>
              </a:defRPr>
            </a:pPr>
            <a:r>
              <a:t>99.9%  and 99.95% uptime SLA guarantees</a:t>
            </a:r>
          </a:p>
          <a:p>
            <a:pPr marL="444500" indent="-444500" defTabSz="584200">
              <a:lnSpc>
                <a:spcPct val="100000"/>
              </a:lnSpc>
              <a:spcBef>
                <a:spcPts val="4000"/>
              </a:spcBef>
              <a:buSzPct val="75000"/>
              <a:buChar char="•"/>
              <a:defRPr sz="3600">
                <a:solidFill>
                  <a:srgbClr val="071D43"/>
                </a:solidFill>
              </a:defRPr>
            </a:pPr>
            <a:r>
              <a:t>Business Continuity and Disaster Recovery Programs</a:t>
            </a:r>
          </a:p>
          <a:p>
            <a:pPr marL="444500" indent="-444500" defTabSz="584200">
              <a:spcBef>
                <a:spcPts val="4000"/>
              </a:spcBef>
              <a:buSzPct val="75000"/>
              <a:buChar char="•"/>
              <a:defRPr sz="3600">
                <a:solidFill>
                  <a:srgbClr val="071D43"/>
                </a:solidFill>
              </a:defRPr>
            </a:pPr>
            <a:r>
              <a:t>Single page application (SPA) framework to speed up load times </a:t>
            </a:r>
          </a:p>
          <a:p>
            <a:pPr marL="444500" indent="-444500" defTabSz="584200">
              <a:spcBef>
                <a:spcPts val="4000"/>
              </a:spcBef>
              <a:buSzPct val="75000"/>
              <a:buChar char="•"/>
              <a:defRPr sz="3600">
                <a:solidFill>
                  <a:srgbClr val="071D43"/>
                </a:solidFill>
              </a:defRPr>
            </a:pPr>
            <a:r>
              <a:t>Cloud infrastructure hosted in 6 geographic regions </a:t>
            </a:r>
          </a:p>
        </p:txBody>
      </p:sp>
      <p:grpSp>
        <p:nvGrpSpPr>
          <p:cNvPr id="1679" name="Group"/>
          <p:cNvGrpSpPr/>
          <p:nvPr/>
        </p:nvGrpSpPr>
        <p:grpSpPr>
          <a:xfrm>
            <a:off x="-1727" y="-124292"/>
            <a:ext cx="1568790" cy="13822783"/>
            <a:chOff x="0" y="0"/>
            <a:chExt cx="1568789" cy="13822782"/>
          </a:xfrm>
        </p:grpSpPr>
        <p:sp>
          <p:nvSpPr>
            <p:cNvPr id="1670" name="Rectangle"/>
            <p:cNvSpPr/>
            <p:nvPr/>
          </p:nvSpPr>
          <p:spPr>
            <a:xfrm>
              <a:off x="0" y="0"/>
              <a:ext cx="1568790" cy="13822783"/>
            </a:xfrm>
            <a:prstGeom prst="rect">
              <a:avLst/>
            </a:prstGeom>
            <a:solidFill>
              <a:srgbClr val="7A869A">
                <a:alpha val="25191"/>
              </a:srgbClr>
            </a:solidFill>
            <a:ln w="12700" cap="flat">
              <a:noFill/>
              <a:miter lim="400000"/>
            </a:ln>
            <a:effectLst/>
          </p:spPr>
          <p:txBody>
            <a:bodyPr wrap="square" lIns="50800" tIns="50800" rIns="50800" bIns="50800" numCol="1" anchor="ctr">
              <a:noAutofit/>
            </a:bodyPr>
            <a:lstStyle/>
            <a:p>
              <a:pPr>
                <a:defRPr spc="36" sz="3600"/>
              </a:pPr>
            </a:p>
          </p:txBody>
        </p:sp>
        <p:pic>
          <p:nvPicPr>
            <p:cNvPr id="1671" name="security-keyhole.pdf" descr="security-keyhole.pdf"/>
            <p:cNvPicPr>
              <a:picLocks noChangeAspect="1"/>
            </p:cNvPicPr>
            <p:nvPr/>
          </p:nvPicPr>
          <p:blipFill>
            <a:blip r:embed="rId3">
              <a:alphaModFix amt="50000"/>
              <a:extLst/>
            </a:blip>
            <a:srcRect l="0" t="0" r="0" b="0"/>
            <a:stretch>
              <a:fillRect/>
            </a:stretch>
          </p:blipFill>
          <p:spPr>
            <a:xfrm>
              <a:off x="416413" y="1112406"/>
              <a:ext cx="735963" cy="735963"/>
            </a:xfrm>
            <a:prstGeom prst="rect">
              <a:avLst/>
            </a:prstGeom>
            <a:ln w="12700" cap="flat">
              <a:noFill/>
              <a:miter lim="400000"/>
            </a:ln>
            <a:effectLst/>
          </p:spPr>
        </p:pic>
        <p:pic>
          <p:nvPicPr>
            <p:cNvPr id="1672" name="security-shield check.pdf" descr="security-shield check.pdf"/>
            <p:cNvPicPr>
              <a:picLocks noChangeAspect="1"/>
            </p:cNvPicPr>
            <p:nvPr/>
          </p:nvPicPr>
          <p:blipFill>
            <a:blip r:embed="rId4">
              <a:alphaModFix amt="49911"/>
              <a:extLst/>
            </a:blip>
            <a:stretch>
              <a:fillRect/>
            </a:stretch>
          </p:blipFill>
          <p:spPr>
            <a:xfrm>
              <a:off x="477477" y="2727675"/>
              <a:ext cx="613835" cy="736601"/>
            </a:xfrm>
            <a:prstGeom prst="rect">
              <a:avLst/>
            </a:prstGeom>
            <a:ln w="12700" cap="flat">
              <a:noFill/>
              <a:miter lim="400000"/>
            </a:ln>
            <a:effectLst/>
          </p:spPr>
        </p:pic>
        <p:pic>
          <p:nvPicPr>
            <p:cNvPr id="1673" name="object-puzzle.pdf" descr="object-puzzle.pdf"/>
            <p:cNvPicPr>
              <a:picLocks noChangeAspect="1"/>
            </p:cNvPicPr>
            <p:nvPr/>
          </p:nvPicPr>
          <p:blipFill>
            <a:blip r:embed="rId5">
              <a:alphaModFix amt="50000"/>
              <a:extLst/>
            </a:blip>
            <a:stretch>
              <a:fillRect/>
            </a:stretch>
          </p:blipFill>
          <p:spPr>
            <a:xfrm>
              <a:off x="416094" y="10807210"/>
              <a:ext cx="736601" cy="736601"/>
            </a:xfrm>
            <a:prstGeom prst="rect">
              <a:avLst/>
            </a:prstGeom>
            <a:ln w="12700" cap="flat">
              <a:noFill/>
              <a:miter lim="400000"/>
            </a:ln>
            <a:effectLst/>
          </p:spPr>
        </p:pic>
        <p:pic>
          <p:nvPicPr>
            <p:cNvPr id="1674" name="measure-lightning.pdf" descr="measure-lightning.pdf"/>
            <p:cNvPicPr>
              <a:picLocks noChangeAspect="1"/>
            </p:cNvPicPr>
            <p:nvPr/>
          </p:nvPicPr>
          <p:blipFill>
            <a:blip r:embed="rId6">
              <a:extLst/>
            </a:blip>
            <a:stretch>
              <a:fillRect/>
            </a:stretch>
          </p:blipFill>
          <p:spPr>
            <a:xfrm>
              <a:off x="569545" y="7575396"/>
              <a:ext cx="429699" cy="736601"/>
            </a:xfrm>
            <a:prstGeom prst="rect">
              <a:avLst/>
            </a:prstGeom>
            <a:ln w="12700" cap="flat">
              <a:noFill/>
              <a:miter lim="400000"/>
            </a:ln>
            <a:effectLst/>
          </p:spPr>
        </p:pic>
        <p:pic>
          <p:nvPicPr>
            <p:cNvPr id="1675" name="location-world.pdf" descr="location-world.pdf"/>
            <p:cNvPicPr>
              <a:picLocks noChangeAspect="1"/>
            </p:cNvPicPr>
            <p:nvPr/>
          </p:nvPicPr>
          <p:blipFill>
            <a:blip r:embed="rId7">
              <a:alphaModFix amt="50000"/>
              <a:extLst/>
            </a:blip>
            <a:stretch>
              <a:fillRect/>
            </a:stretch>
          </p:blipFill>
          <p:spPr>
            <a:xfrm>
              <a:off x="416102" y="9191303"/>
              <a:ext cx="736585" cy="736601"/>
            </a:xfrm>
            <a:prstGeom prst="rect">
              <a:avLst/>
            </a:prstGeom>
            <a:ln w="12700" cap="flat">
              <a:noFill/>
              <a:miter lim="400000"/>
            </a:ln>
            <a:effectLst/>
          </p:spPr>
        </p:pic>
        <p:pic>
          <p:nvPicPr>
            <p:cNvPr id="1676" name="admin-deployment.pdf" descr="admin-deployment.pdf"/>
            <p:cNvPicPr>
              <a:picLocks noChangeAspect="1"/>
            </p:cNvPicPr>
            <p:nvPr/>
          </p:nvPicPr>
          <p:blipFill>
            <a:blip r:embed="rId8">
              <a:alphaModFix amt="50000"/>
              <a:extLst/>
            </a:blip>
            <a:stretch>
              <a:fillRect/>
            </a:stretch>
          </p:blipFill>
          <p:spPr>
            <a:xfrm>
              <a:off x="465374" y="4343582"/>
              <a:ext cx="638041" cy="736601"/>
            </a:xfrm>
            <a:prstGeom prst="rect">
              <a:avLst/>
            </a:prstGeom>
            <a:ln w="12700" cap="flat">
              <a:noFill/>
              <a:miter lim="400000"/>
            </a:ln>
            <a:effectLst/>
          </p:spPr>
        </p:pic>
        <p:pic>
          <p:nvPicPr>
            <p:cNvPr id="1677" name="admin-tools.pdf" descr="admin-tools.pdf"/>
            <p:cNvPicPr>
              <a:picLocks noChangeAspect="1"/>
            </p:cNvPicPr>
            <p:nvPr/>
          </p:nvPicPr>
          <p:blipFill>
            <a:blip r:embed="rId9">
              <a:alphaModFix amt="50000"/>
              <a:extLst/>
            </a:blip>
            <a:stretch>
              <a:fillRect/>
            </a:stretch>
          </p:blipFill>
          <p:spPr>
            <a:xfrm>
              <a:off x="416095" y="5959490"/>
              <a:ext cx="736599" cy="736601"/>
            </a:xfrm>
            <a:prstGeom prst="rect">
              <a:avLst/>
            </a:prstGeom>
            <a:ln w="12700" cap="flat">
              <a:noFill/>
              <a:miter lim="400000"/>
            </a:ln>
            <a:effectLst/>
          </p:spPr>
        </p:pic>
        <p:pic>
          <p:nvPicPr>
            <p:cNvPr id="1678" name="finance-dollar.pdf" descr="finance-dollar.pdf"/>
            <p:cNvPicPr>
              <a:picLocks noChangeAspect="1"/>
            </p:cNvPicPr>
            <p:nvPr/>
          </p:nvPicPr>
          <p:blipFill>
            <a:blip r:embed="rId10">
              <a:alphaModFix amt="50000"/>
              <a:extLst/>
            </a:blip>
            <a:stretch>
              <a:fillRect/>
            </a:stretch>
          </p:blipFill>
          <p:spPr>
            <a:xfrm>
              <a:off x="416093" y="12423117"/>
              <a:ext cx="736603" cy="736601"/>
            </a:xfrm>
            <a:prstGeom prst="rect">
              <a:avLst/>
            </a:prstGeom>
            <a:ln w="12700" cap="flat">
              <a:noFill/>
              <a:miter lim="400000"/>
            </a:ln>
            <a:effectLst/>
          </p:spPr>
        </p:pic>
      </p:grpSp>
      <p:sp>
        <p:nvSpPr>
          <p:cNvPr id="1680" name="Performance &amp; reliability"/>
          <p:cNvSpPr/>
          <p:nvPr/>
        </p:nvSpPr>
        <p:spPr>
          <a:xfrm>
            <a:off x="2844800" y="1194196"/>
            <a:ext cx="20828001" cy="825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nSpc>
                <a:spcPct val="100000"/>
              </a:lnSpc>
              <a:defRPr cap="all" spc="384">
                <a:solidFill>
                  <a:srgbClr val="0747A6"/>
                </a:solidFill>
                <a:latin typeface="Charlie Display Black"/>
                <a:ea typeface="Charlie Display Black"/>
                <a:cs typeface="Charlie Display Black"/>
                <a:sym typeface="Charlie Display Black"/>
              </a:defRPr>
            </a:lvl1pPr>
          </a:lstStyle>
          <a:p>
            <a:pPr/>
            <a:r>
              <a:t>Performance &amp; reliability</a:t>
            </a:r>
          </a:p>
        </p:txBody>
      </p:sp>
      <p:sp>
        <p:nvSpPr>
          <p:cNvPr id="1681" name="Atlassian’s global cloud presence and partnership with AWS helps us to maintain a high level of performance and uptime, regardless  of where our employees are located around the world."/>
          <p:cNvSpPr txBox="1"/>
          <p:nvPr/>
        </p:nvSpPr>
        <p:spPr>
          <a:xfrm>
            <a:off x="2990878" y="3187700"/>
            <a:ext cx="19372421" cy="124841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defRPr spc="36" sz="3600"/>
            </a:pPr>
            <a:r>
              <a:t>Atlassian’s global cloud presence and partnership with AWS helps us to </a:t>
            </a:r>
            <a:r>
              <a:rPr b="1"/>
              <a:t>maintain a high level of performance and uptime</a:t>
            </a:r>
            <a:r>
              <a:t>, regardless  of where our employees are located around the world. </a:t>
            </a:r>
          </a:p>
        </p:txBody>
      </p:sp>
      <p:sp>
        <p:nvSpPr>
          <p:cNvPr id="1682" name="Line"/>
          <p:cNvSpPr/>
          <p:nvPr/>
        </p:nvSpPr>
        <p:spPr>
          <a:xfrm>
            <a:off x="2867239" y="2435962"/>
            <a:ext cx="2541600" cy="1"/>
          </a:xfrm>
          <a:prstGeom prst="line">
            <a:avLst/>
          </a:prstGeom>
          <a:ln w="101600">
            <a:solidFill>
              <a:srgbClr val="B2D4FF"/>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683" name="PREMIUM &amp; enterprise PLANS"/>
          <p:cNvSpPr/>
          <p:nvPr/>
        </p:nvSpPr>
        <p:spPr>
          <a:xfrm>
            <a:off x="11990871" y="5130800"/>
            <a:ext cx="5328563" cy="548018"/>
          </a:xfrm>
          <a:prstGeom prst="roundRect">
            <a:avLst>
              <a:gd name="adj" fmla="val 13905"/>
            </a:avLst>
          </a:prstGeom>
          <a:solidFill>
            <a:schemeClr val="accent2">
              <a:hueOff val="-73283"/>
              <a:satOff val="-17687"/>
              <a:lumOff val="28631"/>
            </a:schemeClr>
          </a:solidFill>
          <a:ln w="12700">
            <a:miter lim="400000"/>
          </a:ln>
          <a:extLst>
            <a:ext uri="{C572A759-6A51-4108-AA02-DFA0A04FC94B}">
              <ma14:wrappingTextBoxFlag xmlns:ma14="http://schemas.microsoft.com/office/mac/drawingml/2011/main" val="1"/>
            </a:ext>
          </a:extLst>
        </p:spPr>
        <p:txBody>
          <a:bodyPr lIns="0" tIns="0" rIns="0" bIns="0" anchor="ctr"/>
          <a:lstStyle>
            <a:lvl1pPr algn="ctr">
              <a:lnSpc>
                <a:spcPct val="100000"/>
              </a:lnSpc>
              <a:defRPr b="1" cap="all" spc="183" sz="2300"/>
            </a:lvl1pPr>
          </a:lstStyle>
          <a:p>
            <a:pPr/>
            <a:r>
              <a:t>PREMIUM &amp; enterprise PLANS</a:t>
            </a:r>
          </a:p>
        </p:txBody>
      </p:sp>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1696" name="Group"/>
          <p:cNvGrpSpPr/>
          <p:nvPr/>
        </p:nvGrpSpPr>
        <p:grpSpPr>
          <a:xfrm>
            <a:off x="-1727" y="-124292"/>
            <a:ext cx="1568790" cy="13822783"/>
            <a:chOff x="0" y="0"/>
            <a:chExt cx="1568789" cy="13822782"/>
          </a:xfrm>
        </p:grpSpPr>
        <p:sp>
          <p:nvSpPr>
            <p:cNvPr id="1687" name="Rectangle"/>
            <p:cNvSpPr/>
            <p:nvPr/>
          </p:nvSpPr>
          <p:spPr>
            <a:xfrm>
              <a:off x="0" y="0"/>
              <a:ext cx="1568790" cy="13822783"/>
            </a:xfrm>
            <a:prstGeom prst="rect">
              <a:avLst/>
            </a:prstGeom>
            <a:solidFill>
              <a:srgbClr val="7A869A">
                <a:alpha val="25191"/>
              </a:srgbClr>
            </a:solidFill>
            <a:ln w="12700" cap="flat">
              <a:noFill/>
              <a:miter lim="400000"/>
            </a:ln>
            <a:effectLst/>
          </p:spPr>
          <p:txBody>
            <a:bodyPr wrap="square" lIns="50800" tIns="50800" rIns="50800" bIns="50800" numCol="1" anchor="ctr">
              <a:noAutofit/>
            </a:bodyPr>
            <a:lstStyle/>
            <a:p>
              <a:pPr>
                <a:defRPr spc="36" sz="3600"/>
              </a:pPr>
            </a:p>
          </p:txBody>
        </p:sp>
        <p:pic>
          <p:nvPicPr>
            <p:cNvPr id="1688" name="security-keyhole.pdf" descr="security-keyhole.pdf"/>
            <p:cNvPicPr>
              <a:picLocks noChangeAspect="1"/>
            </p:cNvPicPr>
            <p:nvPr/>
          </p:nvPicPr>
          <p:blipFill>
            <a:blip r:embed="rId3">
              <a:alphaModFix amt="50000"/>
              <a:extLst/>
            </a:blip>
            <a:stretch>
              <a:fillRect/>
            </a:stretch>
          </p:blipFill>
          <p:spPr>
            <a:xfrm>
              <a:off x="416413" y="1112406"/>
              <a:ext cx="735963" cy="735963"/>
            </a:xfrm>
            <a:prstGeom prst="rect">
              <a:avLst/>
            </a:prstGeom>
            <a:ln w="12700" cap="flat">
              <a:noFill/>
              <a:miter lim="400000"/>
            </a:ln>
            <a:effectLst/>
          </p:spPr>
        </p:pic>
        <p:pic>
          <p:nvPicPr>
            <p:cNvPr id="1689" name="security-shield check.pdf" descr="security-shield check.pdf"/>
            <p:cNvPicPr>
              <a:picLocks noChangeAspect="1"/>
            </p:cNvPicPr>
            <p:nvPr/>
          </p:nvPicPr>
          <p:blipFill>
            <a:blip r:embed="rId4">
              <a:alphaModFix amt="49911"/>
              <a:extLst/>
            </a:blip>
            <a:stretch>
              <a:fillRect/>
            </a:stretch>
          </p:blipFill>
          <p:spPr>
            <a:xfrm>
              <a:off x="477477" y="2727675"/>
              <a:ext cx="613835" cy="736601"/>
            </a:xfrm>
            <a:prstGeom prst="rect">
              <a:avLst/>
            </a:prstGeom>
            <a:ln w="12700" cap="flat">
              <a:noFill/>
              <a:miter lim="400000"/>
            </a:ln>
            <a:effectLst/>
          </p:spPr>
        </p:pic>
        <p:pic>
          <p:nvPicPr>
            <p:cNvPr id="1690" name="object-puzzle.pdf" descr="object-puzzle.pdf"/>
            <p:cNvPicPr>
              <a:picLocks noChangeAspect="1"/>
            </p:cNvPicPr>
            <p:nvPr/>
          </p:nvPicPr>
          <p:blipFill>
            <a:blip r:embed="rId5">
              <a:alphaModFix amt="50000"/>
              <a:extLst/>
            </a:blip>
            <a:stretch>
              <a:fillRect/>
            </a:stretch>
          </p:blipFill>
          <p:spPr>
            <a:xfrm>
              <a:off x="416094" y="10807210"/>
              <a:ext cx="736601" cy="736601"/>
            </a:xfrm>
            <a:prstGeom prst="rect">
              <a:avLst/>
            </a:prstGeom>
            <a:ln w="12700" cap="flat">
              <a:noFill/>
              <a:miter lim="400000"/>
            </a:ln>
            <a:effectLst/>
          </p:spPr>
        </p:pic>
        <p:pic>
          <p:nvPicPr>
            <p:cNvPr id="1691" name="measure-lightning.pdf" descr="measure-lightning.pdf"/>
            <p:cNvPicPr>
              <a:picLocks noChangeAspect="1"/>
            </p:cNvPicPr>
            <p:nvPr/>
          </p:nvPicPr>
          <p:blipFill>
            <a:blip r:embed="rId6">
              <a:alphaModFix amt="50000"/>
              <a:extLst/>
            </a:blip>
            <a:stretch>
              <a:fillRect/>
            </a:stretch>
          </p:blipFill>
          <p:spPr>
            <a:xfrm>
              <a:off x="569545" y="7575396"/>
              <a:ext cx="429699" cy="736601"/>
            </a:xfrm>
            <a:prstGeom prst="rect">
              <a:avLst/>
            </a:prstGeom>
            <a:ln w="12700" cap="flat">
              <a:noFill/>
              <a:miter lim="400000"/>
            </a:ln>
            <a:effectLst/>
          </p:spPr>
        </p:pic>
        <p:pic>
          <p:nvPicPr>
            <p:cNvPr id="1692" name="location-world.pdf" descr="location-world.pdf"/>
            <p:cNvPicPr>
              <a:picLocks noChangeAspect="1"/>
            </p:cNvPicPr>
            <p:nvPr/>
          </p:nvPicPr>
          <p:blipFill>
            <a:blip r:embed="rId7">
              <a:extLst/>
            </a:blip>
            <a:srcRect l="0" t="0" r="0" b="0"/>
            <a:stretch>
              <a:fillRect/>
            </a:stretch>
          </p:blipFill>
          <p:spPr>
            <a:xfrm>
              <a:off x="416102" y="9191303"/>
              <a:ext cx="736585" cy="736601"/>
            </a:xfrm>
            <a:prstGeom prst="rect">
              <a:avLst/>
            </a:prstGeom>
            <a:ln w="12700" cap="flat">
              <a:noFill/>
              <a:miter lim="400000"/>
            </a:ln>
            <a:effectLst/>
          </p:spPr>
        </p:pic>
        <p:pic>
          <p:nvPicPr>
            <p:cNvPr id="1693" name="admin-deployment.pdf" descr="admin-deployment.pdf"/>
            <p:cNvPicPr>
              <a:picLocks noChangeAspect="1"/>
            </p:cNvPicPr>
            <p:nvPr/>
          </p:nvPicPr>
          <p:blipFill>
            <a:blip r:embed="rId8">
              <a:alphaModFix amt="50000"/>
              <a:extLst/>
            </a:blip>
            <a:stretch>
              <a:fillRect/>
            </a:stretch>
          </p:blipFill>
          <p:spPr>
            <a:xfrm>
              <a:off x="465374" y="4343582"/>
              <a:ext cx="638041" cy="736601"/>
            </a:xfrm>
            <a:prstGeom prst="rect">
              <a:avLst/>
            </a:prstGeom>
            <a:ln w="12700" cap="flat">
              <a:noFill/>
              <a:miter lim="400000"/>
            </a:ln>
            <a:effectLst/>
          </p:spPr>
        </p:pic>
        <p:pic>
          <p:nvPicPr>
            <p:cNvPr id="1694" name="admin-tools.pdf" descr="admin-tools.pdf"/>
            <p:cNvPicPr>
              <a:picLocks noChangeAspect="1"/>
            </p:cNvPicPr>
            <p:nvPr/>
          </p:nvPicPr>
          <p:blipFill>
            <a:blip r:embed="rId9">
              <a:alphaModFix amt="50000"/>
              <a:extLst/>
            </a:blip>
            <a:stretch>
              <a:fillRect/>
            </a:stretch>
          </p:blipFill>
          <p:spPr>
            <a:xfrm>
              <a:off x="416095" y="5959490"/>
              <a:ext cx="736599" cy="736601"/>
            </a:xfrm>
            <a:prstGeom prst="rect">
              <a:avLst/>
            </a:prstGeom>
            <a:ln w="12700" cap="flat">
              <a:noFill/>
              <a:miter lim="400000"/>
            </a:ln>
            <a:effectLst/>
          </p:spPr>
        </p:pic>
        <p:pic>
          <p:nvPicPr>
            <p:cNvPr id="1695" name="finance-dollar.pdf" descr="finance-dollar.pdf"/>
            <p:cNvPicPr>
              <a:picLocks noChangeAspect="1"/>
            </p:cNvPicPr>
            <p:nvPr/>
          </p:nvPicPr>
          <p:blipFill>
            <a:blip r:embed="rId10">
              <a:alphaModFix amt="50000"/>
              <a:extLst/>
            </a:blip>
            <a:stretch>
              <a:fillRect/>
            </a:stretch>
          </p:blipFill>
          <p:spPr>
            <a:xfrm>
              <a:off x="416093" y="12423117"/>
              <a:ext cx="736603" cy="736601"/>
            </a:xfrm>
            <a:prstGeom prst="rect">
              <a:avLst/>
            </a:prstGeom>
            <a:ln w="12700" cap="flat">
              <a:noFill/>
              <a:miter lim="400000"/>
            </a:ln>
            <a:effectLst/>
          </p:spPr>
        </p:pic>
      </p:grpSp>
      <p:sp>
        <p:nvSpPr>
          <p:cNvPr id="1697" name="Data encryption in transit and  at rest…"/>
          <p:cNvSpPr txBox="1"/>
          <p:nvPr/>
        </p:nvSpPr>
        <p:spPr>
          <a:xfrm>
            <a:off x="2908300" y="5137047"/>
            <a:ext cx="14353766" cy="619125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marL="444500" indent="-444500" defTabSz="584200">
              <a:spcBef>
                <a:spcPts val="4000"/>
              </a:spcBef>
              <a:buSzPct val="75000"/>
              <a:buChar char="•"/>
              <a:defRPr sz="3600">
                <a:solidFill>
                  <a:srgbClr val="071D43"/>
                </a:solidFill>
              </a:defRPr>
            </a:pPr>
            <a:r>
              <a:t>Data encryption in transit and  at rest</a:t>
            </a:r>
          </a:p>
          <a:p>
            <a:pPr marL="444500" indent="-444500" defTabSz="584200">
              <a:spcBef>
                <a:spcPts val="4000"/>
              </a:spcBef>
              <a:buSzPct val="75000"/>
              <a:buChar char="•"/>
              <a:defRPr sz="3600">
                <a:solidFill>
                  <a:srgbClr val="071D43"/>
                </a:solidFill>
              </a:defRPr>
            </a:pPr>
            <a:r>
              <a:t>No VPN required for end user access, with security guardrails built-in</a:t>
            </a:r>
          </a:p>
          <a:p>
            <a:pPr marL="444500" indent="-444500" defTabSz="584200">
              <a:spcBef>
                <a:spcPts val="4000"/>
              </a:spcBef>
              <a:buSzPct val="75000"/>
              <a:buChar char="•"/>
              <a:defRPr sz="3600">
                <a:solidFill>
                  <a:srgbClr val="071D43"/>
                </a:solidFill>
              </a:defRPr>
            </a:pPr>
            <a:r>
              <a:t>Better-in-cloud mobile apps</a:t>
            </a:r>
          </a:p>
          <a:p>
            <a:pPr marL="444500" indent="-444500" defTabSz="584200">
              <a:spcBef>
                <a:spcPts val="4000"/>
              </a:spcBef>
              <a:buSzPct val="75000"/>
              <a:buChar char="•"/>
              <a:defRPr sz="3600">
                <a:solidFill>
                  <a:srgbClr val="071D43"/>
                </a:solidFill>
              </a:defRPr>
            </a:pPr>
            <a:r>
              <a:t>IP allowlisting </a:t>
            </a:r>
          </a:p>
          <a:p>
            <a:pPr marL="444500" indent="-444500" defTabSz="584200">
              <a:spcBef>
                <a:spcPts val="4000"/>
              </a:spcBef>
              <a:buSzPct val="75000"/>
              <a:buChar char="•"/>
              <a:defRPr sz="3600">
                <a:solidFill>
                  <a:srgbClr val="071D43"/>
                </a:solidFill>
              </a:defRPr>
            </a:pPr>
            <a:r>
              <a:t>Quicker and easier collaboration and commenting </a:t>
            </a:r>
          </a:p>
        </p:txBody>
      </p:sp>
      <p:sp>
        <p:nvSpPr>
          <p:cNvPr id="1698" name="REMOTE WORK"/>
          <p:cNvSpPr/>
          <p:nvPr/>
        </p:nvSpPr>
        <p:spPr>
          <a:xfrm>
            <a:off x="2844800" y="1194196"/>
            <a:ext cx="20828001" cy="825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nSpc>
                <a:spcPct val="100000"/>
              </a:lnSpc>
              <a:defRPr cap="all" spc="384">
                <a:solidFill>
                  <a:srgbClr val="0747A6"/>
                </a:solidFill>
                <a:latin typeface="Charlie Display Black"/>
                <a:ea typeface="Charlie Display Black"/>
                <a:cs typeface="Charlie Display Black"/>
                <a:sym typeface="Charlie Display Black"/>
              </a:defRPr>
            </a:lvl1pPr>
          </a:lstStyle>
          <a:p>
            <a:pPr/>
            <a:r>
              <a:t>REMOTE WORK</a:t>
            </a:r>
          </a:p>
        </p:txBody>
      </p:sp>
      <p:sp>
        <p:nvSpPr>
          <p:cNvPr id="1699" name="Atlassian’s cloud platform supports easy and secure access for all employees regardless of location, and also includes features that enable cross-team and cross-geography collaboration."/>
          <p:cNvSpPr txBox="1"/>
          <p:nvPr/>
        </p:nvSpPr>
        <p:spPr>
          <a:xfrm>
            <a:off x="2990878" y="3187700"/>
            <a:ext cx="19372421" cy="124841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defRPr spc="36" sz="3600"/>
            </a:pPr>
            <a:r>
              <a:t>Atlassian’s cloud platform supports </a:t>
            </a:r>
            <a:r>
              <a:rPr b="1"/>
              <a:t>easy and secure access for all employees regardless of location</a:t>
            </a:r>
            <a:r>
              <a:t>, and also includes features that enable cross-team and cross-geography collaboration.</a:t>
            </a:r>
          </a:p>
        </p:txBody>
      </p:sp>
      <p:sp>
        <p:nvSpPr>
          <p:cNvPr id="1700" name="Line"/>
          <p:cNvSpPr/>
          <p:nvPr/>
        </p:nvSpPr>
        <p:spPr>
          <a:xfrm>
            <a:off x="2867239" y="2435962"/>
            <a:ext cx="2541600" cy="1"/>
          </a:xfrm>
          <a:prstGeom prst="line">
            <a:avLst/>
          </a:prstGeom>
          <a:ln w="101600">
            <a:solidFill>
              <a:srgbClr val="B2D4FF"/>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701" name="PREMIUM &amp; enterprise PLANS"/>
          <p:cNvSpPr/>
          <p:nvPr/>
        </p:nvSpPr>
        <p:spPr>
          <a:xfrm>
            <a:off x="6490676" y="8481173"/>
            <a:ext cx="5328563" cy="548018"/>
          </a:xfrm>
          <a:prstGeom prst="roundRect">
            <a:avLst>
              <a:gd name="adj" fmla="val 13905"/>
            </a:avLst>
          </a:prstGeom>
          <a:solidFill>
            <a:schemeClr val="accent2">
              <a:hueOff val="-73283"/>
              <a:satOff val="-17687"/>
              <a:lumOff val="28631"/>
            </a:schemeClr>
          </a:solidFill>
          <a:ln w="12700">
            <a:miter lim="400000"/>
          </a:ln>
          <a:extLst>
            <a:ext uri="{C572A759-6A51-4108-AA02-DFA0A04FC94B}">
              <ma14:wrappingTextBoxFlag xmlns:ma14="http://schemas.microsoft.com/office/mac/drawingml/2011/main" val="1"/>
            </a:ext>
          </a:extLst>
        </p:spPr>
        <p:txBody>
          <a:bodyPr lIns="0" tIns="0" rIns="0" bIns="0" anchor="ctr"/>
          <a:lstStyle>
            <a:lvl1pPr algn="ctr">
              <a:lnSpc>
                <a:spcPct val="100000"/>
              </a:lnSpc>
              <a:defRPr b="1" cap="all" spc="183" sz="2300"/>
            </a:lvl1pPr>
          </a:lstStyle>
          <a:p>
            <a:pPr/>
            <a:r>
              <a:t>PREMIUM &amp; enterprise PLANS</a:t>
            </a:r>
          </a:p>
        </p:txBody>
      </p:sp>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1714" name="Group"/>
          <p:cNvGrpSpPr/>
          <p:nvPr/>
        </p:nvGrpSpPr>
        <p:grpSpPr>
          <a:xfrm>
            <a:off x="-1727" y="-124292"/>
            <a:ext cx="1568790" cy="13822783"/>
            <a:chOff x="0" y="0"/>
            <a:chExt cx="1568789" cy="13822782"/>
          </a:xfrm>
        </p:grpSpPr>
        <p:sp>
          <p:nvSpPr>
            <p:cNvPr id="1705" name="Rectangle"/>
            <p:cNvSpPr/>
            <p:nvPr/>
          </p:nvSpPr>
          <p:spPr>
            <a:xfrm>
              <a:off x="0" y="0"/>
              <a:ext cx="1568790" cy="13822783"/>
            </a:xfrm>
            <a:prstGeom prst="rect">
              <a:avLst/>
            </a:prstGeom>
            <a:solidFill>
              <a:srgbClr val="7A869A">
                <a:alpha val="25191"/>
              </a:srgbClr>
            </a:solidFill>
            <a:ln w="12700" cap="flat">
              <a:noFill/>
              <a:miter lim="400000"/>
            </a:ln>
            <a:effectLst/>
          </p:spPr>
          <p:txBody>
            <a:bodyPr wrap="square" lIns="50800" tIns="50800" rIns="50800" bIns="50800" numCol="1" anchor="ctr">
              <a:noAutofit/>
            </a:bodyPr>
            <a:lstStyle/>
            <a:p>
              <a:pPr>
                <a:defRPr spc="36" sz="3600"/>
              </a:pPr>
            </a:p>
          </p:txBody>
        </p:sp>
        <p:pic>
          <p:nvPicPr>
            <p:cNvPr id="1706" name="security-keyhole.pdf" descr="security-keyhole.pdf"/>
            <p:cNvPicPr>
              <a:picLocks noChangeAspect="1"/>
            </p:cNvPicPr>
            <p:nvPr/>
          </p:nvPicPr>
          <p:blipFill>
            <a:blip r:embed="rId3">
              <a:alphaModFix amt="50000"/>
              <a:extLst/>
            </a:blip>
            <a:stretch>
              <a:fillRect/>
            </a:stretch>
          </p:blipFill>
          <p:spPr>
            <a:xfrm>
              <a:off x="416413" y="1112406"/>
              <a:ext cx="735963" cy="735963"/>
            </a:xfrm>
            <a:prstGeom prst="rect">
              <a:avLst/>
            </a:prstGeom>
            <a:ln w="12700" cap="flat">
              <a:noFill/>
              <a:miter lim="400000"/>
            </a:ln>
            <a:effectLst/>
          </p:spPr>
        </p:pic>
        <p:pic>
          <p:nvPicPr>
            <p:cNvPr id="1707" name="security-shield check.pdf" descr="security-shield check.pdf"/>
            <p:cNvPicPr>
              <a:picLocks noChangeAspect="1"/>
            </p:cNvPicPr>
            <p:nvPr/>
          </p:nvPicPr>
          <p:blipFill>
            <a:blip r:embed="rId4">
              <a:alphaModFix amt="49911"/>
              <a:extLst/>
            </a:blip>
            <a:stretch>
              <a:fillRect/>
            </a:stretch>
          </p:blipFill>
          <p:spPr>
            <a:xfrm>
              <a:off x="477477" y="2727675"/>
              <a:ext cx="613835" cy="736601"/>
            </a:xfrm>
            <a:prstGeom prst="rect">
              <a:avLst/>
            </a:prstGeom>
            <a:ln w="12700" cap="flat">
              <a:noFill/>
              <a:miter lim="400000"/>
            </a:ln>
            <a:effectLst/>
          </p:spPr>
        </p:pic>
        <p:pic>
          <p:nvPicPr>
            <p:cNvPr id="1708" name="object-puzzle.pdf" descr="object-puzzle.pdf"/>
            <p:cNvPicPr>
              <a:picLocks noChangeAspect="1"/>
            </p:cNvPicPr>
            <p:nvPr/>
          </p:nvPicPr>
          <p:blipFill>
            <a:blip r:embed="rId5">
              <a:extLst/>
            </a:blip>
            <a:srcRect l="0" t="0" r="0" b="0"/>
            <a:stretch>
              <a:fillRect/>
            </a:stretch>
          </p:blipFill>
          <p:spPr>
            <a:xfrm>
              <a:off x="416094" y="10807210"/>
              <a:ext cx="736601" cy="736601"/>
            </a:xfrm>
            <a:prstGeom prst="rect">
              <a:avLst/>
            </a:prstGeom>
            <a:ln w="12700" cap="flat">
              <a:noFill/>
              <a:miter lim="400000"/>
            </a:ln>
            <a:effectLst/>
          </p:spPr>
        </p:pic>
        <p:pic>
          <p:nvPicPr>
            <p:cNvPr id="1709" name="measure-lightning.pdf" descr="measure-lightning.pdf"/>
            <p:cNvPicPr>
              <a:picLocks noChangeAspect="1"/>
            </p:cNvPicPr>
            <p:nvPr/>
          </p:nvPicPr>
          <p:blipFill>
            <a:blip r:embed="rId6">
              <a:alphaModFix amt="50000"/>
              <a:extLst/>
            </a:blip>
            <a:stretch>
              <a:fillRect/>
            </a:stretch>
          </p:blipFill>
          <p:spPr>
            <a:xfrm>
              <a:off x="569545" y="7575396"/>
              <a:ext cx="429699" cy="736601"/>
            </a:xfrm>
            <a:prstGeom prst="rect">
              <a:avLst/>
            </a:prstGeom>
            <a:ln w="12700" cap="flat">
              <a:noFill/>
              <a:miter lim="400000"/>
            </a:ln>
            <a:effectLst/>
          </p:spPr>
        </p:pic>
        <p:pic>
          <p:nvPicPr>
            <p:cNvPr id="1710" name="location-world.pdf" descr="location-world.pdf"/>
            <p:cNvPicPr>
              <a:picLocks noChangeAspect="1"/>
            </p:cNvPicPr>
            <p:nvPr/>
          </p:nvPicPr>
          <p:blipFill>
            <a:blip r:embed="rId7">
              <a:alphaModFix amt="50000"/>
              <a:extLst/>
            </a:blip>
            <a:stretch>
              <a:fillRect/>
            </a:stretch>
          </p:blipFill>
          <p:spPr>
            <a:xfrm>
              <a:off x="416102" y="9191303"/>
              <a:ext cx="736585" cy="736601"/>
            </a:xfrm>
            <a:prstGeom prst="rect">
              <a:avLst/>
            </a:prstGeom>
            <a:ln w="12700" cap="flat">
              <a:noFill/>
              <a:miter lim="400000"/>
            </a:ln>
            <a:effectLst/>
          </p:spPr>
        </p:pic>
        <p:pic>
          <p:nvPicPr>
            <p:cNvPr id="1711" name="admin-deployment.pdf" descr="admin-deployment.pdf"/>
            <p:cNvPicPr>
              <a:picLocks noChangeAspect="1"/>
            </p:cNvPicPr>
            <p:nvPr/>
          </p:nvPicPr>
          <p:blipFill>
            <a:blip r:embed="rId8">
              <a:alphaModFix amt="50000"/>
              <a:extLst/>
            </a:blip>
            <a:stretch>
              <a:fillRect/>
            </a:stretch>
          </p:blipFill>
          <p:spPr>
            <a:xfrm>
              <a:off x="465374" y="4343582"/>
              <a:ext cx="638041" cy="736601"/>
            </a:xfrm>
            <a:prstGeom prst="rect">
              <a:avLst/>
            </a:prstGeom>
            <a:ln w="12700" cap="flat">
              <a:noFill/>
              <a:miter lim="400000"/>
            </a:ln>
            <a:effectLst/>
          </p:spPr>
        </p:pic>
        <p:pic>
          <p:nvPicPr>
            <p:cNvPr id="1712" name="admin-tools.pdf" descr="admin-tools.pdf"/>
            <p:cNvPicPr>
              <a:picLocks noChangeAspect="1"/>
            </p:cNvPicPr>
            <p:nvPr/>
          </p:nvPicPr>
          <p:blipFill>
            <a:blip r:embed="rId9">
              <a:alphaModFix amt="50000"/>
              <a:extLst/>
            </a:blip>
            <a:stretch>
              <a:fillRect/>
            </a:stretch>
          </p:blipFill>
          <p:spPr>
            <a:xfrm>
              <a:off x="416095" y="5959490"/>
              <a:ext cx="736599" cy="736601"/>
            </a:xfrm>
            <a:prstGeom prst="rect">
              <a:avLst/>
            </a:prstGeom>
            <a:ln w="12700" cap="flat">
              <a:noFill/>
              <a:miter lim="400000"/>
            </a:ln>
            <a:effectLst/>
          </p:spPr>
        </p:pic>
        <p:pic>
          <p:nvPicPr>
            <p:cNvPr id="1713" name="finance-dollar.pdf" descr="finance-dollar.pdf"/>
            <p:cNvPicPr>
              <a:picLocks noChangeAspect="1"/>
            </p:cNvPicPr>
            <p:nvPr/>
          </p:nvPicPr>
          <p:blipFill>
            <a:blip r:embed="rId10">
              <a:alphaModFix amt="50000"/>
              <a:extLst/>
            </a:blip>
            <a:stretch>
              <a:fillRect/>
            </a:stretch>
          </p:blipFill>
          <p:spPr>
            <a:xfrm>
              <a:off x="416093" y="12423117"/>
              <a:ext cx="736603" cy="736601"/>
            </a:xfrm>
            <a:prstGeom prst="rect">
              <a:avLst/>
            </a:prstGeom>
            <a:ln w="12700" cap="flat">
              <a:noFill/>
              <a:miter lim="400000"/>
            </a:ln>
            <a:effectLst/>
          </p:spPr>
        </p:pic>
      </p:grpSp>
      <p:grpSp>
        <p:nvGrpSpPr>
          <p:cNvPr id="1752" name="Group"/>
          <p:cNvGrpSpPr/>
          <p:nvPr/>
        </p:nvGrpSpPr>
        <p:grpSpPr>
          <a:xfrm>
            <a:off x="3441390" y="5737757"/>
            <a:ext cx="17501220" cy="6757246"/>
            <a:chOff x="0" y="0"/>
            <a:chExt cx="17501218" cy="6757245"/>
          </a:xfrm>
        </p:grpSpPr>
        <p:grpSp>
          <p:nvGrpSpPr>
            <p:cNvPr id="1729" name="Group"/>
            <p:cNvGrpSpPr/>
            <p:nvPr/>
          </p:nvGrpSpPr>
          <p:grpSpPr>
            <a:xfrm>
              <a:off x="0" y="73952"/>
              <a:ext cx="9484471" cy="6683294"/>
              <a:chOff x="0" y="0"/>
              <a:chExt cx="9484470" cy="6683292"/>
            </a:xfrm>
          </p:grpSpPr>
          <p:sp>
            <p:nvSpPr>
              <p:cNvPr id="1715" name="Rectangle"/>
              <p:cNvSpPr/>
              <p:nvPr/>
            </p:nvSpPr>
            <p:spPr>
              <a:xfrm>
                <a:off x="0" y="284826"/>
                <a:ext cx="9484471" cy="6398467"/>
              </a:xfrm>
              <a:prstGeom prst="rect">
                <a:avLst/>
              </a:prstGeom>
              <a:noFill/>
              <a:ln w="38100" cap="rnd">
                <a:solidFill>
                  <a:srgbClr val="BAD3FC"/>
                </a:solidFill>
                <a:custDash>
                  <a:ds d="100000" sp="200000"/>
                </a:custDash>
                <a:round/>
              </a:ln>
              <a:effectLst/>
            </p:spPr>
            <p:txBody>
              <a:bodyPr wrap="square" lIns="50800" tIns="50800" rIns="50800" bIns="50800" numCol="1" anchor="ctr">
                <a:noAutofit/>
              </a:bodyPr>
              <a:lstStyle/>
              <a:p>
                <a:pPr>
                  <a:defRPr spc="36" sz="3600"/>
                </a:pPr>
              </a:p>
            </p:txBody>
          </p:sp>
          <p:sp>
            <p:nvSpPr>
              <p:cNvPr id="1716" name="cloud only integrations"/>
              <p:cNvSpPr/>
              <p:nvPr/>
            </p:nvSpPr>
            <p:spPr>
              <a:xfrm>
                <a:off x="2153021" y="0"/>
                <a:ext cx="5178429" cy="614571"/>
              </a:xfrm>
              <a:prstGeom prst="roundRect">
                <a:avLst>
                  <a:gd name="adj" fmla="val 18180"/>
                </a:avLst>
              </a:prstGeom>
              <a:solidFill>
                <a:srgbClr val="B2D4FF"/>
              </a:solid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noAutofit/>
              </a:bodyPr>
              <a:lstStyle>
                <a:lvl1pPr algn="ctr">
                  <a:lnSpc>
                    <a:spcPct val="100000"/>
                  </a:lnSpc>
                  <a:defRPr b="1" cap="all" spc="183" sz="2300">
                    <a:solidFill>
                      <a:srgbClr val="253858"/>
                    </a:solidFill>
                  </a:defRPr>
                </a:lvl1pPr>
              </a:lstStyle>
              <a:p>
                <a:pPr/>
                <a:r>
                  <a:t>cloud only integrations</a:t>
                </a:r>
              </a:p>
            </p:txBody>
          </p:sp>
          <p:pic>
            <p:nvPicPr>
              <p:cNvPr id="1717" name="Image" descr="Image"/>
              <p:cNvPicPr>
                <a:picLocks noChangeAspect="1"/>
              </p:cNvPicPr>
              <p:nvPr/>
            </p:nvPicPr>
            <p:blipFill>
              <a:blip r:embed="rId11">
                <a:extLst/>
              </a:blip>
              <a:stretch>
                <a:fillRect/>
              </a:stretch>
            </p:blipFill>
            <p:spPr>
              <a:xfrm>
                <a:off x="2817481" y="4809032"/>
                <a:ext cx="1526870" cy="1422021"/>
              </a:xfrm>
              <a:prstGeom prst="rect">
                <a:avLst/>
              </a:prstGeom>
              <a:ln w="12700" cap="flat">
                <a:noFill/>
                <a:miter lim="400000"/>
              </a:ln>
              <a:effectLst/>
            </p:spPr>
          </p:pic>
          <p:pic>
            <p:nvPicPr>
              <p:cNvPr id="1718" name="Image" descr="Image"/>
              <p:cNvPicPr>
                <a:picLocks noChangeAspect="1"/>
              </p:cNvPicPr>
              <p:nvPr/>
            </p:nvPicPr>
            <p:blipFill>
              <a:blip r:embed="rId12">
                <a:extLst/>
              </a:blip>
              <a:stretch>
                <a:fillRect/>
              </a:stretch>
            </p:blipFill>
            <p:spPr>
              <a:xfrm>
                <a:off x="2740154" y="1259140"/>
                <a:ext cx="1681525" cy="377871"/>
              </a:xfrm>
              <a:prstGeom prst="rect">
                <a:avLst/>
              </a:prstGeom>
              <a:ln w="12700" cap="flat">
                <a:noFill/>
                <a:miter lim="400000"/>
              </a:ln>
              <a:effectLst/>
            </p:spPr>
          </p:pic>
          <p:pic>
            <p:nvPicPr>
              <p:cNvPr id="1719" name="Image" descr="Image"/>
              <p:cNvPicPr>
                <a:picLocks noChangeAspect="1"/>
              </p:cNvPicPr>
              <p:nvPr/>
            </p:nvPicPr>
            <p:blipFill>
              <a:blip r:embed="rId13">
                <a:extLst/>
              </a:blip>
              <a:stretch>
                <a:fillRect/>
              </a:stretch>
            </p:blipFill>
            <p:spPr>
              <a:xfrm>
                <a:off x="481379" y="4850118"/>
                <a:ext cx="1438639" cy="1339849"/>
              </a:xfrm>
              <a:prstGeom prst="rect">
                <a:avLst/>
              </a:prstGeom>
              <a:ln w="12700" cap="flat">
                <a:noFill/>
                <a:miter lim="400000"/>
              </a:ln>
              <a:effectLst/>
            </p:spPr>
          </p:pic>
          <p:pic>
            <p:nvPicPr>
              <p:cNvPr id="1720" name="Image" descr="Image"/>
              <p:cNvPicPr>
                <a:picLocks noChangeAspect="1"/>
              </p:cNvPicPr>
              <p:nvPr/>
            </p:nvPicPr>
            <p:blipFill>
              <a:blip r:embed="rId14">
                <a:extLst/>
              </a:blip>
              <a:stretch>
                <a:fillRect/>
              </a:stretch>
            </p:blipFill>
            <p:spPr>
              <a:xfrm>
                <a:off x="2817481" y="2863695"/>
                <a:ext cx="1526870" cy="1296705"/>
              </a:xfrm>
              <a:prstGeom prst="rect">
                <a:avLst/>
              </a:prstGeom>
              <a:ln w="12700" cap="flat">
                <a:noFill/>
                <a:miter lim="400000"/>
              </a:ln>
              <a:effectLst/>
            </p:spPr>
          </p:pic>
          <p:pic>
            <p:nvPicPr>
              <p:cNvPr id="1721" name="Image" descr="Image"/>
              <p:cNvPicPr>
                <a:picLocks noChangeAspect="1"/>
              </p:cNvPicPr>
              <p:nvPr/>
            </p:nvPicPr>
            <p:blipFill>
              <a:blip r:embed="rId15">
                <a:extLst/>
              </a:blip>
              <a:stretch>
                <a:fillRect/>
              </a:stretch>
            </p:blipFill>
            <p:spPr>
              <a:xfrm>
                <a:off x="5063942" y="2923077"/>
                <a:ext cx="1463668" cy="1177942"/>
              </a:xfrm>
              <a:prstGeom prst="rect">
                <a:avLst/>
              </a:prstGeom>
              <a:ln w="12700" cap="flat">
                <a:noFill/>
                <a:miter lim="400000"/>
              </a:ln>
              <a:effectLst/>
            </p:spPr>
          </p:pic>
          <p:pic>
            <p:nvPicPr>
              <p:cNvPr id="1722" name="Image" descr="Image"/>
              <p:cNvPicPr>
                <a:picLocks noChangeAspect="1"/>
              </p:cNvPicPr>
              <p:nvPr/>
            </p:nvPicPr>
            <p:blipFill>
              <a:blip r:embed="rId16">
                <a:extLst/>
              </a:blip>
              <a:stretch>
                <a:fillRect/>
              </a:stretch>
            </p:blipFill>
            <p:spPr>
              <a:xfrm>
                <a:off x="693421" y="687159"/>
                <a:ext cx="1014555" cy="1521833"/>
              </a:xfrm>
              <a:prstGeom prst="rect">
                <a:avLst/>
              </a:prstGeom>
              <a:ln w="12700" cap="flat">
                <a:noFill/>
                <a:miter lim="400000"/>
              </a:ln>
              <a:effectLst/>
            </p:spPr>
          </p:pic>
          <p:pic>
            <p:nvPicPr>
              <p:cNvPr id="1723" name="sentry-wordmark-dark-400x119.png" descr="sentry-wordmark-dark-400x119.png"/>
              <p:cNvPicPr>
                <a:picLocks noChangeAspect="1"/>
              </p:cNvPicPr>
              <p:nvPr/>
            </p:nvPicPr>
            <p:blipFill>
              <a:blip r:embed="rId17">
                <a:extLst/>
              </a:blip>
              <a:srcRect l="0" t="0" r="67565" b="0"/>
              <a:stretch>
                <a:fillRect/>
              </a:stretch>
            </p:blipFill>
            <p:spPr>
              <a:xfrm>
                <a:off x="4725759" y="466578"/>
                <a:ext cx="2140066" cy="1962913"/>
              </a:xfrm>
              <a:prstGeom prst="rect">
                <a:avLst/>
              </a:prstGeom>
              <a:ln w="12700" cap="flat">
                <a:noFill/>
                <a:miter lim="400000"/>
              </a:ln>
              <a:effectLst/>
            </p:spPr>
          </p:pic>
          <p:pic>
            <p:nvPicPr>
              <p:cNvPr id="1724" name="Image" descr="Image"/>
              <p:cNvPicPr>
                <a:picLocks noChangeAspect="1"/>
              </p:cNvPicPr>
              <p:nvPr/>
            </p:nvPicPr>
            <p:blipFill>
              <a:blip r:embed="rId18">
                <a:extLst/>
              </a:blip>
              <a:srcRect l="8100" t="20124" r="13465" b="24240"/>
              <a:stretch>
                <a:fillRect/>
              </a:stretch>
            </p:blipFill>
            <p:spPr>
              <a:xfrm>
                <a:off x="72935" y="2893233"/>
                <a:ext cx="2255657" cy="861878"/>
              </a:xfrm>
              <a:prstGeom prst="rect">
                <a:avLst/>
              </a:prstGeom>
              <a:ln w="12700" cap="flat">
                <a:noFill/>
                <a:miter lim="400000"/>
              </a:ln>
              <a:effectLst/>
            </p:spPr>
          </p:pic>
          <p:pic>
            <p:nvPicPr>
              <p:cNvPr id="1725" name="Image" descr="Image"/>
              <p:cNvPicPr>
                <a:picLocks noChangeAspect="1"/>
              </p:cNvPicPr>
              <p:nvPr/>
            </p:nvPicPr>
            <p:blipFill>
              <a:blip r:embed="rId19">
                <a:extLst/>
              </a:blip>
              <a:srcRect l="27509" t="16993" r="27509" b="16993"/>
              <a:stretch>
                <a:fillRect/>
              </a:stretch>
            </p:blipFill>
            <p:spPr>
              <a:xfrm>
                <a:off x="7126040" y="4581990"/>
                <a:ext cx="2050541" cy="1876183"/>
              </a:xfrm>
              <a:prstGeom prst="rect">
                <a:avLst/>
              </a:prstGeom>
              <a:ln w="12700" cap="flat">
                <a:noFill/>
                <a:miter lim="400000"/>
              </a:ln>
              <a:effectLst/>
            </p:spPr>
          </p:pic>
          <p:pic>
            <p:nvPicPr>
              <p:cNvPr id="1726" name="Image" descr="Image"/>
              <p:cNvPicPr>
                <a:picLocks noChangeAspect="1"/>
              </p:cNvPicPr>
              <p:nvPr/>
            </p:nvPicPr>
            <p:blipFill>
              <a:blip r:embed="rId20">
                <a:extLst/>
              </a:blip>
              <a:srcRect l="0" t="10552" r="0" b="0"/>
              <a:stretch>
                <a:fillRect/>
              </a:stretch>
            </p:blipFill>
            <p:spPr>
              <a:xfrm>
                <a:off x="7169874" y="673737"/>
                <a:ext cx="1962942" cy="1755810"/>
              </a:xfrm>
              <a:prstGeom prst="rect">
                <a:avLst/>
              </a:prstGeom>
              <a:ln w="12700" cap="flat">
                <a:noFill/>
                <a:miter lim="400000"/>
              </a:ln>
              <a:effectLst/>
            </p:spPr>
          </p:pic>
          <p:pic>
            <p:nvPicPr>
              <p:cNvPr id="1727" name="Image" descr="Image"/>
              <p:cNvPicPr>
                <a:picLocks noChangeAspect="1"/>
              </p:cNvPicPr>
              <p:nvPr/>
            </p:nvPicPr>
            <p:blipFill>
              <a:blip r:embed="rId21">
                <a:extLst/>
              </a:blip>
              <a:srcRect l="21583" t="0" r="21583" b="0"/>
              <a:stretch>
                <a:fillRect/>
              </a:stretch>
            </p:blipFill>
            <p:spPr>
              <a:xfrm>
                <a:off x="4814278" y="4692050"/>
                <a:ext cx="1963016" cy="1656164"/>
              </a:xfrm>
              <a:prstGeom prst="rect">
                <a:avLst/>
              </a:prstGeom>
              <a:ln w="12700" cap="flat">
                <a:noFill/>
                <a:miter lim="400000"/>
              </a:ln>
              <a:effectLst/>
            </p:spPr>
          </p:pic>
          <p:pic>
            <p:nvPicPr>
              <p:cNvPr id="1728" name="zoho-logo-512px.png" descr="zoho-logo-512px.png"/>
              <p:cNvPicPr>
                <a:picLocks noChangeAspect="1"/>
              </p:cNvPicPr>
              <p:nvPr/>
            </p:nvPicPr>
            <p:blipFill>
              <a:blip r:embed="rId22">
                <a:extLst/>
              </a:blip>
              <a:stretch>
                <a:fillRect/>
              </a:stretch>
            </p:blipFill>
            <p:spPr>
              <a:xfrm>
                <a:off x="7310583" y="3221393"/>
                <a:ext cx="1681525" cy="581309"/>
              </a:xfrm>
              <a:prstGeom prst="rect">
                <a:avLst/>
              </a:prstGeom>
              <a:ln w="12700" cap="flat">
                <a:noFill/>
                <a:miter lim="400000"/>
              </a:ln>
              <a:effectLst/>
            </p:spPr>
          </p:pic>
        </p:grpSp>
        <p:grpSp>
          <p:nvGrpSpPr>
            <p:cNvPr id="1751" name="Group"/>
            <p:cNvGrpSpPr/>
            <p:nvPr/>
          </p:nvGrpSpPr>
          <p:grpSpPr>
            <a:xfrm>
              <a:off x="9817692" y="0"/>
              <a:ext cx="7683527" cy="6757246"/>
              <a:chOff x="0" y="0"/>
              <a:chExt cx="7683525" cy="6757245"/>
            </a:xfrm>
          </p:grpSpPr>
          <p:pic>
            <p:nvPicPr>
              <p:cNvPr id="1730" name="Image" descr="Image"/>
              <p:cNvPicPr>
                <a:picLocks noChangeAspect="1"/>
              </p:cNvPicPr>
              <p:nvPr/>
            </p:nvPicPr>
            <p:blipFill>
              <a:blip r:embed="rId23">
                <a:extLst/>
              </a:blip>
              <a:stretch>
                <a:fillRect/>
              </a:stretch>
            </p:blipFill>
            <p:spPr>
              <a:xfrm>
                <a:off x="479997" y="765543"/>
                <a:ext cx="1512971" cy="1512971"/>
              </a:xfrm>
              <a:prstGeom prst="rect">
                <a:avLst/>
              </a:prstGeom>
              <a:ln w="12700" cap="flat">
                <a:noFill/>
                <a:miter lim="400000"/>
              </a:ln>
              <a:effectLst/>
            </p:spPr>
          </p:pic>
          <p:pic>
            <p:nvPicPr>
              <p:cNvPr id="1731" name="Image" descr="Image"/>
              <p:cNvPicPr>
                <a:picLocks noChangeAspect="1"/>
              </p:cNvPicPr>
              <p:nvPr/>
            </p:nvPicPr>
            <p:blipFill>
              <a:blip r:embed="rId24">
                <a:extLst/>
              </a:blip>
              <a:stretch>
                <a:fillRect/>
              </a:stretch>
            </p:blipFill>
            <p:spPr>
              <a:xfrm>
                <a:off x="5981936" y="4805870"/>
                <a:ext cx="1139088" cy="1576251"/>
              </a:xfrm>
              <a:prstGeom prst="rect">
                <a:avLst/>
              </a:prstGeom>
              <a:ln w="12700" cap="flat">
                <a:noFill/>
                <a:miter lim="400000"/>
              </a:ln>
              <a:effectLst/>
            </p:spPr>
          </p:pic>
          <p:pic>
            <p:nvPicPr>
              <p:cNvPr id="1732" name="Image" descr="Image"/>
              <p:cNvPicPr>
                <a:picLocks noChangeAspect="1"/>
              </p:cNvPicPr>
              <p:nvPr/>
            </p:nvPicPr>
            <p:blipFill>
              <a:blip r:embed="rId25">
                <a:extLst/>
              </a:blip>
              <a:srcRect l="0" t="0" r="0" b="0"/>
              <a:stretch>
                <a:fillRect/>
              </a:stretch>
            </p:blipFill>
            <p:spPr>
              <a:xfrm>
                <a:off x="5763312" y="733861"/>
                <a:ext cx="1576229" cy="1576229"/>
              </a:xfrm>
              <a:prstGeom prst="rect">
                <a:avLst/>
              </a:prstGeom>
              <a:ln w="12700" cap="flat">
                <a:noFill/>
                <a:miter lim="400000"/>
              </a:ln>
              <a:effectLst/>
            </p:spPr>
          </p:pic>
          <p:grpSp>
            <p:nvGrpSpPr>
              <p:cNvPr id="1735" name="Group"/>
              <p:cNvGrpSpPr/>
              <p:nvPr/>
            </p:nvGrpSpPr>
            <p:grpSpPr>
              <a:xfrm>
                <a:off x="2766217" y="394265"/>
                <a:ext cx="2255527" cy="2255527"/>
                <a:chOff x="0" y="0"/>
                <a:chExt cx="2255525" cy="2255525"/>
              </a:xfrm>
            </p:grpSpPr>
            <p:sp>
              <p:nvSpPr>
                <p:cNvPr id="1733" name="Rounded Rectangle"/>
                <p:cNvSpPr/>
                <p:nvPr/>
              </p:nvSpPr>
              <p:spPr>
                <a:xfrm>
                  <a:off x="0" y="0"/>
                  <a:ext cx="2255526" cy="2255526"/>
                </a:xfrm>
                <a:prstGeom prst="roundRect">
                  <a:avLst>
                    <a:gd name="adj" fmla="val 5506"/>
                  </a:avLst>
                </a:prstGeom>
                <a:solidFill>
                  <a:srgbClr val="FFFFFF"/>
                </a:solidFill>
                <a:ln w="12700" cap="flat">
                  <a:noFill/>
                  <a:miter lim="400000"/>
                </a:ln>
                <a:effectLst/>
              </p:spPr>
              <p:txBody>
                <a:bodyPr wrap="square" lIns="50800" tIns="50800" rIns="50800" bIns="50800" numCol="1" anchor="ctr">
                  <a:noAutofit/>
                </a:bodyPr>
                <a:lstStyle/>
                <a:p>
                  <a:pPr>
                    <a:defRPr spc="36" sz="3600"/>
                  </a:pPr>
                </a:p>
              </p:txBody>
            </p:sp>
            <p:pic>
              <p:nvPicPr>
                <p:cNvPr id="1734" name="Image" descr="Image"/>
                <p:cNvPicPr>
                  <a:picLocks noChangeAspect="1"/>
                </p:cNvPicPr>
                <p:nvPr/>
              </p:nvPicPr>
              <p:blipFill>
                <a:blip r:embed="rId26">
                  <a:extLst/>
                </a:blip>
                <a:stretch>
                  <a:fillRect/>
                </a:stretch>
              </p:blipFill>
              <p:spPr>
                <a:xfrm>
                  <a:off x="301946" y="681281"/>
                  <a:ext cx="1651634" cy="869793"/>
                </a:xfrm>
                <a:prstGeom prst="rect">
                  <a:avLst/>
                </a:prstGeom>
                <a:ln w="12700" cap="flat">
                  <a:noFill/>
                  <a:miter lim="400000"/>
                </a:ln>
                <a:effectLst/>
              </p:spPr>
            </p:pic>
          </p:grpSp>
          <p:grpSp>
            <p:nvGrpSpPr>
              <p:cNvPr id="1738" name="Group"/>
              <p:cNvGrpSpPr/>
              <p:nvPr/>
            </p:nvGrpSpPr>
            <p:grpSpPr>
              <a:xfrm>
                <a:off x="2912483" y="4612497"/>
                <a:ext cx="1962996" cy="1962996"/>
                <a:chOff x="0" y="0"/>
                <a:chExt cx="1962995" cy="1962995"/>
              </a:xfrm>
            </p:grpSpPr>
            <p:sp>
              <p:nvSpPr>
                <p:cNvPr id="1736" name="Rounded Rectangle"/>
                <p:cNvSpPr/>
                <p:nvPr/>
              </p:nvSpPr>
              <p:spPr>
                <a:xfrm>
                  <a:off x="0" y="0"/>
                  <a:ext cx="1962996" cy="1962996"/>
                </a:xfrm>
                <a:prstGeom prst="roundRect">
                  <a:avLst>
                    <a:gd name="adj" fmla="val 5506"/>
                  </a:avLst>
                </a:prstGeom>
                <a:solidFill>
                  <a:srgbClr val="FFFFFF"/>
                </a:solidFill>
                <a:ln w="12700" cap="flat">
                  <a:noFill/>
                  <a:miter lim="400000"/>
                </a:ln>
                <a:effectLst/>
              </p:spPr>
              <p:txBody>
                <a:bodyPr wrap="square" lIns="50800" tIns="50800" rIns="50800" bIns="50800" numCol="1" anchor="ctr">
                  <a:noAutofit/>
                </a:bodyPr>
                <a:lstStyle/>
                <a:p>
                  <a:pPr>
                    <a:defRPr spc="36" sz="3600"/>
                  </a:pPr>
                </a:p>
              </p:txBody>
            </p:sp>
            <p:pic>
              <p:nvPicPr>
                <p:cNvPr id="1737" name="tableaulogo_highres.png" descr="tableaulogo_highres.png"/>
                <p:cNvPicPr>
                  <a:picLocks noChangeAspect="1"/>
                </p:cNvPicPr>
                <p:nvPr/>
              </p:nvPicPr>
              <p:blipFill>
                <a:blip r:embed="rId27">
                  <a:extLst/>
                </a:blip>
                <a:srcRect l="0" t="0" r="77311" b="0"/>
                <a:stretch>
                  <a:fillRect/>
                </a:stretch>
              </p:blipFill>
              <p:spPr>
                <a:xfrm>
                  <a:off x="212203" y="218632"/>
                  <a:ext cx="1538505" cy="1525732"/>
                </a:xfrm>
                <a:prstGeom prst="rect">
                  <a:avLst/>
                </a:prstGeom>
                <a:ln w="12700" cap="flat">
                  <a:noFill/>
                  <a:miter lim="400000"/>
                </a:ln>
                <a:effectLst/>
              </p:spPr>
            </p:pic>
          </p:grpSp>
          <p:grpSp>
            <p:nvGrpSpPr>
              <p:cNvPr id="1741" name="Group"/>
              <p:cNvGrpSpPr/>
              <p:nvPr/>
            </p:nvGrpSpPr>
            <p:grpSpPr>
              <a:xfrm>
                <a:off x="2766217" y="2270435"/>
                <a:ext cx="2255527" cy="2255527"/>
                <a:chOff x="0" y="0"/>
                <a:chExt cx="2255525" cy="2255525"/>
              </a:xfrm>
            </p:grpSpPr>
            <p:sp>
              <p:nvSpPr>
                <p:cNvPr id="1739" name="Rounded Rectangle"/>
                <p:cNvSpPr/>
                <p:nvPr/>
              </p:nvSpPr>
              <p:spPr>
                <a:xfrm>
                  <a:off x="0" y="0"/>
                  <a:ext cx="2255526" cy="2255526"/>
                </a:xfrm>
                <a:prstGeom prst="roundRect">
                  <a:avLst>
                    <a:gd name="adj" fmla="val 5506"/>
                  </a:avLst>
                </a:prstGeom>
                <a:solidFill>
                  <a:srgbClr val="FFFFFF"/>
                </a:solidFill>
                <a:ln w="12700" cap="flat">
                  <a:noFill/>
                  <a:miter lim="400000"/>
                </a:ln>
                <a:effectLst/>
              </p:spPr>
              <p:txBody>
                <a:bodyPr wrap="square" lIns="50800" tIns="50800" rIns="50800" bIns="50800" numCol="1" anchor="ctr">
                  <a:noAutofit/>
                </a:bodyPr>
                <a:lstStyle/>
                <a:p>
                  <a:pPr>
                    <a:defRPr spc="36" sz="3600"/>
                  </a:pPr>
                </a:p>
              </p:txBody>
            </p:sp>
            <p:pic>
              <p:nvPicPr>
                <p:cNvPr id="1740" name="Image" descr="Image"/>
                <p:cNvPicPr>
                  <a:picLocks noChangeAspect="1"/>
                </p:cNvPicPr>
                <p:nvPr/>
              </p:nvPicPr>
              <p:blipFill>
                <a:blip r:embed="rId28">
                  <a:extLst/>
                </a:blip>
                <a:stretch>
                  <a:fillRect/>
                </a:stretch>
              </p:blipFill>
              <p:spPr>
                <a:xfrm>
                  <a:off x="221946" y="480644"/>
                  <a:ext cx="1811633" cy="1294238"/>
                </a:xfrm>
                <a:prstGeom prst="rect">
                  <a:avLst/>
                </a:prstGeom>
                <a:ln w="12700" cap="flat">
                  <a:noFill/>
                  <a:miter lim="400000"/>
                </a:ln>
                <a:effectLst/>
              </p:spPr>
            </p:pic>
          </p:grpSp>
          <p:grpSp>
            <p:nvGrpSpPr>
              <p:cNvPr id="1744" name="Group"/>
              <p:cNvGrpSpPr/>
              <p:nvPr/>
            </p:nvGrpSpPr>
            <p:grpSpPr>
              <a:xfrm>
                <a:off x="108719" y="4466232"/>
                <a:ext cx="2255526" cy="2255526"/>
                <a:chOff x="0" y="0"/>
                <a:chExt cx="2255525" cy="2255525"/>
              </a:xfrm>
            </p:grpSpPr>
            <p:sp>
              <p:nvSpPr>
                <p:cNvPr id="1742" name="Rounded Rectangle"/>
                <p:cNvSpPr/>
                <p:nvPr/>
              </p:nvSpPr>
              <p:spPr>
                <a:xfrm>
                  <a:off x="0" y="0"/>
                  <a:ext cx="2255526" cy="2255526"/>
                </a:xfrm>
                <a:prstGeom prst="roundRect">
                  <a:avLst>
                    <a:gd name="adj" fmla="val 5506"/>
                  </a:avLst>
                </a:prstGeom>
                <a:solidFill>
                  <a:srgbClr val="FFFFFF"/>
                </a:solidFill>
                <a:ln w="12700" cap="flat">
                  <a:noFill/>
                  <a:miter lim="400000"/>
                </a:ln>
                <a:effectLst/>
              </p:spPr>
              <p:txBody>
                <a:bodyPr wrap="square" lIns="50800" tIns="50800" rIns="50800" bIns="50800" numCol="1" anchor="ctr">
                  <a:noAutofit/>
                </a:bodyPr>
                <a:lstStyle/>
                <a:p>
                  <a:pPr>
                    <a:defRPr spc="36" sz="3600"/>
                  </a:pPr>
                </a:p>
              </p:txBody>
            </p:sp>
            <p:pic>
              <p:nvPicPr>
                <p:cNvPr id="1743" name="Image" descr="Image"/>
                <p:cNvPicPr>
                  <a:picLocks noChangeAspect="1"/>
                </p:cNvPicPr>
                <p:nvPr/>
              </p:nvPicPr>
              <p:blipFill>
                <a:blip r:embed="rId29">
                  <a:extLst/>
                </a:blip>
                <a:stretch>
                  <a:fillRect/>
                </a:stretch>
              </p:blipFill>
              <p:spPr>
                <a:xfrm>
                  <a:off x="480312" y="274823"/>
                  <a:ext cx="1572950" cy="1705880"/>
                </a:xfrm>
                <a:prstGeom prst="rect">
                  <a:avLst/>
                </a:prstGeom>
                <a:ln w="12700" cap="flat">
                  <a:noFill/>
                  <a:miter lim="400000"/>
                </a:ln>
                <a:effectLst/>
              </p:spPr>
            </p:pic>
          </p:grpSp>
          <p:grpSp>
            <p:nvGrpSpPr>
              <p:cNvPr id="1747" name="Group"/>
              <p:cNvGrpSpPr/>
              <p:nvPr/>
            </p:nvGrpSpPr>
            <p:grpSpPr>
              <a:xfrm>
                <a:off x="5423717" y="2458237"/>
                <a:ext cx="2255526" cy="2255527"/>
                <a:chOff x="0" y="0"/>
                <a:chExt cx="2255525" cy="2255525"/>
              </a:xfrm>
            </p:grpSpPr>
            <p:sp>
              <p:nvSpPr>
                <p:cNvPr id="1745" name="Rounded Rectangle"/>
                <p:cNvSpPr/>
                <p:nvPr/>
              </p:nvSpPr>
              <p:spPr>
                <a:xfrm>
                  <a:off x="0" y="0"/>
                  <a:ext cx="2255526" cy="2255526"/>
                </a:xfrm>
                <a:prstGeom prst="roundRect">
                  <a:avLst>
                    <a:gd name="adj" fmla="val 5506"/>
                  </a:avLst>
                </a:prstGeom>
                <a:solidFill>
                  <a:srgbClr val="FFFFFF"/>
                </a:solidFill>
                <a:ln w="12700" cap="flat">
                  <a:noFill/>
                  <a:miter lim="400000"/>
                </a:ln>
                <a:effectLst/>
              </p:spPr>
              <p:txBody>
                <a:bodyPr wrap="square" lIns="50800" tIns="50800" rIns="50800" bIns="50800" numCol="1" anchor="ctr">
                  <a:noAutofit/>
                </a:bodyPr>
                <a:lstStyle/>
                <a:p>
                  <a:pPr>
                    <a:defRPr spc="36" sz="3600"/>
                  </a:pPr>
                </a:p>
              </p:txBody>
            </p:sp>
            <p:pic>
              <p:nvPicPr>
                <p:cNvPr id="1746" name="Image" descr="Image"/>
                <p:cNvPicPr>
                  <a:picLocks noChangeAspect="1"/>
                </p:cNvPicPr>
                <p:nvPr/>
              </p:nvPicPr>
              <p:blipFill>
                <a:blip r:embed="rId30">
                  <a:extLst/>
                </a:blip>
                <a:stretch>
                  <a:fillRect/>
                </a:stretch>
              </p:blipFill>
              <p:spPr>
                <a:xfrm>
                  <a:off x="269901" y="614784"/>
                  <a:ext cx="1715724" cy="1025958"/>
                </a:xfrm>
                <a:prstGeom prst="rect">
                  <a:avLst/>
                </a:prstGeom>
                <a:ln w="12700" cap="flat">
                  <a:noFill/>
                  <a:miter lim="400000"/>
                </a:ln>
                <a:effectLst/>
              </p:spPr>
            </p:pic>
          </p:grpSp>
          <p:pic>
            <p:nvPicPr>
              <p:cNvPr id="1748" name="Image" descr="Image"/>
              <p:cNvPicPr>
                <a:picLocks noChangeAspect="1"/>
              </p:cNvPicPr>
              <p:nvPr/>
            </p:nvPicPr>
            <p:blipFill>
              <a:blip r:embed="rId31">
                <a:extLst/>
              </a:blip>
              <a:stretch>
                <a:fillRect/>
              </a:stretch>
            </p:blipFill>
            <p:spPr>
              <a:xfrm>
                <a:off x="553029" y="2714745"/>
                <a:ext cx="1366906" cy="1366906"/>
              </a:xfrm>
              <a:prstGeom prst="rect">
                <a:avLst/>
              </a:prstGeom>
              <a:ln w="12700" cap="flat">
                <a:noFill/>
                <a:miter lim="400000"/>
              </a:ln>
              <a:effectLst/>
            </p:spPr>
          </p:pic>
          <p:sp>
            <p:nvSpPr>
              <p:cNvPr id="1749" name="Rectangle"/>
              <p:cNvSpPr/>
              <p:nvPr/>
            </p:nvSpPr>
            <p:spPr>
              <a:xfrm>
                <a:off x="0" y="358779"/>
                <a:ext cx="7683526" cy="6398467"/>
              </a:xfrm>
              <a:prstGeom prst="rect">
                <a:avLst/>
              </a:prstGeom>
              <a:noFill/>
              <a:ln w="38100" cap="rnd">
                <a:solidFill>
                  <a:srgbClr val="BAD3FC"/>
                </a:solidFill>
                <a:custDash>
                  <a:ds d="100000" sp="200000"/>
                </a:custDash>
                <a:round/>
              </a:ln>
              <a:effectLst/>
            </p:spPr>
            <p:txBody>
              <a:bodyPr wrap="square" lIns="50800" tIns="50800" rIns="50800" bIns="50800" numCol="1" anchor="ctr">
                <a:noAutofit/>
              </a:bodyPr>
              <a:lstStyle/>
              <a:p>
                <a:pPr>
                  <a:defRPr spc="36" sz="3600"/>
                </a:pPr>
              </a:p>
            </p:txBody>
          </p:sp>
          <p:sp>
            <p:nvSpPr>
              <p:cNvPr id="1750" name="better-in-cloud integrations"/>
              <p:cNvSpPr/>
              <p:nvPr/>
            </p:nvSpPr>
            <p:spPr>
              <a:xfrm>
                <a:off x="1004411" y="0"/>
                <a:ext cx="5779139" cy="585551"/>
              </a:xfrm>
              <a:prstGeom prst="roundRect">
                <a:avLst>
                  <a:gd name="adj" fmla="val 19081"/>
                </a:avLst>
              </a:prstGeom>
              <a:solidFill>
                <a:srgbClr val="B2D4FF"/>
              </a:solid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noAutofit/>
              </a:bodyPr>
              <a:lstStyle>
                <a:lvl1pPr algn="ctr">
                  <a:lnSpc>
                    <a:spcPct val="100000"/>
                  </a:lnSpc>
                  <a:defRPr b="1" cap="all" spc="183" sz="2300">
                    <a:solidFill>
                      <a:srgbClr val="253858"/>
                    </a:solidFill>
                  </a:defRPr>
                </a:lvl1pPr>
              </a:lstStyle>
              <a:p>
                <a:pPr/>
                <a:r>
                  <a:t>better-in-cloud integrations</a:t>
                </a:r>
              </a:p>
            </p:txBody>
          </p:sp>
        </p:grpSp>
      </p:grpSp>
      <p:sp>
        <p:nvSpPr>
          <p:cNvPr id="1753" name="APPS &amp; INTEGRATIONS"/>
          <p:cNvSpPr/>
          <p:nvPr/>
        </p:nvSpPr>
        <p:spPr>
          <a:xfrm>
            <a:off x="2844800" y="1194196"/>
            <a:ext cx="20828001" cy="825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nSpc>
                <a:spcPct val="100000"/>
              </a:lnSpc>
              <a:defRPr cap="all" spc="384">
                <a:solidFill>
                  <a:srgbClr val="0747A6"/>
                </a:solidFill>
                <a:latin typeface="Charlie Display Black"/>
                <a:ea typeface="Charlie Display Black"/>
                <a:cs typeface="Charlie Display Black"/>
                <a:sym typeface="Charlie Display Black"/>
              </a:defRPr>
            </a:lvl1pPr>
          </a:lstStyle>
          <a:p>
            <a:pPr/>
            <a:r>
              <a:t>APPS &amp; INTEGRATIONS</a:t>
            </a:r>
          </a:p>
        </p:txBody>
      </p:sp>
      <p:sp>
        <p:nvSpPr>
          <p:cNvPr id="1754" name="Atlassian’s cloud platform offers better SaaS integrations that reduce context switching and can save time. Forge and the cloud fortified app program also reinforce the security, reliability and support of the cloud apps our teams need."/>
          <p:cNvSpPr txBox="1"/>
          <p:nvPr/>
        </p:nvSpPr>
        <p:spPr>
          <a:xfrm>
            <a:off x="2990878" y="3187700"/>
            <a:ext cx="19372421" cy="18491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defRPr spc="36" sz="3600"/>
            </a:pPr>
            <a:r>
              <a:t>Atlassian’s cloud platform offers </a:t>
            </a:r>
            <a:r>
              <a:rPr b="1"/>
              <a:t>better SaaS integrations</a:t>
            </a:r>
            <a:r>
              <a:t> that reduce context switching and can save time. Forge and the cloud fortified app program also reinforce</a:t>
            </a:r>
            <a:r>
              <a:rPr b="1"/>
              <a:t> the security, reliability and support of the cloud apps our teams need.</a:t>
            </a:r>
          </a:p>
        </p:txBody>
      </p:sp>
      <p:sp>
        <p:nvSpPr>
          <p:cNvPr id="1755" name="Line"/>
          <p:cNvSpPr/>
          <p:nvPr/>
        </p:nvSpPr>
        <p:spPr>
          <a:xfrm>
            <a:off x="2867239" y="2435962"/>
            <a:ext cx="2541600" cy="1"/>
          </a:xfrm>
          <a:prstGeom prst="line">
            <a:avLst/>
          </a:prstGeom>
          <a:ln w="101600">
            <a:solidFill>
              <a:srgbClr val="B2D4FF"/>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756" name="and more!"/>
          <p:cNvSpPr txBox="1"/>
          <p:nvPr/>
        </p:nvSpPr>
        <p:spPr>
          <a:xfrm>
            <a:off x="12148032" y="12740831"/>
            <a:ext cx="2221535" cy="647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lvl1pPr>
              <a:defRPr spc="36" sz="3600"/>
            </a:lvl1pPr>
          </a:lstStyle>
          <a:p>
            <a:pPr/>
            <a:r>
              <a:t>and more! </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FFFFFF"/>
            </a:gs>
            <a:gs pos="69378">
              <a:srgbClr val="EAFBFF"/>
            </a:gs>
            <a:gs pos="79105">
              <a:srgbClr val="CEF8FF"/>
            </a:gs>
            <a:gs pos="98442">
              <a:srgbClr val="B3F5FF"/>
            </a:gs>
          </a:gsLst>
          <a:lin ang="16200000" scaled="0"/>
        </a:gradFill>
      </p:bgPr>
    </p:bg>
    <p:spTree>
      <p:nvGrpSpPr>
        <p:cNvPr id="1" name=""/>
        <p:cNvGrpSpPr/>
        <p:nvPr/>
      </p:nvGrpSpPr>
      <p:grpSpPr>
        <a:xfrm>
          <a:off x="0" y="0"/>
          <a:ext cx="0" cy="0"/>
          <a:chOff x="0" y="0"/>
          <a:chExt cx="0" cy="0"/>
        </a:xfrm>
      </p:grpSpPr>
      <p:sp>
        <p:nvSpPr>
          <p:cNvPr id="1461" name="Future proofing the team  with  Atlassian cloud"/>
          <p:cNvSpPr/>
          <p:nvPr/>
        </p:nvSpPr>
        <p:spPr>
          <a:xfrm>
            <a:off x="1777658" y="3949873"/>
            <a:ext cx="20828683" cy="3759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spAutoFit/>
          </a:bodyPr>
          <a:lstStyle/>
          <a:p>
            <a:pPr algn="ctr">
              <a:lnSpc>
                <a:spcPct val="100000"/>
              </a:lnSpc>
              <a:defRPr sz="12000">
                <a:solidFill>
                  <a:srgbClr val="253858"/>
                </a:solidFill>
                <a:latin typeface="+mj-lt"/>
                <a:ea typeface="+mj-ea"/>
                <a:cs typeface="+mj-cs"/>
                <a:sym typeface="Charlie Display Semibold"/>
              </a:defRPr>
            </a:pPr>
            <a:r>
              <a:t>Future proofing the team </a:t>
            </a:r>
            <a:br/>
            <a:r>
              <a:t>with  Atlassian cloud</a:t>
            </a:r>
          </a:p>
        </p:txBody>
      </p:sp>
      <p:sp>
        <p:nvSpPr>
          <p:cNvPr id="1462" name="SPEAKER PERSON  |  SPEAKER TITLE"/>
          <p:cNvSpPr/>
          <p:nvPr/>
        </p:nvSpPr>
        <p:spPr>
          <a:xfrm>
            <a:off x="1775824" y="11557681"/>
            <a:ext cx="20832353" cy="759620"/>
          </a:xfrm>
          <a:prstGeom prst="rect">
            <a:avLst/>
          </a:prstGeom>
          <a:ln w="12700">
            <a:miter lim="400000"/>
          </a:ln>
          <a:extLst>
            <a:ext uri="{C572A759-6A51-4108-AA02-DFA0A04FC94B}">
              <ma14:wrappingTextBoxFlag xmlns:ma14="http://schemas.microsoft.com/office/mac/drawingml/2011/main" val="1"/>
            </a:ext>
          </a:extLst>
        </p:spPr>
        <p:txBody>
          <a:bodyPr lIns="17859" tIns="17859" rIns="17859" bIns="17859">
            <a:spAutoFit/>
          </a:bodyPr>
          <a:lstStyle>
            <a:lvl1pPr algn="ctr">
              <a:lnSpc>
                <a:spcPct val="100000"/>
              </a:lnSpc>
              <a:defRPr baseline="31999" cap="all" spc="479">
                <a:solidFill>
                  <a:srgbClr val="253858"/>
                </a:solidFill>
                <a:latin typeface="Charlie Display Black"/>
                <a:ea typeface="Charlie Display Black"/>
                <a:cs typeface="Charlie Display Black"/>
                <a:sym typeface="Charlie Display Black"/>
              </a:defRPr>
            </a:lvl1pPr>
          </a:lstStyle>
          <a:p>
            <a:pPr/>
            <a:r>
              <a:t>SPEAKER PERSON  |  SPEAKER TITLE </a:t>
            </a:r>
          </a:p>
        </p:txBody>
      </p:sp>
      <p:sp>
        <p:nvSpPr>
          <p:cNvPr id="1463" name="[your logo here]"/>
          <p:cNvSpPr/>
          <p:nvPr/>
        </p:nvSpPr>
        <p:spPr>
          <a:xfrm>
            <a:off x="1775824" y="2207214"/>
            <a:ext cx="20832353" cy="759620"/>
          </a:xfrm>
          <a:prstGeom prst="rect">
            <a:avLst/>
          </a:prstGeom>
          <a:ln w="12700">
            <a:miter lim="400000"/>
          </a:ln>
          <a:extLst>
            <a:ext uri="{C572A759-6A51-4108-AA02-DFA0A04FC94B}">
              <ma14:wrappingTextBoxFlag xmlns:ma14="http://schemas.microsoft.com/office/mac/drawingml/2011/main" val="1"/>
            </a:ext>
          </a:extLst>
        </p:spPr>
        <p:txBody>
          <a:bodyPr lIns="17859" tIns="17859" rIns="17859" bIns="17859">
            <a:spAutoFit/>
          </a:bodyPr>
          <a:lstStyle>
            <a:lvl1pPr algn="ctr">
              <a:lnSpc>
                <a:spcPct val="100000"/>
              </a:lnSpc>
              <a:defRPr b="1" baseline="31999" cap="all" spc="479">
                <a:solidFill>
                  <a:srgbClr val="253858"/>
                </a:solidFill>
              </a:defRPr>
            </a:lvl1pPr>
          </a:lstStyle>
          <a:p>
            <a:pPr/>
            <a:r>
              <a:t>[your logo here]</a:t>
            </a:r>
          </a:p>
        </p:txBody>
      </p:sp>
      <p:pic>
        <p:nvPicPr>
          <p:cNvPr id="1464" name="Image" descr="Image"/>
          <p:cNvPicPr>
            <a:picLocks noChangeAspect="1"/>
          </p:cNvPicPr>
          <p:nvPr/>
        </p:nvPicPr>
        <p:blipFill>
          <a:blip r:embed="rId3">
            <a:extLst/>
          </a:blip>
          <a:srcRect l="0" t="10806" r="0" b="10806"/>
          <a:stretch>
            <a:fillRect/>
          </a:stretch>
        </p:blipFill>
        <p:spPr>
          <a:xfrm>
            <a:off x="11418290" y="9701353"/>
            <a:ext cx="1547417" cy="15474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637" y="0"/>
                </a:moveTo>
                <a:cubicBezTo>
                  <a:pt x="4762" y="0"/>
                  <a:pt x="0" y="4762"/>
                  <a:pt x="0" y="10637"/>
                </a:cubicBezTo>
                <a:lnTo>
                  <a:pt x="0" y="10963"/>
                </a:lnTo>
                <a:cubicBezTo>
                  <a:pt x="0" y="16838"/>
                  <a:pt x="4762" y="21600"/>
                  <a:pt x="10637" y="21600"/>
                </a:cubicBezTo>
                <a:lnTo>
                  <a:pt x="10963" y="21600"/>
                </a:lnTo>
                <a:cubicBezTo>
                  <a:pt x="16838" y="21600"/>
                  <a:pt x="21600" y="16838"/>
                  <a:pt x="21600" y="10963"/>
                </a:cubicBezTo>
                <a:lnTo>
                  <a:pt x="21600" y="10637"/>
                </a:lnTo>
                <a:cubicBezTo>
                  <a:pt x="21600" y="4762"/>
                  <a:pt x="16838" y="0"/>
                  <a:pt x="10963" y="0"/>
                </a:cubicBezTo>
                <a:lnTo>
                  <a:pt x="10637" y="0"/>
                </a:lnTo>
                <a:close/>
              </a:path>
            </a:pathLst>
          </a:custGeom>
          <a:ln w="12700">
            <a:miter lim="400000"/>
          </a:ln>
        </p:spPr>
      </p:pic>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1769" name="Group"/>
          <p:cNvGrpSpPr/>
          <p:nvPr/>
        </p:nvGrpSpPr>
        <p:grpSpPr>
          <a:xfrm>
            <a:off x="-1727" y="-124292"/>
            <a:ext cx="1568790" cy="13822783"/>
            <a:chOff x="0" y="0"/>
            <a:chExt cx="1568789" cy="13822782"/>
          </a:xfrm>
        </p:grpSpPr>
        <p:sp>
          <p:nvSpPr>
            <p:cNvPr id="1760" name="Rectangle"/>
            <p:cNvSpPr/>
            <p:nvPr/>
          </p:nvSpPr>
          <p:spPr>
            <a:xfrm>
              <a:off x="0" y="0"/>
              <a:ext cx="1568790" cy="13822783"/>
            </a:xfrm>
            <a:prstGeom prst="rect">
              <a:avLst/>
            </a:prstGeom>
            <a:solidFill>
              <a:srgbClr val="7A869A">
                <a:alpha val="25191"/>
              </a:srgbClr>
            </a:solidFill>
            <a:ln w="12700" cap="flat">
              <a:noFill/>
              <a:miter lim="400000"/>
            </a:ln>
            <a:effectLst/>
          </p:spPr>
          <p:txBody>
            <a:bodyPr wrap="square" lIns="50800" tIns="50800" rIns="50800" bIns="50800" numCol="1" anchor="ctr">
              <a:noAutofit/>
            </a:bodyPr>
            <a:lstStyle/>
            <a:p>
              <a:pPr>
                <a:defRPr spc="36" sz="3600"/>
              </a:pPr>
            </a:p>
          </p:txBody>
        </p:sp>
        <p:pic>
          <p:nvPicPr>
            <p:cNvPr id="1761" name="security-keyhole.pdf" descr="security-keyhole.pdf"/>
            <p:cNvPicPr>
              <a:picLocks noChangeAspect="1"/>
            </p:cNvPicPr>
            <p:nvPr/>
          </p:nvPicPr>
          <p:blipFill>
            <a:blip r:embed="rId3">
              <a:alphaModFix amt="50000"/>
              <a:extLst/>
            </a:blip>
            <a:stretch>
              <a:fillRect/>
            </a:stretch>
          </p:blipFill>
          <p:spPr>
            <a:xfrm>
              <a:off x="416413" y="1112406"/>
              <a:ext cx="735963" cy="735963"/>
            </a:xfrm>
            <a:prstGeom prst="rect">
              <a:avLst/>
            </a:prstGeom>
            <a:ln w="12700" cap="flat">
              <a:noFill/>
              <a:miter lim="400000"/>
            </a:ln>
            <a:effectLst/>
          </p:spPr>
        </p:pic>
        <p:pic>
          <p:nvPicPr>
            <p:cNvPr id="1762" name="security-shield check.pdf" descr="security-shield check.pdf"/>
            <p:cNvPicPr>
              <a:picLocks noChangeAspect="1"/>
            </p:cNvPicPr>
            <p:nvPr/>
          </p:nvPicPr>
          <p:blipFill>
            <a:blip r:embed="rId4">
              <a:alphaModFix amt="49911"/>
              <a:extLst/>
            </a:blip>
            <a:stretch>
              <a:fillRect/>
            </a:stretch>
          </p:blipFill>
          <p:spPr>
            <a:xfrm>
              <a:off x="477477" y="2727675"/>
              <a:ext cx="613835" cy="736601"/>
            </a:xfrm>
            <a:prstGeom prst="rect">
              <a:avLst/>
            </a:prstGeom>
            <a:ln w="12700" cap="flat">
              <a:noFill/>
              <a:miter lim="400000"/>
            </a:ln>
            <a:effectLst/>
          </p:spPr>
        </p:pic>
        <p:pic>
          <p:nvPicPr>
            <p:cNvPr id="1763" name="object-puzzle.pdf" descr="object-puzzle.pdf"/>
            <p:cNvPicPr>
              <a:picLocks noChangeAspect="1"/>
            </p:cNvPicPr>
            <p:nvPr/>
          </p:nvPicPr>
          <p:blipFill>
            <a:blip r:embed="rId5">
              <a:alphaModFix amt="50000"/>
              <a:extLst/>
            </a:blip>
            <a:stretch>
              <a:fillRect/>
            </a:stretch>
          </p:blipFill>
          <p:spPr>
            <a:xfrm>
              <a:off x="416094" y="10807210"/>
              <a:ext cx="736601" cy="736601"/>
            </a:xfrm>
            <a:prstGeom prst="rect">
              <a:avLst/>
            </a:prstGeom>
            <a:ln w="12700" cap="flat">
              <a:noFill/>
              <a:miter lim="400000"/>
            </a:ln>
            <a:effectLst/>
          </p:spPr>
        </p:pic>
        <p:pic>
          <p:nvPicPr>
            <p:cNvPr id="1764" name="measure-lightning.pdf" descr="measure-lightning.pdf"/>
            <p:cNvPicPr>
              <a:picLocks noChangeAspect="1"/>
            </p:cNvPicPr>
            <p:nvPr/>
          </p:nvPicPr>
          <p:blipFill>
            <a:blip r:embed="rId6">
              <a:alphaModFix amt="50000"/>
              <a:extLst/>
            </a:blip>
            <a:stretch>
              <a:fillRect/>
            </a:stretch>
          </p:blipFill>
          <p:spPr>
            <a:xfrm>
              <a:off x="569545" y="7575396"/>
              <a:ext cx="429699" cy="736601"/>
            </a:xfrm>
            <a:prstGeom prst="rect">
              <a:avLst/>
            </a:prstGeom>
            <a:ln w="12700" cap="flat">
              <a:noFill/>
              <a:miter lim="400000"/>
            </a:ln>
            <a:effectLst/>
          </p:spPr>
        </p:pic>
        <p:pic>
          <p:nvPicPr>
            <p:cNvPr id="1765" name="location-world.pdf" descr="location-world.pdf"/>
            <p:cNvPicPr>
              <a:picLocks noChangeAspect="1"/>
            </p:cNvPicPr>
            <p:nvPr/>
          </p:nvPicPr>
          <p:blipFill>
            <a:blip r:embed="rId7">
              <a:alphaModFix amt="50000"/>
              <a:extLst/>
            </a:blip>
            <a:stretch>
              <a:fillRect/>
            </a:stretch>
          </p:blipFill>
          <p:spPr>
            <a:xfrm>
              <a:off x="416102" y="9191303"/>
              <a:ext cx="736585" cy="736601"/>
            </a:xfrm>
            <a:prstGeom prst="rect">
              <a:avLst/>
            </a:prstGeom>
            <a:ln w="12700" cap="flat">
              <a:noFill/>
              <a:miter lim="400000"/>
            </a:ln>
            <a:effectLst/>
          </p:spPr>
        </p:pic>
        <p:pic>
          <p:nvPicPr>
            <p:cNvPr id="1766" name="admin-deployment.pdf" descr="admin-deployment.pdf"/>
            <p:cNvPicPr>
              <a:picLocks noChangeAspect="1"/>
            </p:cNvPicPr>
            <p:nvPr/>
          </p:nvPicPr>
          <p:blipFill>
            <a:blip r:embed="rId8">
              <a:alphaModFix amt="50000"/>
              <a:extLst/>
            </a:blip>
            <a:stretch>
              <a:fillRect/>
            </a:stretch>
          </p:blipFill>
          <p:spPr>
            <a:xfrm>
              <a:off x="465374" y="4343582"/>
              <a:ext cx="638041" cy="736601"/>
            </a:xfrm>
            <a:prstGeom prst="rect">
              <a:avLst/>
            </a:prstGeom>
            <a:ln w="12700" cap="flat">
              <a:noFill/>
              <a:miter lim="400000"/>
            </a:ln>
            <a:effectLst/>
          </p:spPr>
        </p:pic>
        <p:pic>
          <p:nvPicPr>
            <p:cNvPr id="1767" name="admin-tools.pdf" descr="admin-tools.pdf"/>
            <p:cNvPicPr>
              <a:picLocks noChangeAspect="1"/>
            </p:cNvPicPr>
            <p:nvPr/>
          </p:nvPicPr>
          <p:blipFill>
            <a:blip r:embed="rId9">
              <a:alphaModFix amt="50000"/>
              <a:extLst/>
            </a:blip>
            <a:stretch>
              <a:fillRect/>
            </a:stretch>
          </p:blipFill>
          <p:spPr>
            <a:xfrm>
              <a:off x="416095" y="5959490"/>
              <a:ext cx="736599" cy="736601"/>
            </a:xfrm>
            <a:prstGeom prst="rect">
              <a:avLst/>
            </a:prstGeom>
            <a:ln w="12700" cap="flat">
              <a:noFill/>
              <a:miter lim="400000"/>
            </a:ln>
            <a:effectLst/>
          </p:spPr>
        </p:pic>
        <p:pic>
          <p:nvPicPr>
            <p:cNvPr id="1768" name="finance-dollar.pdf" descr="finance-dollar.pdf"/>
            <p:cNvPicPr>
              <a:picLocks noChangeAspect="1"/>
            </p:cNvPicPr>
            <p:nvPr/>
          </p:nvPicPr>
          <p:blipFill>
            <a:blip r:embed="rId10">
              <a:extLst/>
            </a:blip>
            <a:srcRect l="0" t="0" r="0" b="0"/>
            <a:stretch>
              <a:fillRect/>
            </a:stretch>
          </p:blipFill>
          <p:spPr>
            <a:xfrm>
              <a:off x="416093" y="12423117"/>
              <a:ext cx="736603" cy="736601"/>
            </a:xfrm>
            <a:prstGeom prst="rect">
              <a:avLst/>
            </a:prstGeom>
            <a:ln w="12700" cap="flat">
              <a:noFill/>
              <a:miter lim="400000"/>
            </a:ln>
            <a:effectLst/>
          </p:spPr>
        </p:pic>
      </p:grpSp>
      <p:pic>
        <p:nvPicPr>
          <p:cNvPr id="1770" name="graph@2x.png" descr="graph@2x.png"/>
          <p:cNvPicPr>
            <a:picLocks noChangeAspect="1"/>
          </p:cNvPicPr>
          <p:nvPr/>
        </p:nvPicPr>
        <p:blipFill>
          <a:blip r:embed="rId11">
            <a:extLst/>
          </a:blip>
          <a:srcRect l="0" t="9567" r="0" b="0"/>
          <a:stretch>
            <a:fillRect/>
          </a:stretch>
        </p:blipFill>
        <p:spPr>
          <a:xfrm>
            <a:off x="4600971" y="2722426"/>
            <a:ext cx="17315797" cy="9861639"/>
          </a:xfrm>
          <a:prstGeom prst="rect">
            <a:avLst/>
          </a:prstGeom>
          <a:ln w="12700">
            <a:miter lim="400000"/>
          </a:ln>
        </p:spPr>
      </p:pic>
      <p:sp>
        <p:nvSpPr>
          <p:cNvPr id="1771" name="Total cost of ownership: server vs. cloud"/>
          <p:cNvSpPr/>
          <p:nvPr/>
        </p:nvSpPr>
        <p:spPr>
          <a:xfrm>
            <a:off x="2844800" y="1194196"/>
            <a:ext cx="20828001" cy="825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nSpc>
                <a:spcPct val="100000"/>
              </a:lnSpc>
              <a:defRPr cap="all" spc="384">
                <a:solidFill>
                  <a:srgbClr val="0747A6"/>
                </a:solidFill>
                <a:latin typeface="Charlie Display Black"/>
                <a:ea typeface="Charlie Display Black"/>
                <a:cs typeface="Charlie Display Black"/>
                <a:sym typeface="Charlie Display Black"/>
              </a:defRPr>
            </a:lvl1pPr>
          </a:lstStyle>
          <a:p>
            <a:pPr/>
            <a:r>
              <a:t>Total cost of ownership: server vs. cloud</a:t>
            </a:r>
          </a:p>
        </p:txBody>
      </p:sp>
      <p:sp>
        <p:nvSpPr>
          <p:cNvPr id="1772" name="Line"/>
          <p:cNvSpPr/>
          <p:nvPr/>
        </p:nvSpPr>
        <p:spPr>
          <a:xfrm>
            <a:off x="2867239" y="2435962"/>
            <a:ext cx="2541600" cy="1"/>
          </a:xfrm>
          <a:prstGeom prst="line">
            <a:avLst/>
          </a:prstGeom>
          <a:ln w="101600">
            <a:solidFill>
              <a:srgbClr val="B2D4FF"/>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1785" name="Group"/>
          <p:cNvGrpSpPr/>
          <p:nvPr/>
        </p:nvGrpSpPr>
        <p:grpSpPr>
          <a:xfrm>
            <a:off x="-1727" y="-124292"/>
            <a:ext cx="1568790" cy="13822783"/>
            <a:chOff x="0" y="0"/>
            <a:chExt cx="1568789" cy="13822782"/>
          </a:xfrm>
        </p:grpSpPr>
        <p:sp>
          <p:nvSpPr>
            <p:cNvPr id="1776" name="Rectangle"/>
            <p:cNvSpPr/>
            <p:nvPr/>
          </p:nvSpPr>
          <p:spPr>
            <a:xfrm>
              <a:off x="0" y="0"/>
              <a:ext cx="1568790" cy="13822783"/>
            </a:xfrm>
            <a:prstGeom prst="rect">
              <a:avLst/>
            </a:prstGeom>
            <a:solidFill>
              <a:srgbClr val="7A869A">
                <a:alpha val="25191"/>
              </a:srgbClr>
            </a:solidFill>
            <a:ln w="12700" cap="flat">
              <a:noFill/>
              <a:miter lim="400000"/>
            </a:ln>
            <a:effectLst/>
          </p:spPr>
          <p:txBody>
            <a:bodyPr wrap="square" lIns="50800" tIns="50800" rIns="50800" bIns="50800" numCol="1" anchor="ctr">
              <a:noAutofit/>
            </a:bodyPr>
            <a:lstStyle/>
            <a:p>
              <a:pPr>
                <a:defRPr spc="36" sz="3600"/>
              </a:pPr>
            </a:p>
          </p:txBody>
        </p:sp>
        <p:pic>
          <p:nvPicPr>
            <p:cNvPr id="1777" name="security-keyhole.pdf" descr="security-keyhole.pdf"/>
            <p:cNvPicPr>
              <a:picLocks noChangeAspect="1"/>
            </p:cNvPicPr>
            <p:nvPr/>
          </p:nvPicPr>
          <p:blipFill>
            <a:blip r:embed="rId3">
              <a:alphaModFix amt="50000"/>
              <a:extLst/>
            </a:blip>
            <a:stretch>
              <a:fillRect/>
            </a:stretch>
          </p:blipFill>
          <p:spPr>
            <a:xfrm>
              <a:off x="416413" y="1112406"/>
              <a:ext cx="735963" cy="735963"/>
            </a:xfrm>
            <a:prstGeom prst="rect">
              <a:avLst/>
            </a:prstGeom>
            <a:ln w="12700" cap="flat">
              <a:noFill/>
              <a:miter lim="400000"/>
            </a:ln>
            <a:effectLst/>
          </p:spPr>
        </p:pic>
        <p:pic>
          <p:nvPicPr>
            <p:cNvPr id="1778" name="security-shield check.pdf" descr="security-shield check.pdf"/>
            <p:cNvPicPr>
              <a:picLocks noChangeAspect="1"/>
            </p:cNvPicPr>
            <p:nvPr/>
          </p:nvPicPr>
          <p:blipFill>
            <a:blip r:embed="rId4">
              <a:alphaModFix amt="49911"/>
              <a:extLst/>
            </a:blip>
            <a:stretch>
              <a:fillRect/>
            </a:stretch>
          </p:blipFill>
          <p:spPr>
            <a:xfrm>
              <a:off x="477477" y="2727675"/>
              <a:ext cx="613835" cy="736601"/>
            </a:xfrm>
            <a:prstGeom prst="rect">
              <a:avLst/>
            </a:prstGeom>
            <a:ln w="12700" cap="flat">
              <a:noFill/>
              <a:miter lim="400000"/>
            </a:ln>
            <a:effectLst/>
          </p:spPr>
        </p:pic>
        <p:pic>
          <p:nvPicPr>
            <p:cNvPr id="1779" name="object-puzzle.pdf" descr="object-puzzle.pdf"/>
            <p:cNvPicPr>
              <a:picLocks noChangeAspect="1"/>
            </p:cNvPicPr>
            <p:nvPr/>
          </p:nvPicPr>
          <p:blipFill>
            <a:blip r:embed="rId5">
              <a:alphaModFix amt="50000"/>
              <a:extLst/>
            </a:blip>
            <a:stretch>
              <a:fillRect/>
            </a:stretch>
          </p:blipFill>
          <p:spPr>
            <a:xfrm>
              <a:off x="416094" y="10807210"/>
              <a:ext cx="736601" cy="736601"/>
            </a:xfrm>
            <a:prstGeom prst="rect">
              <a:avLst/>
            </a:prstGeom>
            <a:ln w="12700" cap="flat">
              <a:noFill/>
              <a:miter lim="400000"/>
            </a:ln>
            <a:effectLst/>
          </p:spPr>
        </p:pic>
        <p:pic>
          <p:nvPicPr>
            <p:cNvPr id="1780" name="measure-lightning.pdf" descr="measure-lightning.pdf"/>
            <p:cNvPicPr>
              <a:picLocks noChangeAspect="1"/>
            </p:cNvPicPr>
            <p:nvPr/>
          </p:nvPicPr>
          <p:blipFill>
            <a:blip r:embed="rId6">
              <a:alphaModFix amt="50000"/>
              <a:extLst/>
            </a:blip>
            <a:stretch>
              <a:fillRect/>
            </a:stretch>
          </p:blipFill>
          <p:spPr>
            <a:xfrm>
              <a:off x="569545" y="7575396"/>
              <a:ext cx="429699" cy="736601"/>
            </a:xfrm>
            <a:prstGeom prst="rect">
              <a:avLst/>
            </a:prstGeom>
            <a:ln w="12700" cap="flat">
              <a:noFill/>
              <a:miter lim="400000"/>
            </a:ln>
            <a:effectLst/>
          </p:spPr>
        </p:pic>
        <p:pic>
          <p:nvPicPr>
            <p:cNvPr id="1781" name="location-world.pdf" descr="location-world.pdf"/>
            <p:cNvPicPr>
              <a:picLocks noChangeAspect="1"/>
            </p:cNvPicPr>
            <p:nvPr/>
          </p:nvPicPr>
          <p:blipFill>
            <a:blip r:embed="rId7">
              <a:alphaModFix amt="50000"/>
              <a:extLst/>
            </a:blip>
            <a:stretch>
              <a:fillRect/>
            </a:stretch>
          </p:blipFill>
          <p:spPr>
            <a:xfrm>
              <a:off x="416102" y="9191303"/>
              <a:ext cx="736585" cy="736601"/>
            </a:xfrm>
            <a:prstGeom prst="rect">
              <a:avLst/>
            </a:prstGeom>
            <a:ln w="12700" cap="flat">
              <a:noFill/>
              <a:miter lim="400000"/>
            </a:ln>
            <a:effectLst/>
          </p:spPr>
        </p:pic>
        <p:pic>
          <p:nvPicPr>
            <p:cNvPr id="1782" name="admin-deployment.pdf" descr="admin-deployment.pdf"/>
            <p:cNvPicPr>
              <a:picLocks noChangeAspect="1"/>
            </p:cNvPicPr>
            <p:nvPr/>
          </p:nvPicPr>
          <p:blipFill>
            <a:blip r:embed="rId8">
              <a:alphaModFix amt="50000"/>
              <a:extLst/>
            </a:blip>
            <a:stretch>
              <a:fillRect/>
            </a:stretch>
          </p:blipFill>
          <p:spPr>
            <a:xfrm>
              <a:off x="465374" y="4343582"/>
              <a:ext cx="638041" cy="736601"/>
            </a:xfrm>
            <a:prstGeom prst="rect">
              <a:avLst/>
            </a:prstGeom>
            <a:ln w="12700" cap="flat">
              <a:noFill/>
              <a:miter lim="400000"/>
            </a:ln>
            <a:effectLst/>
          </p:spPr>
        </p:pic>
        <p:pic>
          <p:nvPicPr>
            <p:cNvPr id="1783" name="admin-tools.pdf" descr="admin-tools.pdf"/>
            <p:cNvPicPr>
              <a:picLocks noChangeAspect="1"/>
            </p:cNvPicPr>
            <p:nvPr/>
          </p:nvPicPr>
          <p:blipFill>
            <a:blip r:embed="rId9">
              <a:alphaModFix amt="50000"/>
              <a:extLst/>
            </a:blip>
            <a:stretch>
              <a:fillRect/>
            </a:stretch>
          </p:blipFill>
          <p:spPr>
            <a:xfrm>
              <a:off x="416095" y="5959490"/>
              <a:ext cx="736599" cy="736601"/>
            </a:xfrm>
            <a:prstGeom prst="rect">
              <a:avLst/>
            </a:prstGeom>
            <a:ln w="12700" cap="flat">
              <a:noFill/>
              <a:miter lim="400000"/>
            </a:ln>
            <a:effectLst/>
          </p:spPr>
        </p:pic>
        <p:pic>
          <p:nvPicPr>
            <p:cNvPr id="1784" name="finance-dollar.pdf" descr="finance-dollar.pdf"/>
            <p:cNvPicPr>
              <a:picLocks noChangeAspect="1"/>
            </p:cNvPicPr>
            <p:nvPr/>
          </p:nvPicPr>
          <p:blipFill>
            <a:blip r:embed="rId10">
              <a:extLst/>
            </a:blip>
            <a:srcRect l="0" t="0" r="0" b="0"/>
            <a:stretch>
              <a:fillRect/>
            </a:stretch>
          </p:blipFill>
          <p:spPr>
            <a:xfrm>
              <a:off x="416093" y="12423117"/>
              <a:ext cx="736603" cy="736601"/>
            </a:xfrm>
            <a:prstGeom prst="rect">
              <a:avLst/>
            </a:prstGeom>
            <a:ln w="12700" cap="flat">
              <a:noFill/>
              <a:miter lim="400000"/>
            </a:ln>
            <a:effectLst/>
          </p:spPr>
        </p:pic>
      </p:grpSp>
      <p:sp>
        <p:nvSpPr>
          <p:cNvPr id="1786" name="[The image below is an example. Using the cloud savings calculator,  take a screenshot of your total cost of ownership results and add it on this slide.]"/>
          <p:cNvSpPr txBox="1"/>
          <p:nvPr/>
        </p:nvSpPr>
        <p:spPr>
          <a:xfrm>
            <a:off x="2881512" y="2884988"/>
            <a:ext cx="19385280" cy="162179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defRPr>
                <a:solidFill>
                  <a:srgbClr val="0747A6"/>
                </a:solidFill>
              </a:defRPr>
            </a:pPr>
            <a:r>
              <a:rPr>
                <a:solidFill>
                  <a:schemeClr val="accent5">
                    <a:hueOff val="63380"/>
                    <a:satOff val="-9054"/>
                    <a:lumOff val="-13740"/>
                  </a:schemeClr>
                </a:solidFill>
              </a:rPr>
              <a:t>[The image below is an example. Using the</a:t>
            </a:r>
            <a:r>
              <a:t> </a:t>
            </a:r>
            <a:r>
              <a:rPr u="sng">
                <a:solidFill>
                  <a:schemeClr val="accent6"/>
                </a:solidFill>
                <a:hlinkClick r:id="rId11" invalidUrl="" action="" tgtFrame="" tooltip="" history="1" highlightClick="0" endSnd="0"/>
              </a:rPr>
              <a:t>cloud savings calculator</a:t>
            </a:r>
            <a:r>
              <a:t>,  </a:t>
            </a:r>
            <a:r>
              <a:rPr>
                <a:solidFill>
                  <a:schemeClr val="accent5">
                    <a:hueOff val="63380"/>
                    <a:satOff val="-9054"/>
                    <a:lumOff val="-13740"/>
                  </a:schemeClr>
                </a:solidFill>
              </a:rPr>
              <a:t>take a screenshot of your total cost of ownership results and add it on this slide.]</a:t>
            </a:r>
          </a:p>
        </p:txBody>
      </p:sp>
      <p:pic>
        <p:nvPicPr>
          <p:cNvPr id="1787" name="Screen Shot 2021-03-11 at 1.47.50 PM.png" descr="Screen Shot 2021-03-11 at 1.47.50 PM.png"/>
          <p:cNvPicPr>
            <a:picLocks noChangeAspect="1"/>
          </p:cNvPicPr>
          <p:nvPr/>
        </p:nvPicPr>
        <p:blipFill>
          <a:blip r:embed="rId12">
            <a:extLst/>
          </a:blip>
          <a:stretch>
            <a:fillRect/>
          </a:stretch>
        </p:blipFill>
        <p:spPr>
          <a:xfrm>
            <a:off x="3005853" y="5372070"/>
            <a:ext cx="14407686" cy="7914389"/>
          </a:xfrm>
          <a:prstGeom prst="rect">
            <a:avLst/>
          </a:prstGeom>
          <a:ln w="12700">
            <a:miter lim="400000"/>
          </a:ln>
        </p:spPr>
      </p:pic>
      <p:sp>
        <p:nvSpPr>
          <p:cNvPr id="1788" name="Total cost of ownership: server vs. cloud"/>
          <p:cNvSpPr/>
          <p:nvPr/>
        </p:nvSpPr>
        <p:spPr>
          <a:xfrm>
            <a:off x="2844800" y="1194196"/>
            <a:ext cx="20828001" cy="825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nSpc>
                <a:spcPct val="100000"/>
              </a:lnSpc>
              <a:defRPr cap="all" spc="384">
                <a:solidFill>
                  <a:srgbClr val="0747A6"/>
                </a:solidFill>
                <a:latin typeface="Charlie Display Black"/>
                <a:ea typeface="Charlie Display Black"/>
                <a:cs typeface="Charlie Display Black"/>
                <a:sym typeface="Charlie Display Black"/>
              </a:defRPr>
            </a:lvl1pPr>
          </a:lstStyle>
          <a:p>
            <a:pPr/>
            <a:r>
              <a:t>Total cost of ownership: server vs. cloud</a:t>
            </a:r>
          </a:p>
        </p:txBody>
      </p:sp>
      <p:sp>
        <p:nvSpPr>
          <p:cNvPr id="1789" name="Line"/>
          <p:cNvSpPr/>
          <p:nvPr/>
        </p:nvSpPr>
        <p:spPr>
          <a:xfrm>
            <a:off x="2867239" y="2435962"/>
            <a:ext cx="2541600" cy="1"/>
          </a:xfrm>
          <a:prstGeom prst="line">
            <a:avLst/>
          </a:prstGeom>
          <a:ln w="101600">
            <a:solidFill>
              <a:srgbClr val="B2D4FF"/>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aphicFrame>
        <p:nvGraphicFramePr>
          <p:cNvPr id="1793" name="Table"/>
          <p:cNvGraphicFramePr/>
          <p:nvPr/>
        </p:nvGraphicFramePr>
        <p:xfrm>
          <a:off x="2805973" y="3493428"/>
          <a:ext cx="13669380" cy="9542027"/>
        </p:xfrm>
        <a:graphic xmlns:a="http://schemas.openxmlformats.org/drawingml/2006/main">
          <a:graphicData uri="http://schemas.openxmlformats.org/drawingml/2006/table">
            <a:tbl>
              <a:tblPr firstCol="0" firstRow="0" lastCol="0" lastRow="0" bandCol="0" bandRow="1" rtl="0">
                <a:tableStyleId>{6CBB8FF1-D9AA-43F3-AF6F-95CC898621D3}</a:tableStyleId>
              </a:tblPr>
              <a:tblGrid>
                <a:gridCol w="7563160"/>
                <a:gridCol w="3053109"/>
                <a:gridCol w="3053109"/>
              </a:tblGrid>
              <a:tr h="726826">
                <a:tc>
                  <a:txBody>
                    <a:bodyPr/>
                    <a:lstStyle/>
                    <a:p>
                      <a:pPr indent="254000" algn="l">
                        <a:defRPr sz="1800">
                          <a:solidFill>
                            <a:srgbClr val="000000"/>
                          </a:solidFill>
                        </a:defRPr>
                      </a:pPr>
                      <a:r>
                        <a:rPr b="1" cap="all" spc="120" sz="2400">
                          <a:solidFill>
                            <a:srgbClr val="091E42"/>
                          </a:solidFill>
                          <a:latin typeface="Helvetica"/>
                          <a:ea typeface="Helvetica"/>
                          <a:cs typeface="Helvetica"/>
                          <a:sym typeface="Helvetica"/>
                        </a:rPr>
                        <a:t>Annual maintenance/subscription</a:t>
                      </a:r>
                    </a:p>
                  </a:txBody>
                  <a:tcPr marL="45720" marR="45720" marT="45720" marB="45720" anchor="ctr" anchorCtr="0" horzOverflow="overflow">
                    <a:lnL w="0">
                      <a:miter lim="400000"/>
                    </a:lnL>
                    <a:lnR w="0">
                      <a:miter lim="400000"/>
                    </a:lnR>
                    <a:lnT w="0">
                      <a:miter lim="400000"/>
                    </a:lnT>
                    <a:lnB w="0">
                      <a:miter lim="400000"/>
                    </a:lnB>
                    <a:solidFill>
                      <a:srgbClr val="EBECF0"/>
                    </a:solidFill>
                  </a:tcPr>
                </a:tc>
                <a:tc>
                  <a:txBody>
                    <a:bodyPr/>
                    <a:lstStyle/>
                    <a:p>
                      <a:pPr marR="266700" indent="254000">
                        <a:defRPr b="1" cap="all" spc="119" sz="3000">
                          <a:solidFill>
                            <a:srgbClr val="0747A6"/>
                          </a:solidFill>
                          <a:latin typeface="Helvetica"/>
                          <a:ea typeface="Helvetica"/>
                          <a:cs typeface="Helvetica"/>
                          <a:sym typeface="Helvetica"/>
                        </a:defRPr>
                      </a:pPr>
                    </a:p>
                  </a:txBody>
                  <a:tcPr marL="45720" marR="45720" marT="45720" marB="45720" anchor="ctr" anchorCtr="0" horzOverflow="overflow">
                    <a:lnL w="0">
                      <a:miter lim="400000"/>
                    </a:lnL>
                    <a:lnR w="0">
                      <a:miter lim="400000"/>
                    </a:lnR>
                    <a:lnT w="0">
                      <a:miter lim="400000"/>
                    </a:lnT>
                    <a:lnB w="0">
                      <a:miter lim="400000"/>
                    </a:lnB>
                    <a:solidFill>
                      <a:srgbClr val="EBECF0"/>
                    </a:solidFill>
                  </a:tcPr>
                </a:tc>
                <a:tc>
                  <a:txBody>
                    <a:bodyPr/>
                    <a:lstStyle/>
                    <a:p>
                      <a:pPr marR="266700" indent="254000">
                        <a:defRPr b="1" cap="all" spc="119" sz="3000">
                          <a:solidFill>
                            <a:srgbClr val="0747A6"/>
                          </a:solidFill>
                          <a:latin typeface="Helvetica"/>
                          <a:ea typeface="Helvetica"/>
                          <a:cs typeface="Helvetica"/>
                          <a:sym typeface="Helvetica"/>
                        </a:defRPr>
                      </a:pPr>
                    </a:p>
                  </a:txBody>
                  <a:tcPr marL="45720" marR="45720" marT="45720" marB="45720" anchor="ctr" anchorCtr="0" horzOverflow="overflow">
                    <a:lnL w="0">
                      <a:miter lim="400000"/>
                    </a:lnL>
                    <a:lnR w="0">
                      <a:miter lim="400000"/>
                    </a:lnR>
                    <a:lnT w="0">
                      <a:miter lim="400000"/>
                    </a:lnT>
                    <a:lnB w="0">
                      <a:miter lim="400000"/>
                    </a:lnB>
                    <a:solidFill>
                      <a:srgbClr val="EBECF0"/>
                    </a:solidFill>
                  </a:tcPr>
                </a:tc>
              </a:tr>
              <a:tr h="668474">
                <a:tc>
                  <a:txBody>
                    <a:bodyPr/>
                    <a:lstStyle/>
                    <a:p>
                      <a:pPr indent="254000" algn="l" defTabSz="685800">
                        <a:defRPr sz="1800">
                          <a:solidFill>
                            <a:srgbClr val="000000"/>
                          </a:solidFill>
                        </a:defRPr>
                      </a:pPr>
                      <a:r>
                        <a:rPr sz="2800">
                          <a:solidFill>
                            <a:srgbClr val="091E42"/>
                          </a:solidFill>
                          <a:latin typeface="Helvetica"/>
                          <a:ea typeface="Helvetica"/>
                          <a:cs typeface="Helvetica"/>
                          <a:sym typeface="Helvetica"/>
                        </a:rPr>
                        <a:t>Jira Software</a:t>
                      </a:r>
                    </a:p>
                  </a:txBody>
                  <a:tcPr marL="45720" marR="45720" marT="45720" marB="45720" anchor="ctr" anchorCtr="0" horzOverflow="overflow">
                    <a:lnL w="0">
                      <a:miter lim="400000"/>
                    </a:lnL>
                    <a:lnR w="0">
                      <a:miter lim="400000"/>
                    </a:lnR>
                    <a:lnT w="0">
                      <a:miter lim="400000"/>
                    </a:lnT>
                    <a:lnB w="0">
                      <a:miter lim="400000"/>
                    </a:lnB>
                    <a:noFill/>
                  </a:tcPr>
                </a:tc>
                <a:tc>
                  <a:txBody>
                    <a:bodyPr/>
                    <a:lstStyle/>
                    <a:p>
                      <a:pPr indent="254000" defTabSz="685800">
                        <a:defRPr sz="1800">
                          <a:solidFill>
                            <a:srgbClr val="000000"/>
                          </a:solidFill>
                        </a:defRPr>
                      </a:pPr>
                      <a:r>
                        <a:rPr sz="3000">
                          <a:solidFill>
                            <a:srgbClr val="091E42"/>
                          </a:solidFill>
                          <a:latin typeface="Helvetica"/>
                          <a:ea typeface="Helvetica"/>
                          <a:cs typeface="Helvetica"/>
                          <a:sym typeface="Helvetica"/>
                        </a:rPr>
                        <a:t>$0</a:t>
                      </a:r>
                    </a:p>
                  </a:txBody>
                  <a:tcPr marL="45720" marR="45720" marT="45720" marB="45720" anchor="ctr" anchorCtr="0" horzOverflow="overflow">
                    <a:lnL w="0">
                      <a:miter lim="400000"/>
                    </a:lnL>
                    <a:lnR w="0">
                      <a:miter lim="400000"/>
                    </a:lnR>
                    <a:lnT w="0">
                      <a:miter lim="400000"/>
                    </a:lnT>
                    <a:lnB w="0">
                      <a:miter lim="400000"/>
                    </a:lnB>
                    <a:noFill/>
                  </a:tcPr>
                </a:tc>
                <a:tc>
                  <a:txBody>
                    <a:bodyPr/>
                    <a:lstStyle/>
                    <a:p>
                      <a:pPr indent="254000" defTabSz="685800">
                        <a:defRPr sz="1800">
                          <a:solidFill>
                            <a:srgbClr val="000000"/>
                          </a:solidFill>
                        </a:defRPr>
                      </a:pPr>
                      <a:r>
                        <a:rPr sz="3000">
                          <a:solidFill>
                            <a:srgbClr val="091E42"/>
                          </a:solidFill>
                          <a:latin typeface="Helvetica"/>
                          <a:ea typeface="Helvetica"/>
                          <a:cs typeface="Helvetica"/>
                          <a:sym typeface="Helvetica"/>
                        </a:rPr>
                        <a:t>$0</a:t>
                      </a:r>
                    </a:p>
                  </a:txBody>
                  <a:tcPr marL="45720" marR="45720" marT="45720" marB="45720" anchor="ctr" anchorCtr="0" horzOverflow="overflow">
                    <a:lnL w="0">
                      <a:miter lim="400000"/>
                    </a:lnL>
                    <a:lnR w="0">
                      <a:miter lim="400000"/>
                    </a:lnR>
                    <a:lnT w="0">
                      <a:miter lim="400000"/>
                    </a:lnT>
                    <a:lnB w="0">
                      <a:miter lim="400000"/>
                    </a:lnB>
                    <a:noFill/>
                  </a:tcPr>
                </a:tc>
              </a:tr>
              <a:tr h="668474">
                <a:tc>
                  <a:txBody>
                    <a:bodyPr/>
                    <a:lstStyle/>
                    <a:p>
                      <a:pPr indent="254000" algn="l">
                        <a:lnSpc>
                          <a:spcPct val="110000"/>
                        </a:lnSpc>
                        <a:defRPr sz="1800">
                          <a:solidFill>
                            <a:srgbClr val="000000"/>
                          </a:solidFill>
                        </a:defRPr>
                      </a:pPr>
                      <a:r>
                        <a:rPr spc="28" sz="2800">
                          <a:solidFill>
                            <a:srgbClr val="091E42"/>
                          </a:solidFill>
                          <a:latin typeface="Helvetica"/>
                          <a:ea typeface="Helvetica"/>
                          <a:cs typeface="Helvetica"/>
                          <a:sym typeface="Helvetica"/>
                        </a:rPr>
                        <a:t>Jira Service Management</a:t>
                      </a:r>
                    </a:p>
                  </a:txBody>
                  <a:tcPr marL="45720" marR="45720" marT="45720" marB="45720" anchor="ctr" anchorCtr="0" horzOverflow="overflow">
                    <a:lnL w="0">
                      <a:miter lim="400000"/>
                    </a:lnL>
                    <a:lnR w="0">
                      <a:miter lim="400000"/>
                    </a:lnR>
                    <a:lnT w="0">
                      <a:miter lim="400000"/>
                    </a:lnT>
                    <a:lnB w="0">
                      <a:miter lim="400000"/>
                    </a:lnB>
                    <a:noFill/>
                  </a:tcPr>
                </a:tc>
                <a:tc>
                  <a:txBody>
                    <a:bodyPr/>
                    <a:lstStyle/>
                    <a:p>
                      <a:pPr marL="50800" marR="279400" indent="203200" defTabSz="685800">
                        <a:defRPr sz="1800">
                          <a:solidFill>
                            <a:srgbClr val="000000"/>
                          </a:solidFill>
                        </a:defRPr>
                      </a:pPr>
                      <a:r>
                        <a:rPr sz="3000">
                          <a:solidFill>
                            <a:srgbClr val="091E42"/>
                          </a:solidFill>
                          <a:latin typeface="Helvetica"/>
                          <a:ea typeface="Helvetica"/>
                          <a:cs typeface="Helvetica"/>
                          <a:sym typeface="Helvetica"/>
                        </a:rPr>
                        <a:t>$0</a:t>
                      </a:r>
                    </a:p>
                  </a:txBody>
                  <a:tcPr marL="45720" marR="45720" marT="45720" marB="45720" anchor="ctr" anchorCtr="0" horzOverflow="overflow">
                    <a:lnL w="0">
                      <a:miter lim="400000"/>
                    </a:lnL>
                    <a:lnR w="0">
                      <a:miter lim="400000"/>
                    </a:lnR>
                    <a:lnT w="0">
                      <a:miter lim="400000"/>
                    </a:lnT>
                    <a:lnB w="0">
                      <a:miter lim="400000"/>
                    </a:lnB>
                    <a:noFill/>
                  </a:tcPr>
                </a:tc>
                <a:tc>
                  <a:txBody>
                    <a:bodyPr/>
                    <a:lstStyle/>
                    <a:p>
                      <a:pPr marL="50800" marR="279400" indent="203200" defTabSz="685800">
                        <a:defRPr sz="1800">
                          <a:solidFill>
                            <a:srgbClr val="000000"/>
                          </a:solidFill>
                        </a:defRPr>
                      </a:pPr>
                      <a:r>
                        <a:rPr sz="3000">
                          <a:solidFill>
                            <a:srgbClr val="091E42"/>
                          </a:solidFill>
                          <a:latin typeface="Helvetica"/>
                          <a:ea typeface="Helvetica"/>
                          <a:cs typeface="Helvetica"/>
                          <a:sym typeface="Helvetica"/>
                        </a:rPr>
                        <a:t>$0</a:t>
                      </a:r>
                    </a:p>
                  </a:txBody>
                  <a:tcPr marL="45720" marR="45720" marT="45720" marB="45720" anchor="ctr" anchorCtr="0" horzOverflow="overflow">
                    <a:lnL w="0">
                      <a:miter lim="400000"/>
                    </a:lnL>
                    <a:lnR w="0">
                      <a:miter lim="400000"/>
                    </a:lnR>
                    <a:lnT w="0">
                      <a:miter lim="400000"/>
                    </a:lnT>
                    <a:lnB w="0">
                      <a:miter lim="400000"/>
                    </a:lnB>
                    <a:noFill/>
                  </a:tcPr>
                </a:tc>
              </a:tr>
              <a:tr h="668474">
                <a:tc>
                  <a:txBody>
                    <a:bodyPr/>
                    <a:lstStyle/>
                    <a:p>
                      <a:pPr indent="254000" algn="l">
                        <a:lnSpc>
                          <a:spcPct val="110000"/>
                        </a:lnSpc>
                        <a:defRPr sz="1800">
                          <a:solidFill>
                            <a:srgbClr val="000000"/>
                          </a:solidFill>
                        </a:defRPr>
                      </a:pPr>
                      <a:r>
                        <a:rPr spc="28" sz="2800">
                          <a:solidFill>
                            <a:srgbClr val="091E42"/>
                          </a:solidFill>
                          <a:latin typeface="Helvetica"/>
                          <a:ea typeface="Helvetica"/>
                          <a:cs typeface="Helvetica"/>
                          <a:sym typeface="Helvetica"/>
                        </a:rPr>
                        <a:t>Confluence</a:t>
                      </a:r>
                    </a:p>
                  </a:txBody>
                  <a:tcPr marL="45720" marR="45720" marT="45720" marB="45720" anchor="ctr" anchorCtr="0" horzOverflow="overflow">
                    <a:lnL w="0">
                      <a:miter lim="400000"/>
                    </a:lnL>
                    <a:lnR w="0">
                      <a:miter lim="400000"/>
                    </a:lnR>
                    <a:lnT w="0">
                      <a:miter lim="400000"/>
                    </a:lnT>
                    <a:lnB w="0">
                      <a:miter lim="400000"/>
                    </a:lnB>
                    <a:noFill/>
                  </a:tcPr>
                </a:tc>
                <a:tc>
                  <a:txBody>
                    <a:bodyPr/>
                    <a:lstStyle/>
                    <a:p>
                      <a:pPr marL="50800" marR="279400" indent="203200" defTabSz="685800">
                        <a:defRPr sz="1800">
                          <a:solidFill>
                            <a:srgbClr val="000000"/>
                          </a:solidFill>
                        </a:defRPr>
                      </a:pPr>
                      <a:r>
                        <a:rPr sz="3000">
                          <a:solidFill>
                            <a:srgbClr val="091E42"/>
                          </a:solidFill>
                          <a:latin typeface="Helvetica"/>
                          <a:ea typeface="Helvetica"/>
                          <a:cs typeface="Helvetica"/>
                          <a:sym typeface="Helvetica"/>
                        </a:rPr>
                        <a:t>$0</a:t>
                      </a:r>
                    </a:p>
                  </a:txBody>
                  <a:tcPr marL="45720" marR="45720" marT="45720" marB="45720" anchor="ctr" anchorCtr="0" horzOverflow="overflow">
                    <a:lnL w="0">
                      <a:miter lim="400000"/>
                    </a:lnL>
                    <a:lnR w="0">
                      <a:miter lim="400000"/>
                    </a:lnR>
                    <a:lnT w="0">
                      <a:miter lim="400000"/>
                    </a:lnT>
                    <a:lnB w="0">
                      <a:miter lim="400000"/>
                    </a:lnB>
                    <a:noFill/>
                  </a:tcPr>
                </a:tc>
                <a:tc>
                  <a:txBody>
                    <a:bodyPr/>
                    <a:lstStyle/>
                    <a:p>
                      <a:pPr marL="50800" marR="279400" indent="203200" defTabSz="685800">
                        <a:defRPr sz="1800">
                          <a:solidFill>
                            <a:srgbClr val="000000"/>
                          </a:solidFill>
                        </a:defRPr>
                      </a:pPr>
                      <a:r>
                        <a:rPr sz="3000">
                          <a:solidFill>
                            <a:srgbClr val="091E42"/>
                          </a:solidFill>
                          <a:latin typeface="Helvetica"/>
                          <a:ea typeface="Helvetica"/>
                          <a:cs typeface="Helvetica"/>
                          <a:sym typeface="Helvetica"/>
                        </a:rPr>
                        <a:t>$0</a:t>
                      </a:r>
                    </a:p>
                  </a:txBody>
                  <a:tcPr marL="45720" marR="45720" marT="45720" marB="45720" anchor="ctr" anchorCtr="0" horzOverflow="overflow">
                    <a:lnL w="0">
                      <a:miter lim="400000"/>
                    </a:lnL>
                    <a:lnR w="0">
                      <a:miter lim="400000"/>
                    </a:lnR>
                    <a:lnT w="0">
                      <a:miter lim="400000"/>
                    </a:lnT>
                    <a:lnB w="0">
                      <a:miter lim="400000"/>
                    </a:lnB>
                    <a:noFill/>
                  </a:tcPr>
                </a:tc>
              </a:tr>
              <a:tr h="668474">
                <a:tc>
                  <a:txBody>
                    <a:bodyPr/>
                    <a:lstStyle/>
                    <a:p>
                      <a:pPr indent="254000" algn="l">
                        <a:lnSpc>
                          <a:spcPct val="110000"/>
                        </a:lnSpc>
                        <a:defRPr sz="1800">
                          <a:solidFill>
                            <a:srgbClr val="000000"/>
                          </a:solidFill>
                        </a:defRPr>
                      </a:pPr>
                      <a:r>
                        <a:rPr spc="28" sz="2800">
                          <a:solidFill>
                            <a:srgbClr val="091E42"/>
                          </a:solidFill>
                          <a:latin typeface="Helvetica"/>
                          <a:ea typeface="Helvetica"/>
                          <a:cs typeface="Helvetica"/>
                          <a:sym typeface="Helvetica"/>
                        </a:rPr>
                        <a:t>Bitbucket</a:t>
                      </a:r>
                    </a:p>
                  </a:txBody>
                  <a:tcPr marL="45720" marR="45720" marT="45720" marB="45720" anchor="ctr" anchorCtr="0" horzOverflow="overflow">
                    <a:lnL w="0">
                      <a:miter lim="400000"/>
                    </a:lnL>
                    <a:lnR w="0">
                      <a:miter lim="400000"/>
                    </a:lnR>
                    <a:lnT w="0">
                      <a:miter lim="400000"/>
                    </a:lnT>
                    <a:lnB w="0">
                      <a:miter lim="400000"/>
                    </a:lnB>
                    <a:noFill/>
                  </a:tcPr>
                </a:tc>
                <a:tc>
                  <a:txBody>
                    <a:bodyPr/>
                    <a:lstStyle/>
                    <a:p>
                      <a:pPr marL="50800" marR="279400" indent="203200" defTabSz="685800">
                        <a:defRPr sz="1800">
                          <a:solidFill>
                            <a:srgbClr val="000000"/>
                          </a:solidFill>
                        </a:defRPr>
                      </a:pPr>
                      <a:r>
                        <a:rPr sz="3000">
                          <a:solidFill>
                            <a:srgbClr val="091E42"/>
                          </a:solidFill>
                          <a:latin typeface="Helvetica"/>
                          <a:ea typeface="Helvetica"/>
                          <a:cs typeface="Helvetica"/>
                          <a:sym typeface="Helvetica"/>
                        </a:rPr>
                        <a:t>$0</a:t>
                      </a:r>
                    </a:p>
                  </a:txBody>
                  <a:tcPr marL="45720" marR="45720" marT="45720" marB="45720" anchor="ctr" anchorCtr="0" horzOverflow="overflow">
                    <a:lnL w="0">
                      <a:miter lim="400000"/>
                    </a:lnL>
                    <a:lnR w="0">
                      <a:miter lim="400000"/>
                    </a:lnR>
                    <a:lnT w="0">
                      <a:miter lim="400000"/>
                    </a:lnT>
                    <a:lnB w="0">
                      <a:miter lim="400000"/>
                    </a:lnB>
                    <a:noFill/>
                  </a:tcPr>
                </a:tc>
                <a:tc>
                  <a:txBody>
                    <a:bodyPr/>
                    <a:lstStyle/>
                    <a:p>
                      <a:pPr marL="50800" marR="279400" indent="203200" defTabSz="685800">
                        <a:defRPr sz="1800">
                          <a:solidFill>
                            <a:srgbClr val="000000"/>
                          </a:solidFill>
                        </a:defRPr>
                      </a:pPr>
                      <a:r>
                        <a:rPr sz="3000">
                          <a:solidFill>
                            <a:srgbClr val="091E42"/>
                          </a:solidFill>
                          <a:latin typeface="Helvetica"/>
                          <a:ea typeface="Helvetica"/>
                          <a:cs typeface="Helvetica"/>
                          <a:sym typeface="Helvetica"/>
                        </a:rPr>
                        <a:t>$0</a:t>
                      </a:r>
                    </a:p>
                  </a:txBody>
                  <a:tcPr marL="45720" marR="45720" marT="45720" marB="45720" anchor="ctr" anchorCtr="0" horzOverflow="overflow">
                    <a:lnL w="0">
                      <a:miter lim="400000"/>
                    </a:lnL>
                    <a:lnR w="0">
                      <a:miter lim="400000"/>
                    </a:lnR>
                    <a:lnT w="0">
                      <a:miter lim="400000"/>
                    </a:lnT>
                    <a:lnB w="0">
                      <a:miter lim="400000"/>
                    </a:lnB>
                    <a:noFill/>
                  </a:tcPr>
                </a:tc>
              </a:tr>
              <a:tr h="668474">
                <a:tc>
                  <a:txBody>
                    <a:bodyPr/>
                    <a:lstStyle/>
                    <a:p>
                      <a:pPr indent="254000" algn="l">
                        <a:lnSpc>
                          <a:spcPct val="110000"/>
                        </a:lnSpc>
                        <a:defRPr sz="1800">
                          <a:solidFill>
                            <a:srgbClr val="000000"/>
                          </a:solidFill>
                        </a:defRPr>
                      </a:pPr>
                      <a:r>
                        <a:rPr spc="28" sz="2800">
                          <a:solidFill>
                            <a:srgbClr val="091E42"/>
                          </a:solidFill>
                          <a:latin typeface="Helvetica"/>
                          <a:ea typeface="Helvetica"/>
                          <a:cs typeface="Helvetica"/>
                          <a:sym typeface="Helvetica"/>
                        </a:rPr>
                        <a:t>Access</a:t>
                      </a:r>
                    </a:p>
                  </a:txBody>
                  <a:tcPr marL="45720" marR="45720" marT="45720" marB="45720" anchor="ctr" anchorCtr="0" horzOverflow="overflow">
                    <a:lnL w="0">
                      <a:miter lim="400000"/>
                    </a:lnL>
                    <a:lnR w="0">
                      <a:miter lim="400000"/>
                    </a:lnR>
                    <a:lnT w="0">
                      <a:miter lim="400000"/>
                    </a:lnT>
                    <a:lnB w="0">
                      <a:miter lim="400000"/>
                    </a:lnB>
                    <a:noFill/>
                  </a:tcPr>
                </a:tc>
                <a:tc>
                  <a:txBody>
                    <a:bodyPr/>
                    <a:lstStyle/>
                    <a:p>
                      <a:pPr marL="50800" marR="279400" indent="203200" defTabSz="685800">
                        <a:defRPr sz="1800">
                          <a:solidFill>
                            <a:srgbClr val="000000"/>
                          </a:solidFill>
                        </a:defRPr>
                      </a:pPr>
                      <a:r>
                        <a:rPr sz="3000">
                          <a:solidFill>
                            <a:srgbClr val="091E42"/>
                          </a:solidFill>
                          <a:latin typeface="Helvetica"/>
                          <a:ea typeface="Helvetica"/>
                          <a:cs typeface="Helvetica"/>
                          <a:sym typeface="Helvetica"/>
                        </a:rPr>
                        <a:t>$0</a:t>
                      </a:r>
                    </a:p>
                  </a:txBody>
                  <a:tcPr marL="45720" marR="45720" marT="45720" marB="45720" anchor="ctr" anchorCtr="0" horzOverflow="overflow">
                    <a:lnL w="0">
                      <a:miter lim="400000"/>
                    </a:lnL>
                    <a:lnR w="0">
                      <a:miter lim="400000"/>
                    </a:lnR>
                    <a:lnT w="0">
                      <a:miter lim="400000"/>
                    </a:lnT>
                    <a:lnB w="0">
                      <a:miter lim="400000"/>
                    </a:lnB>
                    <a:noFill/>
                  </a:tcPr>
                </a:tc>
                <a:tc>
                  <a:txBody>
                    <a:bodyPr/>
                    <a:lstStyle/>
                    <a:p>
                      <a:pPr marL="50800" marR="279400" indent="203200" defTabSz="685800">
                        <a:defRPr sz="1800">
                          <a:solidFill>
                            <a:srgbClr val="000000"/>
                          </a:solidFill>
                        </a:defRPr>
                      </a:pPr>
                      <a:r>
                        <a:rPr sz="3000">
                          <a:solidFill>
                            <a:srgbClr val="091E42"/>
                          </a:solidFill>
                          <a:latin typeface="Helvetica"/>
                          <a:ea typeface="Helvetica"/>
                          <a:cs typeface="Helvetica"/>
                          <a:sym typeface="Helvetica"/>
                        </a:rPr>
                        <a:t>$0</a:t>
                      </a:r>
                    </a:p>
                  </a:txBody>
                  <a:tcPr marL="45720" marR="45720" marT="45720" marB="45720" anchor="ctr" anchorCtr="0" horzOverflow="overflow">
                    <a:lnL w="0">
                      <a:miter lim="400000"/>
                    </a:lnL>
                    <a:lnR w="0">
                      <a:miter lim="400000"/>
                    </a:lnR>
                    <a:lnT w="0">
                      <a:miter lim="400000"/>
                    </a:lnT>
                    <a:lnB w="0">
                      <a:miter lim="400000"/>
                    </a:lnB>
                    <a:noFill/>
                  </a:tcPr>
                </a:tc>
              </a:tr>
              <a:tr h="204232">
                <a:tc>
                  <a:txBody>
                    <a:bodyPr/>
                    <a:lstStyle/>
                    <a:p>
                      <a:pPr indent="254000" algn="l">
                        <a:defRPr b="1" cap="all" spc="120">
                          <a:solidFill>
                            <a:srgbClr val="091E42"/>
                          </a:solidFill>
                          <a:latin typeface="Helvetica"/>
                          <a:ea typeface="Helvetica"/>
                          <a:cs typeface="Helvetica"/>
                          <a:sym typeface="Helvetica"/>
                        </a:defRPr>
                      </a:pPr>
                    </a:p>
                  </a:txBody>
                  <a:tcPr marL="45720" marR="45720" marT="45720" marB="45720" anchor="ctr" anchorCtr="0" horzOverflow="overflow">
                    <a:lnL w="0">
                      <a:miter lim="400000"/>
                    </a:lnL>
                    <a:lnR w="0">
                      <a:miter lim="400000"/>
                    </a:lnR>
                    <a:lnT w="0">
                      <a:miter lim="400000"/>
                    </a:lnT>
                    <a:lnB w="0">
                      <a:miter lim="400000"/>
                    </a:lnB>
                    <a:noFill/>
                  </a:tcPr>
                </a:tc>
                <a:tc>
                  <a:txBody>
                    <a:bodyPr/>
                    <a:lstStyle/>
                    <a:p>
                      <a:pPr marL="50800" marR="279400" indent="203200" defTabSz="685800">
                        <a:defRPr sz="3000">
                          <a:solidFill>
                            <a:srgbClr val="091E42"/>
                          </a:solidFill>
                          <a:latin typeface="Helvetica"/>
                          <a:ea typeface="Helvetica"/>
                          <a:cs typeface="Helvetica"/>
                          <a:sym typeface="Helvetica"/>
                        </a:defRPr>
                      </a:pPr>
                    </a:p>
                  </a:txBody>
                  <a:tcPr marL="45720" marR="45720" marT="45720" marB="45720" anchor="ctr" anchorCtr="0" horzOverflow="overflow">
                    <a:lnL w="0">
                      <a:miter lim="400000"/>
                    </a:lnL>
                    <a:lnR w="0">
                      <a:miter lim="400000"/>
                    </a:lnR>
                    <a:lnT w="0">
                      <a:miter lim="400000"/>
                    </a:lnT>
                    <a:lnB w="0">
                      <a:miter lim="400000"/>
                    </a:lnB>
                    <a:noFill/>
                  </a:tcPr>
                </a:tc>
                <a:tc>
                  <a:txBody>
                    <a:bodyPr/>
                    <a:lstStyle/>
                    <a:p>
                      <a:pPr marL="50800" marR="279400" indent="203200" defTabSz="685800">
                        <a:defRPr sz="3000">
                          <a:solidFill>
                            <a:srgbClr val="091E42"/>
                          </a:solidFill>
                          <a:latin typeface="Helvetica"/>
                          <a:ea typeface="Helvetica"/>
                          <a:cs typeface="Helvetica"/>
                          <a:sym typeface="Helvetica"/>
                        </a:defRPr>
                      </a:pPr>
                    </a:p>
                  </a:txBody>
                  <a:tcPr marL="45720" marR="45720" marT="45720" marB="45720" anchor="ctr" anchorCtr="0" horzOverflow="overflow">
                    <a:lnL w="0">
                      <a:miter lim="400000"/>
                    </a:lnL>
                    <a:lnR w="0">
                      <a:miter lim="400000"/>
                    </a:lnR>
                    <a:lnT w="0">
                      <a:miter lim="400000"/>
                    </a:lnT>
                    <a:lnB w="0">
                      <a:miter lim="400000"/>
                    </a:lnB>
                    <a:noFill/>
                  </a:tcPr>
                </a:tc>
              </a:tr>
              <a:tr h="726826">
                <a:tc>
                  <a:txBody>
                    <a:bodyPr/>
                    <a:lstStyle/>
                    <a:p>
                      <a:pPr indent="254000" algn="l">
                        <a:defRPr sz="1800">
                          <a:solidFill>
                            <a:srgbClr val="000000"/>
                          </a:solidFill>
                        </a:defRPr>
                      </a:pPr>
                      <a:r>
                        <a:rPr b="1" cap="all" spc="120" sz="2400">
                          <a:solidFill>
                            <a:srgbClr val="091E42"/>
                          </a:solidFill>
                          <a:latin typeface="Helvetica"/>
                          <a:ea typeface="Helvetica"/>
                          <a:cs typeface="Helvetica"/>
                          <a:sym typeface="Helvetica"/>
                        </a:rPr>
                        <a:t>Operational costs</a:t>
                      </a:r>
                    </a:p>
                  </a:txBody>
                  <a:tcPr marL="45720" marR="45720" marT="45720" marB="45720" anchor="ctr" anchorCtr="0" horzOverflow="overflow">
                    <a:lnL w="0">
                      <a:miter lim="400000"/>
                    </a:lnL>
                    <a:lnR w="0">
                      <a:miter lim="400000"/>
                    </a:lnR>
                    <a:lnT w="0">
                      <a:miter lim="400000"/>
                    </a:lnT>
                    <a:lnB w="0">
                      <a:miter lim="400000"/>
                    </a:lnB>
                    <a:solidFill>
                      <a:srgbClr val="EBECF0"/>
                    </a:solidFill>
                  </a:tcPr>
                </a:tc>
                <a:tc>
                  <a:txBody>
                    <a:bodyPr/>
                    <a:lstStyle/>
                    <a:p>
                      <a:pPr indent="254000" defTabSz="685800">
                        <a:defRPr sz="3000">
                          <a:solidFill>
                            <a:srgbClr val="091E42"/>
                          </a:solidFill>
                          <a:latin typeface="Helvetica"/>
                          <a:ea typeface="Helvetica"/>
                          <a:cs typeface="Helvetica"/>
                          <a:sym typeface="Helvetica"/>
                        </a:defRPr>
                      </a:pPr>
                    </a:p>
                  </a:txBody>
                  <a:tcPr marL="45720" marR="45720" marT="45720" marB="45720" anchor="ctr" anchorCtr="0" horzOverflow="overflow">
                    <a:lnL w="0">
                      <a:miter lim="400000"/>
                    </a:lnL>
                    <a:lnR w="0">
                      <a:miter lim="400000"/>
                    </a:lnR>
                    <a:lnT w="0">
                      <a:miter lim="400000"/>
                    </a:lnT>
                    <a:lnB w="0">
                      <a:miter lim="400000"/>
                    </a:lnB>
                    <a:solidFill>
                      <a:srgbClr val="EBECF0"/>
                    </a:solidFill>
                  </a:tcPr>
                </a:tc>
                <a:tc>
                  <a:txBody>
                    <a:bodyPr/>
                    <a:lstStyle/>
                    <a:p>
                      <a:pPr indent="254000" defTabSz="685800">
                        <a:defRPr sz="3000">
                          <a:solidFill>
                            <a:srgbClr val="091E42"/>
                          </a:solidFill>
                          <a:latin typeface="Helvetica"/>
                          <a:ea typeface="Helvetica"/>
                          <a:cs typeface="Helvetica"/>
                          <a:sym typeface="Helvetica"/>
                        </a:defRPr>
                      </a:pPr>
                    </a:p>
                  </a:txBody>
                  <a:tcPr marL="45720" marR="45720" marT="45720" marB="45720" anchor="ctr" anchorCtr="0" horzOverflow="overflow">
                    <a:lnL w="0">
                      <a:miter lim="400000"/>
                    </a:lnL>
                    <a:lnR w="0">
                      <a:miter lim="400000"/>
                    </a:lnR>
                    <a:lnT w="0">
                      <a:miter lim="400000"/>
                    </a:lnT>
                    <a:lnB w="0">
                      <a:miter lim="400000"/>
                    </a:lnB>
                    <a:solidFill>
                      <a:srgbClr val="EBECF0"/>
                    </a:solidFill>
                  </a:tcPr>
                </a:tc>
              </a:tr>
              <a:tr h="656460">
                <a:tc>
                  <a:txBody>
                    <a:bodyPr/>
                    <a:lstStyle/>
                    <a:p>
                      <a:pPr indent="254000" algn="l" defTabSz="685800">
                        <a:defRPr sz="1800">
                          <a:solidFill>
                            <a:srgbClr val="000000"/>
                          </a:solidFill>
                        </a:defRPr>
                      </a:pPr>
                      <a:r>
                        <a:rPr sz="2800">
                          <a:solidFill>
                            <a:srgbClr val="091E42"/>
                          </a:solidFill>
                          <a:latin typeface="Helvetica"/>
                          <a:ea typeface="Helvetica"/>
                          <a:cs typeface="Helvetica"/>
                          <a:sym typeface="Helvetica"/>
                        </a:rPr>
                        <a:t>Infrastructure</a:t>
                      </a:r>
                    </a:p>
                  </a:txBody>
                  <a:tcPr marL="45720" marR="45720" marT="45720" marB="45720" anchor="ctr" anchorCtr="0" horzOverflow="overflow">
                    <a:lnL w="0">
                      <a:miter lim="400000"/>
                    </a:lnL>
                    <a:lnR w="0">
                      <a:miter lim="400000"/>
                    </a:lnR>
                    <a:lnT w="0">
                      <a:miter lim="400000"/>
                    </a:lnT>
                    <a:lnB w="0">
                      <a:miter lim="400000"/>
                    </a:lnB>
                    <a:noFill/>
                  </a:tcPr>
                </a:tc>
                <a:tc>
                  <a:txBody>
                    <a:bodyPr/>
                    <a:lstStyle/>
                    <a:p>
                      <a:pPr marL="50800" marR="279400" indent="203200" defTabSz="685800">
                        <a:defRPr sz="1800">
                          <a:solidFill>
                            <a:srgbClr val="000000"/>
                          </a:solidFill>
                        </a:defRPr>
                      </a:pPr>
                      <a:r>
                        <a:rPr sz="3000">
                          <a:solidFill>
                            <a:srgbClr val="091E42"/>
                          </a:solidFill>
                          <a:latin typeface="Helvetica"/>
                          <a:ea typeface="Helvetica"/>
                          <a:cs typeface="Helvetica"/>
                          <a:sym typeface="Helvetica"/>
                        </a:rPr>
                        <a:t>$0</a:t>
                      </a:r>
                    </a:p>
                  </a:txBody>
                  <a:tcPr marL="45720" marR="45720" marT="45720" marB="45720" anchor="ctr" anchorCtr="0" horzOverflow="overflow">
                    <a:lnL w="0">
                      <a:miter lim="400000"/>
                    </a:lnL>
                    <a:lnR w="0">
                      <a:miter lim="400000"/>
                    </a:lnR>
                    <a:lnT w="0">
                      <a:miter lim="400000"/>
                    </a:lnT>
                    <a:lnB w="0">
                      <a:miter lim="400000"/>
                    </a:lnB>
                    <a:noFill/>
                  </a:tcPr>
                </a:tc>
                <a:tc>
                  <a:txBody>
                    <a:bodyPr/>
                    <a:lstStyle/>
                    <a:p>
                      <a:pPr marL="50800" marR="279400" indent="203200" defTabSz="685800">
                        <a:defRPr sz="1800">
                          <a:solidFill>
                            <a:srgbClr val="000000"/>
                          </a:solidFill>
                        </a:defRPr>
                      </a:pPr>
                      <a:r>
                        <a:rPr sz="3000">
                          <a:solidFill>
                            <a:srgbClr val="091E42"/>
                          </a:solidFill>
                          <a:latin typeface="Helvetica"/>
                          <a:ea typeface="Helvetica"/>
                          <a:cs typeface="Helvetica"/>
                          <a:sym typeface="Helvetica"/>
                        </a:rPr>
                        <a:t>$0</a:t>
                      </a:r>
                    </a:p>
                  </a:txBody>
                  <a:tcPr marL="45720" marR="45720" marT="45720" marB="45720" anchor="ctr" anchorCtr="0" horzOverflow="overflow">
                    <a:lnL w="0">
                      <a:miter lim="400000"/>
                    </a:lnL>
                    <a:lnR w="0">
                      <a:miter lim="400000"/>
                    </a:lnR>
                    <a:lnT w="0">
                      <a:miter lim="400000"/>
                    </a:lnT>
                    <a:lnB w="0">
                      <a:miter lim="400000"/>
                    </a:lnB>
                    <a:noFill/>
                  </a:tcPr>
                </a:tc>
              </a:tr>
              <a:tr h="656460">
                <a:tc>
                  <a:txBody>
                    <a:bodyPr/>
                    <a:lstStyle/>
                    <a:p>
                      <a:pPr indent="254000" algn="l">
                        <a:lnSpc>
                          <a:spcPct val="110000"/>
                        </a:lnSpc>
                        <a:defRPr sz="1800">
                          <a:solidFill>
                            <a:srgbClr val="000000"/>
                          </a:solidFill>
                        </a:defRPr>
                      </a:pPr>
                      <a:r>
                        <a:rPr spc="28" sz="2800">
                          <a:solidFill>
                            <a:srgbClr val="091E42"/>
                          </a:solidFill>
                          <a:latin typeface="Helvetica"/>
                          <a:ea typeface="Helvetica"/>
                          <a:cs typeface="Helvetica"/>
                          <a:sym typeface="Helvetica"/>
                        </a:rPr>
                        <a:t>IT labor</a:t>
                      </a:r>
                    </a:p>
                  </a:txBody>
                  <a:tcPr marL="45720" marR="45720" marT="45720" marB="45720" anchor="ctr" anchorCtr="0" horzOverflow="overflow">
                    <a:lnL w="0">
                      <a:miter lim="400000"/>
                    </a:lnL>
                    <a:lnR w="0">
                      <a:miter lim="400000"/>
                    </a:lnR>
                    <a:lnT w="0">
                      <a:miter lim="400000"/>
                    </a:lnT>
                    <a:lnB w="0">
                      <a:miter lim="400000"/>
                    </a:lnB>
                    <a:noFill/>
                  </a:tcPr>
                </a:tc>
                <a:tc>
                  <a:txBody>
                    <a:bodyPr/>
                    <a:lstStyle/>
                    <a:p>
                      <a:pPr marL="50800" marR="279400" indent="203200" defTabSz="685800">
                        <a:defRPr sz="1800">
                          <a:solidFill>
                            <a:srgbClr val="000000"/>
                          </a:solidFill>
                        </a:defRPr>
                      </a:pPr>
                      <a:r>
                        <a:rPr sz="3000">
                          <a:solidFill>
                            <a:srgbClr val="091E42"/>
                          </a:solidFill>
                          <a:latin typeface="Helvetica"/>
                          <a:ea typeface="Helvetica"/>
                          <a:cs typeface="Helvetica"/>
                          <a:sym typeface="Helvetica"/>
                        </a:rPr>
                        <a:t>$0</a:t>
                      </a:r>
                    </a:p>
                  </a:txBody>
                  <a:tcPr marL="45720" marR="45720" marT="45720" marB="45720" anchor="ctr" anchorCtr="0" horzOverflow="overflow">
                    <a:lnL w="0">
                      <a:miter lim="400000"/>
                    </a:lnL>
                    <a:lnR w="0">
                      <a:miter lim="400000"/>
                    </a:lnR>
                    <a:lnT w="0">
                      <a:miter lim="400000"/>
                    </a:lnT>
                    <a:lnB w="0">
                      <a:miter lim="400000"/>
                    </a:lnB>
                    <a:noFill/>
                  </a:tcPr>
                </a:tc>
                <a:tc>
                  <a:txBody>
                    <a:bodyPr/>
                    <a:lstStyle/>
                    <a:p>
                      <a:pPr marL="50800" marR="279400" indent="203200" defTabSz="685800">
                        <a:defRPr sz="1800">
                          <a:solidFill>
                            <a:srgbClr val="000000"/>
                          </a:solidFill>
                        </a:defRPr>
                      </a:pPr>
                      <a:r>
                        <a:rPr sz="3000">
                          <a:solidFill>
                            <a:srgbClr val="091E42"/>
                          </a:solidFill>
                          <a:latin typeface="Helvetica"/>
                          <a:ea typeface="Helvetica"/>
                          <a:cs typeface="Helvetica"/>
                          <a:sym typeface="Helvetica"/>
                        </a:rPr>
                        <a:t>$0</a:t>
                      </a:r>
                    </a:p>
                  </a:txBody>
                  <a:tcPr marL="45720" marR="45720" marT="45720" marB="45720" anchor="ctr" anchorCtr="0" horzOverflow="overflow">
                    <a:lnL w="0">
                      <a:miter lim="400000"/>
                    </a:lnL>
                    <a:lnR w="0">
                      <a:miter lim="400000"/>
                    </a:lnR>
                    <a:lnT w="0">
                      <a:miter lim="400000"/>
                    </a:lnT>
                    <a:lnB w="0">
                      <a:miter lim="400000"/>
                    </a:lnB>
                    <a:noFill/>
                  </a:tcPr>
                </a:tc>
              </a:tr>
              <a:tr h="656460">
                <a:tc>
                  <a:txBody>
                    <a:bodyPr/>
                    <a:lstStyle/>
                    <a:p>
                      <a:pPr indent="254000" algn="l">
                        <a:lnSpc>
                          <a:spcPct val="110000"/>
                        </a:lnSpc>
                        <a:defRPr sz="1800">
                          <a:solidFill>
                            <a:srgbClr val="000000"/>
                          </a:solidFill>
                        </a:defRPr>
                      </a:pPr>
                      <a:r>
                        <a:rPr spc="28" sz="2800">
                          <a:solidFill>
                            <a:srgbClr val="091E42"/>
                          </a:solidFill>
                          <a:latin typeface="Helvetica"/>
                          <a:ea typeface="Helvetica"/>
                          <a:cs typeface="Helvetica"/>
                          <a:sym typeface="Helvetica"/>
                        </a:rPr>
                        <a:t>Planned downtime</a:t>
                      </a:r>
                    </a:p>
                  </a:txBody>
                  <a:tcPr marL="45720" marR="45720" marT="45720" marB="45720" anchor="ctr" anchorCtr="0" horzOverflow="overflow">
                    <a:lnL w="0">
                      <a:miter lim="400000"/>
                    </a:lnL>
                    <a:lnR w="0">
                      <a:miter lim="400000"/>
                    </a:lnR>
                    <a:lnT w="0">
                      <a:miter lim="400000"/>
                    </a:lnT>
                    <a:lnB w="0">
                      <a:miter lim="400000"/>
                    </a:lnB>
                    <a:noFill/>
                  </a:tcPr>
                </a:tc>
                <a:tc>
                  <a:txBody>
                    <a:bodyPr/>
                    <a:lstStyle/>
                    <a:p>
                      <a:pPr marL="50800" marR="279400" indent="203200" defTabSz="685800">
                        <a:defRPr sz="1800">
                          <a:solidFill>
                            <a:srgbClr val="000000"/>
                          </a:solidFill>
                        </a:defRPr>
                      </a:pPr>
                      <a:r>
                        <a:rPr sz="3000">
                          <a:solidFill>
                            <a:srgbClr val="091E42"/>
                          </a:solidFill>
                          <a:latin typeface="Helvetica"/>
                          <a:ea typeface="Helvetica"/>
                          <a:cs typeface="Helvetica"/>
                          <a:sym typeface="Helvetica"/>
                        </a:rPr>
                        <a:t>$0</a:t>
                      </a:r>
                    </a:p>
                  </a:txBody>
                  <a:tcPr marL="45720" marR="45720" marT="45720" marB="45720" anchor="ctr" anchorCtr="0" horzOverflow="overflow">
                    <a:lnL w="0">
                      <a:miter lim="400000"/>
                    </a:lnL>
                    <a:lnR w="0">
                      <a:miter lim="400000"/>
                    </a:lnR>
                    <a:lnT w="0">
                      <a:miter lim="400000"/>
                    </a:lnT>
                    <a:lnB w="0">
                      <a:miter lim="400000"/>
                    </a:lnB>
                    <a:noFill/>
                  </a:tcPr>
                </a:tc>
                <a:tc>
                  <a:txBody>
                    <a:bodyPr/>
                    <a:lstStyle/>
                    <a:p>
                      <a:pPr marL="50800" marR="279400" indent="203200" defTabSz="685800">
                        <a:defRPr sz="1800">
                          <a:solidFill>
                            <a:srgbClr val="000000"/>
                          </a:solidFill>
                        </a:defRPr>
                      </a:pPr>
                      <a:r>
                        <a:rPr sz="3000">
                          <a:solidFill>
                            <a:srgbClr val="091E42"/>
                          </a:solidFill>
                          <a:latin typeface="Helvetica"/>
                          <a:ea typeface="Helvetica"/>
                          <a:cs typeface="Helvetica"/>
                          <a:sym typeface="Helvetica"/>
                        </a:rPr>
                        <a:t>$0</a:t>
                      </a:r>
                    </a:p>
                  </a:txBody>
                  <a:tcPr marL="45720" marR="45720" marT="45720" marB="45720" anchor="ctr" anchorCtr="0" horzOverflow="overflow">
                    <a:lnL w="0">
                      <a:miter lim="400000"/>
                    </a:lnL>
                    <a:lnR w="0">
                      <a:miter lim="400000"/>
                    </a:lnR>
                    <a:lnT w="0">
                      <a:miter lim="400000"/>
                    </a:lnT>
                    <a:lnB w="0">
                      <a:miter lim="400000"/>
                    </a:lnB>
                    <a:noFill/>
                  </a:tcPr>
                </a:tc>
              </a:tr>
              <a:tr h="204232">
                <a:tc>
                  <a:txBody>
                    <a:bodyPr/>
                    <a:lstStyle/>
                    <a:p>
                      <a:pPr indent="254000" algn="l">
                        <a:lnSpc>
                          <a:spcPct val="110000"/>
                        </a:lnSpc>
                        <a:defRPr spc="28" sz="2800">
                          <a:solidFill>
                            <a:srgbClr val="091E42"/>
                          </a:solidFill>
                          <a:latin typeface="Helvetica"/>
                          <a:ea typeface="Helvetica"/>
                          <a:cs typeface="Helvetica"/>
                          <a:sym typeface="Helvetica"/>
                        </a:defRPr>
                      </a:pPr>
                    </a:p>
                  </a:txBody>
                  <a:tcPr marL="45720" marR="45720" marT="45720" marB="45720" anchor="ctr" anchorCtr="0" horzOverflow="overflow">
                    <a:lnL w="0">
                      <a:miter lim="400000"/>
                    </a:lnL>
                    <a:lnR w="0">
                      <a:miter lim="400000"/>
                    </a:lnR>
                    <a:lnT w="0">
                      <a:miter lim="400000"/>
                    </a:lnT>
                    <a:lnB w="0">
                      <a:miter lim="400000"/>
                    </a:lnB>
                    <a:noFill/>
                  </a:tcPr>
                </a:tc>
                <a:tc>
                  <a:txBody>
                    <a:bodyPr/>
                    <a:lstStyle/>
                    <a:p>
                      <a:pPr marL="50800" marR="279400" indent="203200" defTabSz="685800">
                        <a:defRPr sz="3000">
                          <a:solidFill>
                            <a:srgbClr val="091E42"/>
                          </a:solidFill>
                          <a:latin typeface="Helvetica"/>
                          <a:ea typeface="Helvetica"/>
                          <a:cs typeface="Helvetica"/>
                          <a:sym typeface="Helvetica"/>
                        </a:defRPr>
                      </a:pPr>
                    </a:p>
                  </a:txBody>
                  <a:tcPr marL="45720" marR="45720" marT="45720" marB="45720" anchor="ctr" anchorCtr="0" horzOverflow="overflow">
                    <a:lnL w="0">
                      <a:miter lim="400000"/>
                    </a:lnL>
                    <a:lnR w="0">
                      <a:miter lim="400000"/>
                    </a:lnR>
                    <a:lnT w="0">
                      <a:miter lim="400000"/>
                    </a:lnT>
                    <a:lnB w="0">
                      <a:miter lim="400000"/>
                    </a:lnB>
                    <a:noFill/>
                  </a:tcPr>
                </a:tc>
                <a:tc>
                  <a:txBody>
                    <a:bodyPr/>
                    <a:lstStyle/>
                    <a:p>
                      <a:pPr marL="50800" marR="279400" indent="203200" defTabSz="685800">
                        <a:defRPr sz="3000">
                          <a:solidFill>
                            <a:srgbClr val="091E42"/>
                          </a:solidFill>
                          <a:latin typeface="Helvetica"/>
                          <a:ea typeface="Helvetica"/>
                          <a:cs typeface="Helvetica"/>
                          <a:sym typeface="Helvetica"/>
                        </a:defRPr>
                      </a:pPr>
                    </a:p>
                  </a:txBody>
                  <a:tcPr marL="45720" marR="45720" marT="45720" marB="45720" anchor="ctr" anchorCtr="0" horzOverflow="overflow">
                    <a:lnL w="0">
                      <a:miter lim="400000"/>
                    </a:lnL>
                    <a:lnR w="0">
                      <a:miter lim="400000"/>
                    </a:lnR>
                    <a:lnT w="0">
                      <a:miter lim="400000"/>
                    </a:lnT>
                    <a:lnB w="0">
                      <a:miter lim="400000"/>
                    </a:lnB>
                    <a:noFill/>
                  </a:tcPr>
                </a:tc>
              </a:tr>
              <a:tr h="726826">
                <a:tc>
                  <a:txBody>
                    <a:bodyPr/>
                    <a:lstStyle/>
                    <a:p>
                      <a:pPr indent="254000" algn="l">
                        <a:defRPr sz="1800">
                          <a:solidFill>
                            <a:srgbClr val="000000"/>
                          </a:solidFill>
                        </a:defRPr>
                      </a:pPr>
                      <a:r>
                        <a:rPr b="1" cap="all" spc="120" sz="2400">
                          <a:solidFill>
                            <a:srgbClr val="091E42"/>
                          </a:solidFill>
                          <a:latin typeface="Helvetica"/>
                          <a:ea typeface="Helvetica"/>
                          <a:cs typeface="Helvetica"/>
                          <a:sym typeface="Helvetica"/>
                        </a:rPr>
                        <a:t>apps</a:t>
                      </a:r>
                    </a:p>
                  </a:txBody>
                  <a:tcPr marL="45720" marR="45720" marT="45720" marB="45720" anchor="ctr" anchorCtr="0" horzOverflow="overflow">
                    <a:lnL w="0">
                      <a:miter lim="400000"/>
                    </a:lnL>
                    <a:lnR w="0">
                      <a:miter lim="400000"/>
                    </a:lnR>
                    <a:lnT w="0">
                      <a:miter lim="400000"/>
                    </a:lnT>
                    <a:lnB w="0">
                      <a:miter lim="400000"/>
                    </a:lnB>
                    <a:solidFill>
                      <a:srgbClr val="EBECF0"/>
                    </a:solidFill>
                  </a:tcPr>
                </a:tc>
                <a:tc>
                  <a:txBody>
                    <a:bodyPr/>
                    <a:lstStyle/>
                    <a:p>
                      <a:pPr marL="50800" marR="279400" indent="203200" defTabSz="685800">
                        <a:defRPr sz="1800">
                          <a:solidFill>
                            <a:srgbClr val="000000"/>
                          </a:solidFill>
                        </a:defRPr>
                      </a:pPr>
                      <a:r>
                        <a:rPr sz="3000">
                          <a:solidFill>
                            <a:srgbClr val="091E42"/>
                          </a:solidFill>
                          <a:latin typeface="Helvetica"/>
                          <a:ea typeface="Helvetica"/>
                          <a:cs typeface="Helvetica"/>
                          <a:sym typeface="Helvetica"/>
                        </a:rPr>
                        <a:t>$0</a:t>
                      </a:r>
                    </a:p>
                  </a:txBody>
                  <a:tcPr marL="45720" marR="45720" marT="45720" marB="45720" anchor="ctr" anchorCtr="0" horzOverflow="overflow">
                    <a:lnL w="0">
                      <a:miter lim="400000"/>
                    </a:lnL>
                    <a:lnR w="0">
                      <a:miter lim="400000"/>
                    </a:lnR>
                    <a:lnT w="0">
                      <a:miter lim="400000"/>
                    </a:lnT>
                    <a:lnB w="0">
                      <a:miter lim="400000"/>
                    </a:lnB>
                    <a:solidFill>
                      <a:srgbClr val="EBECF0"/>
                    </a:solidFill>
                  </a:tcPr>
                </a:tc>
                <a:tc>
                  <a:txBody>
                    <a:bodyPr/>
                    <a:lstStyle/>
                    <a:p>
                      <a:pPr marL="50800" marR="279400" indent="203200" defTabSz="685800">
                        <a:defRPr sz="1800">
                          <a:solidFill>
                            <a:srgbClr val="000000"/>
                          </a:solidFill>
                        </a:defRPr>
                      </a:pPr>
                      <a:r>
                        <a:rPr sz="3000">
                          <a:solidFill>
                            <a:srgbClr val="091E42"/>
                          </a:solidFill>
                          <a:latin typeface="Helvetica"/>
                          <a:ea typeface="Helvetica"/>
                          <a:cs typeface="Helvetica"/>
                          <a:sym typeface="Helvetica"/>
                        </a:rPr>
                        <a:t>$0</a:t>
                      </a:r>
                    </a:p>
                  </a:txBody>
                  <a:tcPr marL="45720" marR="45720" marT="45720" marB="45720" anchor="ctr" anchorCtr="0" horzOverflow="overflow">
                    <a:lnL w="0">
                      <a:miter lim="400000"/>
                    </a:lnL>
                    <a:lnR w="0">
                      <a:miter lim="400000"/>
                    </a:lnR>
                    <a:lnT w="0">
                      <a:miter lim="400000"/>
                    </a:lnT>
                    <a:lnB w="0">
                      <a:miter lim="400000"/>
                    </a:lnB>
                    <a:solidFill>
                      <a:srgbClr val="EBECF0"/>
                    </a:solidFill>
                  </a:tcPr>
                </a:tc>
              </a:tr>
              <a:tr h="204232">
                <a:tc>
                  <a:txBody>
                    <a:bodyPr/>
                    <a:lstStyle/>
                    <a:p>
                      <a:pPr indent="254000" algn="l">
                        <a:defRPr b="1" cap="all" spc="120">
                          <a:solidFill>
                            <a:srgbClr val="091E42"/>
                          </a:solidFill>
                          <a:latin typeface="Helvetica"/>
                          <a:ea typeface="Helvetica"/>
                          <a:cs typeface="Helvetica"/>
                          <a:sym typeface="Helvetica"/>
                        </a:defRPr>
                      </a:pPr>
                    </a:p>
                  </a:txBody>
                  <a:tcPr marL="45720" marR="45720" marT="45720" marB="45720" anchor="ctr" anchorCtr="0" horzOverflow="overflow">
                    <a:lnL w="0">
                      <a:miter lim="400000"/>
                    </a:lnL>
                    <a:lnR w="0">
                      <a:miter lim="400000"/>
                    </a:lnR>
                    <a:lnT w="0">
                      <a:miter lim="400000"/>
                    </a:lnT>
                    <a:lnB w="6350">
                      <a:solidFill>
                        <a:srgbClr val="091E42"/>
                      </a:solidFill>
                      <a:miter lim="400000"/>
                    </a:lnB>
                    <a:noFill/>
                  </a:tcPr>
                </a:tc>
                <a:tc>
                  <a:txBody>
                    <a:bodyPr/>
                    <a:lstStyle/>
                    <a:p>
                      <a:pPr marL="50800" marR="279400" indent="203200" defTabSz="685800">
                        <a:defRPr sz="3000">
                          <a:solidFill>
                            <a:srgbClr val="091E42"/>
                          </a:solidFill>
                          <a:latin typeface="Helvetica"/>
                          <a:ea typeface="Helvetica"/>
                          <a:cs typeface="Helvetica"/>
                          <a:sym typeface="Helvetica"/>
                        </a:defRPr>
                      </a:pPr>
                    </a:p>
                  </a:txBody>
                  <a:tcPr marL="45720" marR="45720" marT="45720" marB="45720" anchor="ctr" anchorCtr="0" horzOverflow="overflow">
                    <a:lnL w="0">
                      <a:miter lim="400000"/>
                    </a:lnL>
                    <a:lnR w="0">
                      <a:miter lim="400000"/>
                    </a:lnR>
                    <a:lnT w="0">
                      <a:miter lim="400000"/>
                    </a:lnT>
                    <a:lnB w="6350">
                      <a:solidFill>
                        <a:srgbClr val="091E42"/>
                      </a:solidFill>
                      <a:miter lim="400000"/>
                    </a:lnB>
                    <a:noFill/>
                  </a:tcPr>
                </a:tc>
                <a:tc>
                  <a:txBody>
                    <a:bodyPr/>
                    <a:lstStyle/>
                    <a:p>
                      <a:pPr marL="50800" marR="279400" indent="203200" defTabSz="685800">
                        <a:defRPr sz="3000">
                          <a:solidFill>
                            <a:srgbClr val="091E42"/>
                          </a:solidFill>
                          <a:latin typeface="Helvetica"/>
                          <a:ea typeface="Helvetica"/>
                          <a:cs typeface="Helvetica"/>
                          <a:sym typeface="Helvetica"/>
                        </a:defRPr>
                      </a:pPr>
                    </a:p>
                  </a:txBody>
                  <a:tcPr marL="45720" marR="45720" marT="45720" marB="45720" anchor="ctr" anchorCtr="0" horzOverflow="overflow">
                    <a:lnL w="0">
                      <a:miter lim="400000"/>
                    </a:lnL>
                    <a:lnR w="0">
                      <a:miter lim="400000"/>
                    </a:lnR>
                    <a:lnT w="0">
                      <a:miter lim="400000"/>
                    </a:lnT>
                    <a:lnB w="6350">
                      <a:solidFill>
                        <a:srgbClr val="091E42"/>
                      </a:solidFill>
                      <a:miter lim="400000"/>
                    </a:lnB>
                    <a:noFill/>
                  </a:tcPr>
                </a:tc>
              </a:tr>
              <a:tr h="726610">
                <a:tc>
                  <a:txBody>
                    <a:bodyPr/>
                    <a:lstStyle/>
                    <a:p>
                      <a:pPr indent="254000" algn="l">
                        <a:defRPr sz="1800">
                          <a:solidFill>
                            <a:srgbClr val="000000"/>
                          </a:solidFill>
                        </a:defRPr>
                      </a:pPr>
                      <a:r>
                        <a:rPr b="1" cap="all" spc="120" sz="2400">
                          <a:solidFill>
                            <a:srgbClr val="091E42"/>
                          </a:solidFill>
                          <a:latin typeface="Helvetica"/>
                          <a:ea typeface="Helvetica"/>
                          <a:cs typeface="Helvetica"/>
                          <a:sym typeface="Helvetica"/>
                        </a:rPr>
                        <a:t>Total annual cost</a:t>
                      </a:r>
                    </a:p>
                  </a:txBody>
                  <a:tcPr marL="45720" marR="45720" marT="45720" marB="45720" anchor="ctr" anchorCtr="0" horzOverflow="overflow">
                    <a:lnL w="6350">
                      <a:solidFill>
                        <a:srgbClr val="091E42"/>
                      </a:solidFill>
                      <a:miter lim="400000"/>
                    </a:lnL>
                    <a:lnR w="0">
                      <a:miter lim="400000"/>
                    </a:lnR>
                    <a:lnT w="6350">
                      <a:solidFill>
                        <a:srgbClr val="091E42"/>
                      </a:solidFill>
                      <a:miter lim="400000"/>
                    </a:lnT>
                    <a:lnB w="6350">
                      <a:solidFill>
                        <a:srgbClr val="091E42"/>
                      </a:solidFill>
                      <a:miter lim="400000"/>
                    </a:lnB>
                    <a:noFill/>
                  </a:tcPr>
                </a:tc>
                <a:tc>
                  <a:txBody>
                    <a:bodyPr/>
                    <a:lstStyle/>
                    <a:p>
                      <a:pPr marL="50800" marR="279400" indent="203200" defTabSz="685800">
                        <a:defRPr sz="3000">
                          <a:solidFill>
                            <a:srgbClr val="091E42"/>
                          </a:solidFill>
                          <a:latin typeface="Helvetica"/>
                          <a:ea typeface="Helvetica"/>
                          <a:cs typeface="Helvetica"/>
                          <a:sym typeface="Helvetica"/>
                        </a:defRPr>
                      </a:pPr>
                    </a:p>
                  </a:txBody>
                  <a:tcPr marL="45720" marR="45720" marT="45720" marB="45720" anchor="ctr" anchorCtr="0" horzOverflow="overflow">
                    <a:lnL w="0">
                      <a:miter lim="400000"/>
                    </a:lnL>
                    <a:lnR w="0">
                      <a:miter lim="400000"/>
                    </a:lnR>
                    <a:lnT w="6350">
                      <a:solidFill>
                        <a:srgbClr val="091E42"/>
                      </a:solidFill>
                      <a:miter lim="400000"/>
                    </a:lnT>
                    <a:lnB w="6350">
                      <a:solidFill>
                        <a:srgbClr val="091E42"/>
                      </a:solidFill>
                      <a:miter lim="400000"/>
                    </a:lnB>
                    <a:noFill/>
                  </a:tcPr>
                </a:tc>
                <a:tc>
                  <a:txBody>
                    <a:bodyPr/>
                    <a:lstStyle/>
                    <a:p>
                      <a:pPr marL="50800" marR="279400" indent="203200" defTabSz="685800">
                        <a:defRPr sz="3000">
                          <a:solidFill>
                            <a:srgbClr val="091E42"/>
                          </a:solidFill>
                          <a:latin typeface="Helvetica"/>
                          <a:ea typeface="Helvetica"/>
                          <a:cs typeface="Helvetica"/>
                          <a:sym typeface="Helvetica"/>
                        </a:defRPr>
                      </a:pPr>
                    </a:p>
                  </a:txBody>
                  <a:tcPr marL="45720" marR="45720" marT="45720" marB="45720" anchor="ctr" anchorCtr="0" horzOverflow="overflow">
                    <a:lnL w="0">
                      <a:miter lim="400000"/>
                    </a:lnL>
                    <a:lnR w="6350">
                      <a:solidFill>
                        <a:srgbClr val="091E42"/>
                      </a:solidFill>
                      <a:miter lim="400000"/>
                    </a:lnR>
                    <a:lnT w="6350">
                      <a:solidFill>
                        <a:srgbClr val="091E42"/>
                      </a:solidFill>
                      <a:miter lim="400000"/>
                    </a:lnT>
                    <a:lnB w="6350">
                      <a:solidFill>
                        <a:srgbClr val="091E42"/>
                      </a:solidFill>
                      <a:miter lim="400000"/>
                    </a:lnB>
                    <a:noFill/>
                  </a:tcPr>
                </a:tc>
              </a:tr>
            </a:tbl>
          </a:graphicData>
        </a:graphic>
      </p:graphicFrame>
      <p:sp>
        <p:nvSpPr>
          <p:cNvPr id="1794" name="Cloud"/>
          <p:cNvSpPr/>
          <p:nvPr/>
        </p:nvSpPr>
        <p:spPr>
          <a:xfrm>
            <a:off x="13347763" y="2853371"/>
            <a:ext cx="3060661" cy="558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ctr">
              <a:lnSpc>
                <a:spcPct val="100000"/>
              </a:lnSpc>
              <a:defRPr b="1" cap="all" spc="150" sz="3000">
                <a:solidFill>
                  <a:srgbClr val="0747A6"/>
                </a:solidFill>
                <a:latin typeface="Helvetica"/>
                <a:ea typeface="Helvetica"/>
                <a:cs typeface="Helvetica"/>
                <a:sym typeface="Helvetica"/>
              </a:defRPr>
            </a:lvl1pPr>
          </a:lstStyle>
          <a:p>
            <a:pPr/>
            <a:r>
              <a:t>Cloud</a:t>
            </a:r>
          </a:p>
        </p:txBody>
      </p:sp>
      <p:sp>
        <p:nvSpPr>
          <p:cNvPr id="1795" name="Server"/>
          <p:cNvSpPr/>
          <p:nvPr/>
        </p:nvSpPr>
        <p:spPr>
          <a:xfrm>
            <a:off x="10406162" y="2853371"/>
            <a:ext cx="3124960" cy="558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ctr">
              <a:lnSpc>
                <a:spcPct val="100000"/>
              </a:lnSpc>
              <a:defRPr b="1" cap="all" spc="150" sz="3000">
                <a:solidFill>
                  <a:srgbClr val="0747A6"/>
                </a:solidFill>
                <a:latin typeface="Helvetica"/>
                <a:ea typeface="Helvetica"/>
                <a:cs typeface="Helvetica"/>
                <a:sym typeface="Helvetica"/>
              </a:defRPr>
            </a:lvl1pPr>
          </a:lstStyle>
          <a:p>
            <a:pPr/>
            <a:r>
              <a:t>Server</a:t>
            </a:r>
          </a:p>
        </p:txBody>
      </p:sp>
      <p:grpSp>
        <p:nvGrpSpPr>
          <p:cNvPr id="1805" name="Group"/>
          <p:cNvGrpSpPr/>
          <p:nvPr/>
        </p:nvGrpSpPr>
        <p:grpSpPr>
          <a:xfrm>
            <a:off x="-1727" y="-124292"/>
            <a:ext cx="1568790" cy="13822783"/>
            <a:chOff x="0" y="0"/>
            <a:chExt cx="1568789" cy="13822782"/>
          </a:xfrm>
        </p:grpSpPr>
        <p:sp>
          <p:nvSpPr>
            <p:cNvPr id="1796" name="Rectangle"/>
            <p:cNvSpPr/>
            <p:nvPr/>
          </p:nvSpPr>
          <p:spPr>
            <a:xfrm>
              <a:off x="0" y="0"/>
              <a:ext cx="1568790" cy="13822783"/>
            </a:xfrm>
            <a:prstGeom prst="rect">
              <a:avLst/>
            </a:prstGeom>
            <a:solidFill>
              <a:srgbClr val="7A869A">
                <a:alpha val="25191"/>
              </a:srgbClr>
            </a:solidFill>
            <a:ln w="12700" cap="flat">
              <a:noFill/>
              <a:miter lim="400000"/>
            </a:ln>
            <a:effectLst/>
          </p:spPr>
          <p:txBody>
            <a:bodyPr wrap="square" lIns="50800" tIns="50800" rIns="50800" bIns="50800" numCol="1" anchor="ctr">
              <a:noAutofit/>
            </a:bodyPr>
            <a:lstStyle/>
            <a:p>
              <a:pPr>
                <a:defRPr spc="36" sz="3600"/>
              </a:pPr>
            </a:p>
          </p:txBody>
        </p:sp>
        <p:pic>
          <p:nvPicPr>
            <p:cNvPr id="1797" name="security-keyhole.pdf" descr="security-keyhole.pdf"/>
            <p:cNvPicPr>
              <a:picLocks noChangeAspect="1"/>
            </p:cNvPicPr>
            <p:nvPr/>
          </p:nvPicPr>
          <p:blipFill>
            <a:blip r:embed="rId3">
              <a:alphaModFix amt="50000"/>
              <a:extLst/>
            </a:blip>
            <a:stretch>
              <a:fillRect/>
            </a:stretch>
          </p:blipFill>
          <p:spPr>
            <a:xfrm>
              <a:off x="416413" y="1112406"/>
              <a:ext cx="735963" cy="735963"/>
            </a:xfrm>
            <a:prstGeom prst="rect">
              <a:avLst/>
            </a:prstGeom>
            <a:ln w="12700" cap="flat">
              <a:noFill/>
              <a:miter lim="400000"/>
            </a:ln>
            <a:effectLst/>
          </p:spPr>
        </p:pic>
        <p:pic>
          <p:nvPicPr>
            <p:cNvPr id="1798" name="security-shield check.pdf" descr="security-shield check.pdf"/>
            <p:cNvPicPr>
              <a:picLocks noChangeAspect="1"/>
            </p:cNvPicPr>
            <p:nvPr/>
          </p:nvPicPr>
          <p:blipFill>
            <a:blip r:embed="rId4">
              <a:alphaModFix amt="49911"/>
              <a:extLst/>
            </a:blip>
            <a:stretch>
              <a:fillRect/>
            </a:stretch>
          </p:blipFill>
          <p:spPr>
            <a:xfrm>
              <a:off x="477477" y="2727675"/>
              <a:ext cx="613835" cy="736601"/>
            </a:xfrm>
            <a:prstGeom prst="rect">
              <a:avLst/>
            </a:prstGeom>
            <a:ln w="12700" cap="flat">
              <a:noFill/>
              <a:miter lim="400000"/>
            </a:ln>
            <a:effectLst/>
          </p:spPr>
        </p:pic>
        <p:pic>
          <p:nvPicPr>
            <p:cNvPr id="1799" name="object-puzzle.pdf" descr="object-puzzle.pdf"/>
            <p:cNvPicPr>
              <a:picLocks noChangeAspect="1"/>
            </p:cNvPicPr>
            <p:nvPr/>
          </p:nvPicPr>
          <p:blipFill>
            <a:blip r:embed="rId5">
              <a:alphaModFix amt="50000"/>
              <a:extLst/>
            </a:blip>
            <a:stretch>
              <a:fillRect/>
            </a:stretch>
          </p:blipFill>
          <p:spPr>
            <a:xfrm>
              <a:off x="416094" y="10807210"/>
              <a:ext cx="736601" cy="736601"/>
            </a:xfrm>
            <a:prstGeom prst="rect">
              <a:avLst/>
            </a:prstGeom>
            <a:ln w="12700" cap="flat">
              <a:noFill/>
              <a:miter lim="400000"/>
            </a:ln>
            <a:effectLst/>
          </p:spPr>
        </p:pic>
        <p:pic>
          <p:nvPicPr>
            <p:cNvPr id="1800" name="measure-lightning.pdf" descr="measure-lightning.pdf"/>
            <p:cNvPicPr>
              <a:picLocks noChangeAspect="1"/>
            </p:cNvPicPr>
            <p:nvPr/>
          </p:nvPicPr>
          <p:blipFill>
            <a:blip r:embed="rId6">
              <a:alphaModFix amt="50000"/>
              <a:extLst/>
            </a:blip>
            <a:stretch>
              <a:fillRect/>
            </a:stretch>
          </p:blipFill>
          <p:spPr>
            <a:xfrm>
              <a:off x="569545" y="7575396"/>
              <a:ext cx="429699" cy="736601"/>
            </a:xfrm>
            <a:prstGeom prst="rect">
              <a:avLst/>
            </a:prstGeom>
            <a:ln w="12700" cap="flat">
              <a:noFill/>
              <a:miter lim="400000"/>
            </a:ln>
            <a:effectLst/>
          </p:spPr>
        </p:pic>
        <p:pic>
          <p:nvPicPr>
            <p:cNvPr id="1801" name="location-world.pdf" descr="location-world.pdf"/>
            <p:cNvPicPr>
              <a:picLocks noChangeAspect="1"/>
            </p:cNvPicPr>
            <p:nvPr/>
          </p:nvPicPr>
          <p:blipFill>
            <a:blip r:embed="rId7">
              <a:alphaModFix amt="50000"/>
              <a:extLst/>
            </a:blip>
            <a:stretch>
              <a:fillRect/>
            </a:stretch>
          </p:blipFill>
          <p:spPr>
            <a:xfrm>
              <a:off x="416102" y="9191303"/>
              <a:ext cx="736585" cy="736601"/>
            </a:xfrm>
            <a:prstGeom prst="rect">
              <a:avLst/>
            </a:prstGeom>
            <a:ln w="12700" cap="flat">
              <a:noFill/>
              <a:miter lim="400000"/>
            </a:ln>
            <a:effectLst/>
          </p:spPr>
        </p:pic>
        <p:pic>
          <p:nvPicPr>
            <p:cNvPr id="1802" name="admin-deployment.pdf" descr="admin-deployment.pdf"/>
            <p:cNvPicPr>
              <a:picLocks noChangeAspect="1"/>
            </p:cNvPicPr>
            <p:nvPr/>
          </p:nvPicPr>
          <p:blipFill>
            <a:blip r:embed="rId8">
              <a:alphaModFix amt="50000"/>
              <a:extLst/>
            </a:blip>
            <a:stretch>
              <a:fillRect/>
            </a:stretch>
          </p:blipFill>
          <p:spPr>
            <a:xfrm>
              <a:off x="465374" y="4343582"/>
              <a:ext cx="638041" cy="736601"/>
            </a:xfrm>
            <a:prstGeom prst="rect">
              <a:avLst/>
            </a:prstGeom>
            <a:ln w="12700" cap="flat">
              <a:noFill/>
              <a:miter lim="400000"/>
            </a:ln>
            <a:effectLst/>
          </p:spPr>
        </p:pic>
        <p:pic>
          <p:nvPicPr>
            <p:cNvPr id="1803" name="admin-tools.pdf" descr="admin-tools.pdf"/>
            <p:cNvPicPr>
              <a:picLocks noChangeAspect="1"/>
            </p:cNvPicPr>
            <p:nvPr/>
          </p:nvPicPr>
          <p:blipFill>
            <a:blip r:embed="rId9">
              <a:alphaModFix amt="50000"/>
              <a:extLst/>
            </a:blip>
            <a:stretch>
              <a:fillRect/>
            </a:stretch>
          </p:blipFill>
          <p:spPr>
            <a:xfrm>
              <a:off x="416095" y="5959490"/>
              <a:ext cx="736599" cy="736601"/>
            </a:xfrm>
            <a:prstGeom prst="rect">
              <a:avLst/>
            </a:prstGeom>
            <a:ln w="12700" cap="flat">
              <a:noFill/>
              <a:miter lim="400000"/>
            </a:ln>
            <a:effectLst/>
          </p:spPr>
        </p:pic>
        <p:pic>
          <p:nvPicPr>
            <p:cNvPr id="1804" name="finance-dollar.pdf" descr="finance-dollar.pdf"/>
            <p:cNvPicPr>
              <a:picLocks noChangeAspect="1"/>
            </p:cNvPicPr>
            <p:nvPr/>
          </p:nvPicPr>
          <p:blipFill>
            <a:blip r:embed="rId10">
              <a:extLst/>
            </a:blip>
            <a:srcRect l="0" t="0" r="0" b="0"/>
            <a:stretch>
              <a:fillRect/>
            </a:stretch>
          </p:blipFill>
          <p:spPr>
            <a:xfrm>
              <a:off x="416093" y="12423117"/>
              <a:ext cx="736603" cy="736601"/>
            </a:xfrm>
            <a:prstGeom prst="rect">
              <a:avLst/>
            </a:prstGeom>
            <a:ln w="12700" cap="flat">
              <a:noFill/>
              <a:miter lim="400000"/>
            </a:ln>
            <a:effectLst/>
          </p:spPr>
        </p:pic>
      </p:grpSp>
      <p:sp>
        <p:nvSpPr>
          <p:cNvPr id="1806" name="Annual cost comparison"/>
          <p:cNvSpPr/>
          <p:nvPr/>
        </p:nvSpPr>
        <p:spPr>
          <a:xfrm>
            <a:off x="2844800" y="1194196"/>
            <a:ext cx="20828001" cy="825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nSpc>
                <a:spcPct val="100000"/>
              </a:lnSpc>
              <a:defRPr cap="all" spc="384">
                <a:solidFill>
                  <a:srgbClr val="0747A6"/>
                </a:solidFill>
                <a:latin typeface="Charlie Display Black"/>
                <a:ea typeface="Charlie Display Black"/>
                <a:cs typeface="Charlie Display Black"/>
                <a:sym typeface="Charlie Display Black"/>
              </a:defRPr>
            </a:lvl1pPr>
          </a:lstStyle>
          <a:p>
            <a:pPr/>
            <a:r>
              <a:t>Annual cost comparison</a:t>
            </a:r>
          </a:p>
        </p:txBody>
      </p:sp>
      <p:sp>
        <p:nvSpPr>
          <p:cNvPr id="1807" name="Line"/>
          <p:cNvSpPr/>
          <p:nvPr/>
        </p:nvSpPr>
        <p:spPr>
          <a:xfrm>
            <a:off x="2867239" y="2756562"/>
            <a:ext cx="2541600" cy="1"/>
          </a:xfrm>
          <a:prstGeom prst="line">
            <a:avLst/>
          </a:prstGeom>
          <a:ln w="101600">
            <a:solidFill>
              <a:srgbClr val="B2D4FF"/>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11" name="Rectangle"/>
          <p:cNvSpPr/>
          <p:nvPr/>
        </p:nvSpPr>
        <p:spPr>
          <a:xfrm>
            <a:off x="0" y="0"/>
            <a:ext cx="17145000" cy="7872512"/>
          </a:xfrm>
          <a:prstGeom prst="rect">
            <a:avLst/>
          </a:prstGeom>
          <a:solidFill>
            <a:srgbClr val="F4F5F7"/>
          </a:solidFill>
          <a:ln w="12700">
            <a:miter lim="400000"/>
          </a:ln>
        </p:spPr>
        <p:txBody>
          <a:bodyPr lIns="50800" tIns="50800" rIns="50800" bIns="50800" anchor="ctr"/>
          <a:lstStyle/>
          <a:p>
            <a:pPr>
              <a:lnSpc>
                <a:spcPct val="100000"/>
              </a:lnSpc>
              <a:defRPr spc="-192">
                <a:solidFill>
                  <a:srgbClr val="253858"/>
                </a:solidFill>
                <a:latin typeface="+mj-lt"/>
                <a:ea typeface="+mj-ea"/>
                <a:cs typeface="+mj-cs"/>
                <a:sym typeface="Charlie Display Semibold"/>
              </a:defRPr>
            </a:pPr>
          </a:p>
        </p:txBody>
      </p:sp>
      <p:pic>
        <p:nvPicPr>
          <p:cNvPr id="1812" name="iStock-1135678340-2.jpg" descr="iStock-1135678340-2.jpg"/>
          <p:cNvPicPr>
            <a:picLocks noChangeAspect="1"/>
          </p:cNvPicPr>
          <p:nvPr/>
        </p:nvPicPr>
        <p:blipFill>
          <a:blip r:embed="rId3">
            <a:extLst/>
          </a:blip>
          <a:srcRect l="35938" t="25387" r="2479" b="28"/>
          <a:stretch>
            <a:fillRect/>
          </a:stretch>
        </p:blipFill>
        <p:spPr>
          <a:xfrm>
            <a:off x="15750778" y="2876826"/>
            <a:ext cx="8633397" cy="10477859"/>
          </a:xfrm>
          <a:prstGeom prst="rect">
            <a:avLst/>
          </a:prstGeom>
          <a:ln w="12700">
            <a:miter lim="400000"/>
          </a:ln>
          <a:effectLst>
            <a:outerShdw sx="100000" sy="100000" kx="0" ky="0" algn="b" rotWithShape="0" blurRad="1104900" dist="292100" dir="5400000">
              <a:srgbClr val="091E42">
                <a:alpha val="30000"/>
              </a:srgbClr>
            </a:outerShdw>
          </a:effectLst>
        </p:spPr>
      </p:pic>
      <p:sp>
        <p:nvSpPr>
          <p:cNvPr id="1813" name="Rounded Rectangle"/>
          <p:cNvSpPr/>
          <p:nvPr/>
        </p:nvSpPr>
        <p:spPr>
          <a:xfrm>
            <a:off x="14281483" y="1503137"/>
            <a:ext cx="6094156" cy="3930911"/>
          </a:xfrm>
          <a:prstGeom prst="roundRect">
            <a:avLst>
              <a:gd name="adj" fmla="val 1615"/>
            </a:avLst>
          </a:prstGeom>
          <a:solidFill>
            <a:srgbClr val="091E42"/>
          </a:solidFill>
          <a:ln w="12700">
            <a:miter lim="400000"/>
          </a:ln>
          <a:effectLst>
            <a:outerShdw sx="100000" sy="100000" kx="0" ky="0" algn="b" rotWithShape="0" blurRad="228600" dist="286208" dir="5400000">
              <a:srgbClr val="091E42">
                <a:alpha val="12486"/>
              </a:srgbClr>
            </a:outerShdw>
          </a:effectLst>
        </p:spPr>
        <p:txBody>
          <a:bodyPr lIns="50800" tIns="50800" rIns="50800" bIns="50800" anchor="ctr"/>
          <a:lstStyle/>
          <a:p>
            <a:pPr>
              <a:defRPr spc="36" sz="3600"/>
            </a:pPr>
          </a:p>
        </p:txBody>
      </p:sp>
      <p:sp>
        <p:nvSpPr>
          <p:cNvPr id="1814" name="“ With Atlassian cloud, I'm not waking up in the middle of the night because a node in the data center was down. That's a hugely positive aspect for me and my customers because I can ensure the best SLA possible.”…"/>
          <p:cNvSpPr/>
          <p:nvPr/>
        </p:nvSpPr>
        <p:spPr>
          <a:xfrm>
            <a:off x="1392542" y="2728961"/>
            <a:ext cx="12364656" cy="385191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nSpc>
                <a:spcPct val="120000"/>
              </a:lnSpc>
              <a:defRPr sz="4200">
                <a:latin typeface="Charlie Display Light"/>
                <a:ea typeface="Charlie Display Light"/>
                <a:cs typeface="Charlie Display Light"/>
                <a:sym typeface="Charlie Display Light"/>
              </a:defRPr>
            </a:pPr>
            <a:r>
              <a:t>“ With Atlassian cloud, I'm not waking up in the middle of the night because a node in the data center was down. That's a hugely positive aspect for me and my customers because I can ensure the best SLA possible.”</a:t>
            </a:r>
          </a:p>
          <a:p>
            <a:pPr>
              <a:lnSpc>
                <a:spcPct val="50000"/>
              </a:lnSpc>
              <a:defRPr sz="3500">
                <a:latin typeface="Charlie Display Light"/>
                <a:ea typeface="Charlie Display Light"/>
                <a:cs typeface="Charlie Display Light"/>
                <a:sym typeface="Charlie Display Light"/>
              </a:defRPr>
            </a:pPr>
          </a:p>
          <a:p>
            <a:pPr>
              <a:lnSpc>
                <a:spcPct val="100000"/>
              </a:lnSpc>
              <a:defRPr cap="all" spc="120" sz="2400">
                <a:latin typeface="+mj-lt"/>
                <a:ea typeface="+mj-ea"/>
                <a:cs typeface="+mj-cs"/>
                <a:sym typeface="Charlie Display Semibold"/>
              </a:defRPr>
            </a:pPr>
            <a:r>
              <a:t>Laurent Bordier, Atlassian Admin</a:t>
            </a:r>
          </a:p>
        </p:txBody>
      </p:sp>
      <p:sp>
        <p:nvSpPr>
          <p:cNvPr id="1815" name="Lucid motors + Atlassian"/>
          <p:cNvSpPr txBox="1"/>
          <p:nvPr/>
        </p:nvSpPr>
        <p:spPr>
          <a:xfrm>
            <a:off x="1366408" y="1359021"/>
            <a:ext cx="5794960" cy="5969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lvl1pPr>
              <a:lnSpc>
                <a:spcPct val="100000"/>
              </a:lnSpc>
              <a:defRPr cap="all" spc="160" sz="3200">
                <a:solidFill>
                  <a:srgbClr val="505F79"/>
                </a:solidFill>
                <a:latin typeface="+mj-lt"/>
                <a:ea typeface="+mj-ea"/>
                <a:cs typeface="+mj-cs"/>
                <a:sym typeface="Charlie Display Semibold"/>
              </a:defRPr>
            </a:lvl1pPr>
          </a:lstStyle>
          <a:p>
            <a:pPr/>
            <a:r>
              <a:t>Lucid motors + Atlassian</a:t>
            </a:r>
          </a:p>
        </p:txBody>
      </p:sp>
      <p:sp>
        <p:nvSpPr>
          <p:cNvPr id="1816" name="Jira Software…"/>
          <p:cNvSpPr txBox="1"/>
          <p:nvPr/>
        </p:nvSpPr>
        <p:spPr>
          <a:xfrm>
            <a:off x="2436269" y="9251076"/>
            <a:ext cx="2866391" cy="81153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p>
            <a:pPr defTabSz="457200">
              <a:defRPr sz="2400">
                <a:solidFill>
                  <a:srgbClr val="000000"/>
                </a:solidFill>
              </a:defRPr>
            </a:pPr>
            <a:r>
              <a:t>Jira Software</a:t>
            </a:r>
          </a:p>
          <a:p>
            <a:pPr defTabSz="457200">
              <a:defRPr sz="2000">
                <a:solidFill>
                  <a:srgbClr val="7A869A"/>
                </a:solidFill>
              </a:defRPr>
            </a:pPr>
            <a:r>
              <a:t>Project and issue tracking</a:t>
            </a:r>
          </a:p>
        </p:txBody>
      </p:sp>
      <p:sp>
        <p:nvSpPr>
          <p:cNvPr id="1817" name="Jira Service Desk…"/>
          <p:cNvSpPr txBox="1"/>
          <p:nvPr/>
        </p:nvSpPr>
        <p:spPr>
          <a:xfrm>
            <a:off x="7773593" y="9251076"/>
            <a:ext cx="4213353" cy="81153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p>
            <a:pPr defTabSz="457200">
              <a:defRPr sz="2400">
                <a:solidFill>
                  <a:srgbClr val="000000"/>
                </a:solidFill>
              </a:defRPr>
            </a:pPr>
            <a:r>
              <a:t>Jira Service Desk</a:t>
            </a:r>
          </a:p>
          <a:p>
            <a:pPr defTabSz="457200">
              <a:defRPr sz="2000">
                <a:solidFill>
                  <a:srgbClr val="7A869A"/>
                </a:solidFill>
              </a:defRPr>
            </a:pPr>
            <a:r>
              <a:t>Collaborative IT Service Management</a:t>
            </a:r>
          </a:p>
        </p:txBody>
      </p:sp>
      <p:sp>
        <p:nvSpPr>
          <p:cNvPr id="1818" name="Confluence…"/>
          <p:cNvSpPr txBox="1"/>
          <p:nvPr/>
        </p:nvSpPr>
        <p:spPr>
          <a:xfrm>
            <a:off x="2436269" y="10315719"/>
            <a:ext cx="2762251" cy="81153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p>
            <a:pPr defTabSz="457200">
              <a:defRPr sz="2400">
                <a:solidFill>
                  <a:srgbClr val="000000"/>
                </a:solidFill>
              </a:defRPr>
            </a:pPr>
            <a:r>
              <a:t>Confluence</a:t>
            </a:r>
          </a:p>
          <a:p>
            <a:pPr defTabSz="457200">
              <a:defRPr sz="2000">
                <a:solidFill>
                  <a:srgbClr val="7A869A"/>
                </a:solidFill>
              </a:defRPr>
            </a:pPr>
            <a:r>
              <a:t>Document collaboration</a:t>
            </a:r>
          </a:p>
        </p:txBody>
      </p:sp>
      <p:sp>
        <p:nvSpPr>
          <p:cNvPr id="1819" name="Atlassian Access…"/>
          <p:cNvSpPr txBox="1"/>
          <p:nvPr/>
        </p:nvSpPr>
        <p:spPr>
          <a:xfrm>
            <a:off x="7771281" y="10256346"/>
            <a:ext cx="3257297" cy="81153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p>
            <a:pPr defTabSz="457200">
              <a:defRPr sz="2400">
                <a:solidFill>
                  <a:srgbClr val="000000"/>
                </a:solidFill>
              </a:defRPr>
            </a:pPr>
            <a:r>
              <a:t>Atlassian Access</a:t>
            </a:r>
          </a:p>
          <a:p>
            <a:pPr defTabSz="457200">
              <a:defRPr sz="2000">
                <a:solidFill>
                  <a:srgbClr val="7A869A"/>
                </a:solidFill>
              </a:defRPr>
            </a:pPr>
            <a:r>
              <a:t>Security and control for cloud</a:t>
            </a:r>
          </a:p>
        </p:txBody>
      </p:sp>
      <p:pic>
        <p:nvPicPr>
          <p:cNvPr id="1820" name="Image" descr="Image"/>
          <p:cNvPicPr>
            <a:picLocks noChangeAspect="1"/>
          </p:cNvPicPr>
          <p:nvPr/>
        </p:nvPicPr>
        <p:blipFill>
          <a:blip r:embed="rId4">
            <a:extLst/>
          </a:blip>
          <a:stretch>
            <a:fillRect/>
          </a:stretch>
        </p:blipFill>
        <p:spPr>
          <a:xfrm>
            <a:off x="1441160" y="9218944"/>
            <a:ext cx="825501" cy="8255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544" y="0"/>
                </a:moveTo>
                <a:cubicBezTo>
                  <a:pt x="1799" y="0"/>
                  <a:pt x="1347" y="0"/>
                  <a:pt x="1049" y="125"/>
                </a:cubicBezTo>
                <a:cubicBezTo>
                  <a:pt x="619" y="281"/>
                  <a:pt x="281" y="619"/>
                  <a:pt x="125" y="1049"/>
                </a:cubicBezTo>
                <a:cubicBezTo>
                  <a:pt x="0" y="1347"/>
                  <a:pt x="0" y="1799"/>
                  <a:pt x="0" y="2544"/>
                </a:cubicBezTo>
                <a:lnTo>
                  <a:pt x="0" y="19056"/>
                </a:lnTo>
                <a:cubicBezTo>
                  <a:pt x="0" y="19801"/>
                  <a:pt x="0" y="20253"/>
                  <a:pt x="125" y="20551"/>
                </a:cubicBezTo>
                <a:cubicBezTo>
                  <a:pt x="281" y="20981"/>
                  <a:pt x="619" y="21319"/>
                  <a:pt x="1049" y="21475"/>
                </a:cubicBezTo>
                <a:cubicBezTo>
                  <a:pt x="1347" y="21600"/>
                  <a:pt x="1799" y="21600"/>
                  <a:pt x="2544" y="21600"/>
                </a:cubicBezTo>
                <a:lnTo>
                  <a:pt x="19056" y="21600"/>
                </a:lnTo>
                <a:cubicBezTo>
                  <a:pt x="19801" y="21600"/>
                  <a:pt x="20253" y="21600"/>
                  <a:pt x="20551" y="21475"/>
                </a:cubicBezTo>
                <a:cubicBezTo>
                  <a:pt x="20981" y="21319"/>
                  <a:pt x="21319" y="20981"/>
                  <a:pt x="21475" y="20551"/>
                </a:cubicBezTo>
                <a:cubicBezTo>
                  <a:pt x="21600" y="20253"/>
                  <a:pt x="21600" y="19801"/>
                  <a:pt x="21600" y="19056"/>
                </a:cubicBezTo>
                <a:lnTo>
                  <a:pt x="21600" y="2544"/>
                </a:lnTo>
                <a:cubicBezTo>
                  <a:pt x="21600" y="1799"/>
                  <a:pt x="21600" y="1347"/>
                  <a:pt x="21475" y="1049"/>
                </a:cubicBezTo>
                <a:cubicBezTo>
                  <a:pt x="21319" y="619"/>
                  <a:pt x="20981" y="281"/>
                  <a:pt x="20551" y="125"/>
                </a:cubicBezTo>
                <a:cubicBezTo>
                  <a:pt x="20253" y="0"/>
                  <a:pt x="19801" y="0"/>
                  <a:pt x="19056" y="0"/>
                </a:cubicBezTo>
                <a:lnTo>
                  <a:pt x="2544" y="0"/>
                </a:lnTo>
                <a:close/>
              </a:path>
            </a:pathLst>
          </a:custGeom>
          <a:ln w="12700">
            <a:miter lim="400000"/>
          </a:ln>
        </p:spPr>
      </p:pic>
      <p:pic>
        <p:nvPicPr>
          <p:cNvPr id="1821" name="Image" descr="Image"/>
          <p:cNvPicPr>
            <a:picLocks noChangeAspect="1"/>
          </p:cNvPicPr>
          <p:nvPr/>
        </p:nvPicPr>
        <p:blipFill>
          <a:blip r:embed="rId5">
            <a:extLst/>
          </a:blip>
          <a:stretch>
            <a:fillRect/>
          </a:stretch>
        </p:blipFill>
        <p:spPr>
          <a:xfrm>
            <a:off x="1441160" y="10308734"/>
            <a:ext cx="825501" cy="8255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544" y="0"/>
                </a:moveTo>
                <a:cubicBezTo>
                  <a:pt x="1799" y="0"/>
                  <a:pt x="1347" y="0"/>
                  <a:pt x="1049" y="125"/>
                </a:cubicBezTo>
                <a:cubicBezTo>
                  <a:pt x="619" y="281"/>
                  <a:pt x="281" y="619"/>
                  <a:pt x="125" y="1049"/>
                </a:cubicBezTo>
                <a:cubicBezTo>
                  <a:pt x="0" y="1347"/>
                  <a:pt x="0" y="1799"/>
                  <a:pt x="0" y="2544"/>
                </a:cubicBezTo>
                <a:lnTo>
                  <a:pt x="0" y="19056"/>
                </a:lnTo>
                <a:cubicBezTo>
                  <a:pt x="0" y="19801"/>
                  <a:pt x="0" y="20253"/>
                  <a:pt x="125" y="20551"/>
                </a:cubicBezTo>
                <a:cubicBezTo>
                  <a:pt x="281" y="20981"/>
                  <a:pt x="619" y="21319"/>
                  <a:pt x="1049" y="21475"/>
                </a:cubicBezTo>
                <a:cubicBezTo>
                  <a:pt x="1347" y="21600"/>
                  <a:pt x="1799" y="21600"/>
                  <a:pt x="2544" y="21600"/>
                </a:cubicBezTo>
                <a:lnTo>
                  <a:pt x="19056" y="21600"/>
                </a:lnTo>
                <a:cubicBezTo>
                  <a:pt x="19801" y="21600"/>
                  <a:pt x="20253" y="21600"/>
                  <a:pt x="20551" y="21475"/>
                </a:cubicBezTo>
                <a:cubicBezTo>
                  <a:pt x="20981" y="21319"/>
                  <a:pt x="21319" y="20981"/>
                  <a:pt x="21475" y="20551"/>
                </a:cubicBezTo>
                <a:cubicBezTo>
                  <a:pt x="21600" y="20253"/>
                  <a:pt x="21600" y="19801"/>
                  <a:pt x="21600" y="19056"/>
                </a:cubicBezTo>
                <a:lnTo>
                  <a:pt x="21600" y="2544"/>
                </a:lnTo>
                <a:cubicBezTo>
                  <a:pt x="21600" y="1799"/>
                  <a:pt x="21600" y="1347"/>
                  <a:pt x="21475" y="1049"/>
                </a:cubicBezTo>
                <a:cubicBezTo>
                  <a:pt x="21319" y="619"/>
                  <a:pt x="20981" y="281"/>
                  <a:pt x="20551" y="125"/>
                </a:cubicBezTo>
                <a:cubicBezTo>
                  <a:pt x="20253" y="0"/>
                  <a:pt x="19801" y="0"/>
                  <a:pt x="19056" y="0"/>
                </a:cubicBezTo>
                <a:lnTo>
                  <a:pt x="2544" y="0"/>
                </a:lnTo>
                <a:close/>
              </a:path>
            </a:pathLst>
          </a:custGeom>
          <a:ln w="12700">
            <a:miter lim="400000"/>
          </a:ln>
        </p:spPr>
      </p:pic>
      <p:pic>
        <p:nvPicPr>
          <p:cNvPr id="1822" name="Image" descr="Image"/>
          <p:cNvPicPr>
            <a:picLocks noChangeAspect="1"/>
          </p:cNvPicPr>
          <p:nvPr/>
        </p:nvPicPr>
        <p:blipFill>
          <a:blip r:embed="rId6">
            <a:extLst/>
          </a:blip>
          <a:stretch>
            <a:fillRect/>
          </a:stretch>
        </p:blipFill>
        <p:spPr>
          <a:xfrm>
            <a:off x="6776172" y="10256346"/>
            <a:ext cx="825501" cy="8255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544" y="0"/>
                </a:moveTo>
                <a:cubicBezTo>
                  <a:pt x="1799" y="0"/>
                  <a:pt x="1347" y="0"/>
                  <a:pt x="1049" y="125"/>
                </a:cubicBezTo>
                <a:cubicBezTo>
                  <a:pt x="619" y="281"/>
                  <a:pt x="281" y="619"/>
                  <a:pt x="125" y="1049"/>
                </a:cubicBezTo>
                <a:cubicBezTo>
                  <a:pt x="0" y="1347"/>
                  <a:pt x="0" y="1799"/>
                  <a:pt x="0" y="2544"/>
                </a:cubicBezTo>
                <a:lnTo>
                  <a:pt x="0" y="19056"/>
                </a:lnTo>
                <a:cubicBezTo>
                  <a:pt x="0" y="19801"/>
                  <a:pt x="0" y="20253"/>
                  <a:pt x="125" y="20551"/>
                </a:cubicBezTo>
                <a:cubicBezTo>
                  <a:pt x="281" y="20981"/>
                  <a:pt x="619" y="21319"/>
                  <a:pt x="1049" y="21475"/>
                </a:cubicBezTo>
                <a:cubicBezTo>
                  <a:pt x="1347" y="21600"/>
                  <a:pt x="1799" y="21600"/>
                  <a:pt x="2544" y="21600"/>
                </a:cubicBezTo>
                <a:lnTo>
                  <a:pt x="19056" y="21600"/>
                </a:lnTo>
                <a:cubicBezTo>
                  <a:pt x="19801" y="21600"/>
                  <a:pt x="20253" y="21600"/>
                  <a:pt x="20551" y="21475"/>
                </a:cubicBezTo>
                <a:cubicBezTo>
                  <a:pt x="20981" y="21319"/>
                  <a:pt x="21319" y="20981"/>
                  <a:pt x="21475" y="20551"/>
                </a:cubicBezTo>
                <a:cubicBezTo>
                  <a:pt x="21600" y="20253"/>
                  <a:pt x="21600" y="19801"/>
                  <a:pt x="21600" y="19056"/>
                </a:cubicBezTo>
                <a:lnTo>
                  <a:pt x="21600" y="2544"/>
                </a:lnTo>
                <a:cubicBezTo>
                  <a:pt x="21600" y="1799"/>
                  <a:pt x="21600" y="1347"/>
                  <a:pt x="21475" y="1049"/>
                </a:cubicBezTo>
                <a:cubicBezTo>
                  <a:pt x="21319" y="619"/>
                  <a:pt x="20981" y="281"/>
                  <a:pt x="20551" y="125"/>
                </a:cubicBezTo>
                <a:cubicBezTo>
                  <a:pt x="20253" y="0"/>
                  <a:pt x="19801" y="0"/>
                  <a:pt x="19056" y="0"/>
                </a:cubicBezTo>
                <a:lnTo>
                  <a:pt x="2544" y="0"/>
                </a:lnTo>
                <a:close/>
              </a:path>
            </a:pathLst>
          </a:custGeom>
          <a:ln w="12700">
            <a:miter lim="400000"/>
          </a:ln>
        </p:spPr>
      </p:pic>
      <p:pic>
        <p:nvPicPr>
          <p:cNvPr id="1823" name="Image" descr="Image"/>
          <p:cNvPicPr>
            <a:picLocks noChangeAspect="1"/>
          </p:cNvPicPr>
          <p:nvPr/>
        </p:nvPicPr>
        <p:blipFill>
          <a:blip r:embed="rId7">
            <a:extLst/>
          </a:blip>
          <a:stretch>
            <a:fillRect/>
          </a:stretch>
        </p:blipFill>
        <p:spPr>
          <a:xfrm>
            <a:off x="6771304" y="9218944"/>
            <a:ext cx="825501" cy="8255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544" y="0"/>
                </a:moveTo>
                <a:cubicBezTo>
                  <a:pt x="1799" y="0"/>
                  <a:pt x="1347" y="0"/>
                  <a:pt x="1049" y="125"/>
                </a:cubicBezTo>
                <a:cubicBezTo>
                  <a:pt x="619" y="281"/>
                  <a:pt x="281" y="619"/>
                  <a:pt x="125" y="1049"/>
                </a:cubicBezTo>
                <a:cubicBezTo>
                  <a:pt x="0" y="1347"/>
                  <a:pt x="0" y="1799"/>
                  <a:pt x="0" y="2544"/>
                </a:cubicBezTo>
                <a:lnTo>
                  <a:pt x="0" y="19056"/>
                </a:lnTo>
                <a:cubicBezTo>
                  <a:pt x="0" y="19801"/>
                  <a:pt x="0" y="20253"/>
                  <a:pt x="125" y="20551"/>
                </a:cubicBezTo>
                <a:cubicBezTo>
                  <a:pt x="281" y="20981"/>
                  <a:pt x="619" y="21319"/>
                  <a:pt x="1049" y="21475"/>
                </a:cubicBezTo>
                <a:cubicBezTo>
                  <a:pt x="1347" y="21600"/>
                  <a:pt x="1799" y="21600"/>
                  <a:pt x="2544" y="21600"/>
                </a:cubicBezTo>
                <a:lnTo>
                  <a:pt x="19056" y="21600"/>
                </a:lnTo>
                <a:cubicBezTo>
                  <a:pt x="19801" y="21600"/>
                  <a:pt x="20253" y="21600"/>
                  <a:pt x="20551" y="21475"/>
                </a:cubicBezTo>
                <a:cubicBezTo>
                  <a:pt x="20981" y="21319"/>
                  <a:pt x="21319" y="20981"/>
                  <a:pt x="21475" y="20551"/>
                </a:cubicBezTo>
                <a:cubicBezTo>
                  <a:pt x="21600" y="20253"/>
                  <a:pt x="21600" y="19801"/>
                  <a:pt x="21600" y="19056"/>
                </a:cubicBezTo>
                <a:lnTo>
                  <a:pt x="21600" y="2544"/>
                </a:lnTo>
                <a:cubicBezTo>
                  <a:pt x="21600" y="1799"/>
                  <a:pt x="21600" y="1347"/>
                  <a:pt x="21475" y="1049"/>
                </a:cubicBezTo>
                <a:cubicBezTo>
                  <a:pt x="21319" y="619"/>
                  <a:pt x="20981" y="281"/>
                  <a:pt x="20551" y="125"/>
                </a:cubicBezTo>
                <a:cubicBezTo>
                  <a:pt x="20253" y="0"/>
                  <a:pt x="19801" y="0"/>
                  <a:pt x="19056" y="0"/>
                </a:cubicBezTo>
                <a:lnTo>
                  <a:pt x="2544" y="0"/>
                </a:lnTo>
                <a:close/>
              </a:path>
            </a:pathLst>
          </a:custGeom>
          <a:ln w="12700">
            <a:miter lim="400000"/>
          </a:ln>
        </p:spPr>
      </p:pic>
      <p:sp>
        <p:nvSpPr>
          <p:cNvPr id="1824" name="Key Cloud Value  Guaranteed uptime"/>
          <p:cNvSpPr txBox="1"/>
          <p:nvPr/>
        </p:nvSpPr>
        <p:spPr>
          <a:xfrm>
            <a:off x="1370481" y="8397851"/>
            <a:ext cx="5328210" cy="4699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p>
            <a:pPr defTabSz="457200">
              <a:lnSpc>
                <a:spcPct val="117999"/>
              </a:lnSpc>
              <a:defRPr sz="2200">
                <a:solidFill>
                  <a:srgbClr val="344563"/>
                </a:solidFill>
              </a:defRPr>
            </a:pPr>
            <a:r>
              <a:rPr cap="all" spc="110">
                <a:solidFill>
                  <a:schemeClr val="accent1">
                    <a:lumOff val="-9925"/>
                  </a:schemeClr>
                </a:solidFill>
                <a:latin typeface="+mj-lt"/>
                <a:ea typeface="+mj-ea"/>
                <a:cs typeface="+mj-cs"/>
                <a:sym typeface="Charlie Display Semibold"/>
              </a:rPr>
              <a:t>Key Cloud Value</a:t>
            </a:r>
            <a:r>
              <a:rPr cap="all" spc="110"/>
              <a:t>  </a:t>
            </a:r>
            <a:r>
              <a:rPr sz="2400">
                <a:solidFill>
                  <a:srgbClr val="253858"/>
                </a:solidFill>
              </a:rPr>
              <a:t>Guaranteed uptime</a:t>
            </a:r>
          </a:p>
        </p:txBody>
      </p:sp>
      <p:sp>
        <p:nvSpPr>
          <p:cNvPr id="1825" name="atlassian.com/customers/lucid-motors">
            <a:hlinkClick r:id="rId8" invalidUrl="" action="" tgtFrame="" tooltip="" history="1" highlightClick="0" endSnd="0"/>
          </p:cNvPr>
          <p:cNvSpPr txBox="1"/>
          <p:nvPr/>
        </p:nvSpPr>
        <p:spPr>
          <a:xfrm>
            <a:off x="1388668" y="13026606"/>
            <a:ext cx="5269079" cy="4699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lvl1pPr>
              <a:defRPr spc="24" sz="2400">
                <a:solidFill>
                  <a:srgbClr val="7A869A"/>
                </a:solidFill>
                <a:hlinkClick r:id="rId9" invalidUrl="" action="" tgtFrame="" tooltip="" history="1" highlightClick="0" endSnd="0"/>
              </a:defRPr>
            </a:lvl1pPr>
          </a:lstStyle>
          <a:p>
            <a:pPr/>
            <a:r>
              <a:rPr>
                <a:hlinkClick r:id="rId9" invalidUrl="" action="" tgtFrame="" tooltip="" history="1" highlightClick="0" endSnd="0"/>
              </a:rPr>
              <a:t>atlassian.com/customers/lucid-motors</a:t>
            </a:r>
          </a:p>
        </p:txBody>
      </p:sp>
      <p:pic>
        <p:nvPicPr>
          <p:cNvPr id="1826" name="Image" descr="Image"/>
          <p:cNvPicPr>
            <a:picLocks noChangeAspect="1"/>
          </p:cNvPicPr>
          <p:nvPr/>
        </p:nvPicPr>
        <p:blipFill>
          <a:blip r:embed="rId10">
            <a:extLst/>
          </a:blip>
          <a:stretch>
            <a:fillRect/>
          </a:stretch>
        </p:blipFill>
        <p:spPr>
          <a:xfrm>
            <a:off x="15098921" y="3329073"/>
            <a:ext cx="4552074" cy="253640"/>
          </a:xfrm>
          <a:prstGeom prst="rect">
            <a:avLst/>
          </a:prstGeom>
          <a:ln w="12700">
            <a:miter lim="400000"/>
          </a:ln>
        </p:spPr>
      </p:pic>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30" name="Rectangle"/>
          <p:cNvSpPr/>
          <p:nvPr/>
        </p:nvSpPr>
        <p:spPr>
          <a:xfrm>
            <a:off x="0" y="0"/>
            <a:ext cx="17145000" cy="7874000"/>
          </a:xfrm>
          <a:prstGeom prst="rect">
            <a:avLst/>
          </a:prstGeom>
          <a:solidFill>
            <a:srgbClr val="DEEBFF"/>
          </a:solidFill>
          <a:ln w="12700">
            <a:miter lim="400000"/>
          </a:ln>
        </p:spPr>
        <p:txBody>
          <a:bodyPr lIns="50800" tIns="50800" rIns="50800" bIns="50800" anchor="ctr"/>
          <a:lstStyle/>
          <a:p>
            <a:pPr>
              <a:lnSpc>
                <a:spcPct val="100000"/>
              </a:lnSpc>
              <a:defRPr spc="-192">
                <a:solidFill>
                  <a:srgbClr val="253858"/>
                </a:solidFill>
                <a:latin typeface="+mj-lt"/>
                <a:ea typeface="+mj-ea"/>
                <a:cs typeface="+mj-cs"/>
                <a:sym typeface="Charlie Display Semibold"/>
              </a:defRPr>
            </a:pPr>
          </a:p>
        </p:txBody>
      </p:sp>
      <p:sp>
        <p:nvSpPr>
          <p:cNvPr id="1831" name="“ We’ve  been able to improve our level of security with the integration of our SAML/SSO provider (Okta) and Atlassian Access.”…"/>
          <p:cNvSpPr/>
          <p:nvPr/>
        </p:nvSpPr>
        <p:spPr>
          <a:xfrm>
            <a:off x="1397621" y="2715642"/>
            <a:ext cx="11826625" cy="348615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nSpc>
                <a:spcPct val="120000"/>
              </a:lnSpc>
              <a:defRPr sz="5000">
                <a:latin typeface="Charlie Display Light"/>
                <a:ea typeface="Charlie Display Light"/>
                <a:cs typeface="Charlie Display Light"/>
                <a:sym typeface="Charlie Display Light"/>
              </a:defRPr>
            </a:pPr>
            <a:r>
              <a:t>“ We’ve  been able to improve our level of security with the integration of our SAML/SSO provider (Okta) and Atlassian Access.”</a:t>
            </a:r>
          </a:p>
          <a:p>
            <a:pPr>
              <a:lnSpc>
                <a:spcPct val="50000"/>
              </a:lnSpc>
              <a:defRPr sz="3500">
                <a:solidFill>
                  <a:schemeClr val="accent1">
                    <a:lumOff val="-9925"/>
                  </a:schemeClr>
                </a:solidFill>
                <a:latin typeface="Charlie Display Light"/>
                <a:ea typeface="Charlie Display Light"/>
                <a:cs typeface="Charlie Display Light"/>
                <a:sym typeface="Charlie Display Light"/>
              </a:defRPr>
            </a:pPr>
          </a:p>
          <a:p>
            <a:pPr>
              <a:lnSpc>
                <a:spcPct val="100000"/>
              </a:lnSpc>
              <a:defRPr cap="all" spc="120" sz="2400">
                <a:latin typeface="+mj-lt"/>
                <a:ea typeface="+mj-ea"/>
                <a:cs typeface="+mj-cs"/>
                <a:sym typeface="Charlie Display Semibold"/>
              </a:defRPr>
            </a:pPr>
            <a:r>
              <a:t>JOSH COSTELLA, Senior Atlassian Solutions Specialist</a:t>
            </a:r>
          </a:p>
        </p:txBody>
      </p:sp>
      <p:sp>
        <p:nvSpPr>
          <p:cNvPr id="1832" name="Rounded Rectangle"/>
          <p:cNvSpPr/>
          <p:nvPr/>
        </p:nvSpPr>
        <p:spPr>
          <a:xfrm>
            <a:off x="14281483" y="1503137"/>
            <a:ext cx="6094156" cy="3930911"/>
          </a:xfrm>
          <a:prstGeom prst="roundRect">
            <a:avLst>
              <a:gd name="adj" fmla="val 1615"/>
            </a:avLst>
          </a:prstGeom>
          <a:solidFill>
            <a:schemeClr val="accent1"/>
          </a:solidFill>
          <a:ln w="12700">
            <a:miter lim="400000"/>
          </a:ln>
          <a:effectLst>
            <a:outerShdw sx="100000" sy="100000" kx="0" ky="0" algn="b" rotWithShape="0" blurRad="228600" dist="286208" dir="5400000">
              <a:srgbClr val="091E42">
                <a:alpha val="12486"/>
              </a:srgbClr>
            </a:outerShdw>
          </a:effectLst>
        </p:spPr>
        <p:txBody>
          <a:bodyPr lIns="50800" tIns="50800" rIns="50800" bIns="50800" anchor="ctr"/>
          <a:lstStyle/>
          <a:p>
            <a:pPr>
              <a:defRPr spc="36" sz="3600"/>
            </a:pPr>
          </a:p>
        </p:txBody>
      </p:sp>
      <p:sp>
        <p:nvSpPr>
          <p:cNvPr id="1833" name="Nextiva + Atlassian"/>
          <p:cNvSpPr txBox="1"/>
          <p:nvPr/>
        </p:nvSpPr>
        <p:spPr>
          <a:xfrm>
            <a:off x="1382084" y="1359021"/>
            <a:ext cx="4479850" cy="5969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lvl1pPr>
              <a:lnSpc>
                <a:spcPct val="100000"/>
              </a:lnSpc>
              <a:defRPr cap="all" spc="160" sz="3200">
                <a:solidFill>
                  <a:srgbClr val="505F79"/>
                </a:solidFill>
                <a:latin typeface="+mj-lt"/>
                <a:ea typeface="+mj-ea"/>
                <a:cs typeface="+mj-cs"/>
                <a:sym typeface="Charlie Display Semibold"/>
              </a:defRPr>
            </a:lvl1pPr>
          </a:lstStyle>
          <a:p>
            <a:pPr/>
            <a:r>
              <a:t>Nextiva + Atlassian</a:t>
            </a:r>
          </a:p>
        </p:txBody>
      </p:sp>
      <p:pic>
        <p:nvPicPr>
          <p:cNvPr id="1834" name="Asset-1.png" descr="Asset-1.png"/>
          <p:cNvPicPr>
            <a:picLocks noChangeAspect="1"/>
          </p:cNvPicPr>
          <p:nvPr/>
        </p:nvPicPr>
        <p:blipFill>
          <a:blip r:embed="rId3">
            <a:extLst/>
          </a:blip>
          <a:stretch>
            <a:fillRect/>
          </a:stretch>
        </p:blipFill>
        <p:spPr>
          <a:xfrm rot="120000">
            <a:off x="18387941" y="967777"/>
            <a:ext cx="4930722" cy="2265695"/>
          </a:xfrm>
          <a:prstGeom prst="rect">
            <a:avLst/>
          </a:prstGeom>
          <a:ln w="12700">
            <a:miter lim="400000"/>
          </a:ln>
        </p:spPr>
      </p:pic>
      <p:pic>
        <p:nvPicPr>
          <p:cNvPr id="1835" name="Asset-2.png" descr="Asset-2.png"/>
          <p:cNvPicPr>
            <a:picLocks noChangeAspect="1"/>
          </p:cNvPicPr>
          <p:nvPr/>
        </p:nvPicPr>
        <p:blipFill>
          <a:blip r:embed="rId4">
            <a:extLst/>
          </a:blip>
          <a:stretch>
            <a:fillRect/>
          </a:stretch>
        </p:blipFill>
        <p:spPr>
          <a:xfrm rot="240000">
            <a:off x="16584316" y="4534249"/>
            <a:ext cx="7043232" cy="7667547"/>
          </a:xfrm>
          <a:prstGeom prst="rect">
            <a:avLst/>
          </a:prstGeom>
          <a:ln w="12700">
            <a:miter lim="400000"/>
          </a:ln>
        </p:spPr>
      </p:pic>
      <p:pic>
        <p:nvPicPr>
          <p:cNvPr id="1836" name="Asset-3.png" descr="Asset-3.png"/>
          <p:cNvPicPr>
            <a:picLocks noChangeAspect="1"/>
          </p:cNvPicPr>
          <p:nvPr/>
        </p:nvPicPr>
        <p:blipFill>
          <a:blip r:embed="rId5">
            <a:extLst/>
          </a:blip>
          <a:stretch>
            <a:fillRect/>
          </a:stretch>
        </p:blipFill>
        <p:spPr>
          <a:xfrm>
            <a:off x="12468053" y="10869817"/>
            <a:ext cx="1749433" cy="1861440"/>
          </a:xfrm>
          <a:prstGeom prst="rect">
            <a:avLst/>
          </a:prstGeom>
          <a:ln w="12700">
            <a:miter lim="400000"/>
          </a:ln>
        </p:spPr>
      </p:pic>
      <p:pic>
        <p:nvPicPr>
          <p:cNvPr id="1837" name="Asset-5.png" descr="Asset-5.png"/>
          <p:cNvPicPr>
            <a:picLocks noChangeAspect="1"/>
          </p:cNvPicPr>
          <p:nvPr/>
        </p:nvPicPr>
        <p:blipFill>
          <a:blip r:embed="rId6">
            <a:extLst/>
          </a:blip>
          <a:stretch>
            <a:fillRect/>
          </a:stretch>
        </p:blipFill>
        <p:spPr>
          <a:xfrm>
            <a:off x="7734183" y="-89639"/>
            <a:ext cx="1313776" cy="1163015"/>
          </a:xfrm>
          <a:prstGeom prst="rect">
            <a:avLst/>
          </a:prstGeom>
          <a:ln w="12700">
            <a:miter lim="400000"/>
          </a:ln>
        </p:spPr>
      </p:pic>
      <p:pic>
        <p:nvPicPr>
          <p:cNvPr id="1838" name="Asset-7.png" descr="Asset-7.png"/>
          <p:cNvPicPr>
            <a:picLocks noChangeAspect="1"/>
          </p:cNvPicPr>
          <p:nvPr/>
        </p:nvPicPr>
        <p:blipFill>
          <a:blip r:embed="rId7">
            <a:extLst/>
          </a:blip>
          <a:stretch>
            <a:fillRect/>
          </a:stretch>
        </p:blipFill>
        <p:spPr>
          <a:xfrm>
            <a:off x="11311158" y="867517"/>
            <a:ext cx="1196017" cy="1262462"/>
          </a:xfrm>
          <a:prstGeom prst="rect">
            <a:avLst/>
          </a:prstGeom>
          <a:ln w="12700">
            <a:miter lim="400000"/>
          </a:ln>
        </p:spPr>
      </p:pic>
      <p:sp>
        <p:nvSpPr>
          <p:cNvPr id="1839" name="Jira Software…"/>
          <p:cNvSpPr txBox="1"/>
          <p:nvPr/>
        </p:nvSpPr>
        <p:spPr>
          <a:xfrm>
            <a:off x="2436269" y="9244331"/>
            <a:ext cx="3207259" cy="82423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p>
            <a:pPr defTabSz="457200">
              <a:defRPr sz="2400">
                <a:solidFill>
                  <a:srgbClr val="000000"/>
                </a:solidFill>
              </a:defRPr>
            </a:pPr>
            <a:r>
              <a:t>Jira Software</a:t>
            </a:r>
          </a:p>
          <a:p>
            <a:pPr defTabSz="457200">
              <a:defRPr sz="2000">
                <a:solidFill>
                  <a:srgbClr val="7A869A"/>
                </a:solidFill>
                <a:latin typeface="Charlie Text"/>
                <a:ea typeface="Charlie Text"/>
                <a:cs typeface="Charlie Text"/>
                <a:sym typeface="Charlie Text"/>
              </a:defRPr>
            </a:pPr>
            <a:r>
              <a:t>Project and issue tracking</a:t>
            </a:r>
          </a:p>
        </p:txBody>
      </p:sp>
      <p:sp>
        <p:nvSpPr>
          <p:cNvPr id="1840" name="Jira Service Desk…"/>
          <p:cNvSpPr txBox="1"/>
          <p:nvPr/>
        </p:nvSpPr>
        <p:spPr>
          <a:xfrm>
            <a:off x="7760893" y="9244331"/>
            <a:ext cx="4606799" cy="82423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p>
            <a:pPr defTabSz="457200">
              <a:defRPr sz="2400">
                <a:solidFill>
                  <a:srgbClr val="000000"/>
                </a:solidFill>
              </a:defRPr>
            </a:pPr>
            <a:r>
              <a:t>Jira Service Desk</a:t>
            </a:r>
          </a:p>
          <a:p>
            <a:pPr defTabSz="457200">
              <a:defRPr sz="2000">
                <a:solidFill>
                  <a:srgbClr val="7A869A"/>
                </a:solidFill>
                <a:latin typeface="Charlie Text"/>
                <a:ea typeface="Charlie Text"/>
                <a:cs typeface="Charlie Text"/>
                <a:sym typeface="Charlie Text"/>
              </a:defRPr>
            </a:pPr>
            <a:r>
              <a:t>Collaborative IT Service Management</a:t>
            </a:r>
          </a:p>
        </p:txBody>
      </p:sp>
      <p:sp>
        <p:nvSpPr>
          <p:cNvPr id="1841" name="Confluence…"/>
          <p:cNvSpPr txBox="1"/>
          <p:nvPr/>
        </p:nvSpPr>
        <p:spPr>
          <a:xfrm>
            <a:off x="2436269" y="10308973"/>
            <a:ext cx="3029713" cy="82423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p>
            <a:pPr defTabSz="457200">
              <a:defRPr sz="2400">
                <a:solidFill>
                  <a:srgbClr val="000000"/>
                </a:solidFill>
              </a:defRPr>
            </a:pPr>
            <a:r>
              <a:t>Confluence</a:t>
            </a:r>
          </a:p>
          <a:p>
            <a:pPr defTabSz="457200">
              <a:defRPr sz="2000">
                <a:solidFill>
                  <a:srgbClr val="7A869A"/>
                </a:solidFill>
                <a:latin typeface="Charlie Text"/>
                <a:ea typeface="Charlie Text"/>
                <a:cs typeface="Charlie Text"/>
                <a:sym typeface="Charlie Text"/>
              </a:defRPr>
            </a:pPr>
            <a:r>
              <a:t>Document collaboration</a:t>
            </a:r>
          </a:p>
        </p:txBody>
      </p:sp>
      <p:sp>
        <p:nvSpPr>
          <p:cNvPr id="1842" name="Bitbucket…"/>
          <p:cNvSpPr txBox="1"/>
          <p:nvPr/>
        </p:nvSpPr>
        <p:spPr>
          <a:xfrm>
            <a:off x="7760893" y="10315858"/>
            <a:ext cx="2802383" cy="82423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p>
            <a:pPr defTabSz="457200">
              <a:defRPr sz="2400">
                <a:solidFill>
                  <a:srgbClr val="000000"/>
                </a:solidFill>
              </a:defRPr>
            </a:pPr>
            <a:r>
              <a:t>Bitbucket</a:t>
            </a:r>
          </a:p>
          <a:p>
            <a:pPr defTabSz="457200">
              <a:defRPr sz="2000">
                <a:solidFill>
                  <a:srgbClr val="7A869A"/>
                </a:solidFill>
                <a:latin typeface="Charlie Text"/>
                <a:ea typeface="Charlie Text"/>
                <a:cs typeface="Charlie Text"/>
                <a:sym typeface="Charlie Text"/>
              </a:defRPr>
            </a:pPr>
            <a:r>
              <a:t>Git code management</a:t>
            </a:r>
          </a:p>
        </p:txBody>
      </p:sp>
      <p:sp>
        <p:nvSpPr>
          <p:cNvPr id="1843" name="Atlassian Access…"/>
          <p:cNvSpPr txBox="1"/>
          <p:nvPr/>
        </p:nvSpPr>
        <p:spPr>
          <a:xfrm>
            <a:off x="2435926" y="11388421"/>
            <a:ext cx="3628391" cy="82423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p>
            <a:pPr defTabSz="457200">
              <a:defRPr sz="2400">
                <a:solidFill>
                  <a:srgbClr val="000000"/>
                </a:solidFill>
              </a:defRPr>
            </a:pPr>
            <a:r>
              <a:t>Atlassian Access</a:t>
            </a:r>
          </a:p>
          <a:p>
            <a:pPr defTabSz="457200">
              <a:defRPr sz="2000">
                <a:solidFill>
                  <a:srgbClr val="7A869A"/>
                </a:solidFill>
                <a:latin typeface="Charlie Text"/>
                <a:ea typeface="Charlie Text"/>
                <a:cs typeface="Charlie Text"/>
                <a:sym typeface="Charlie Text"/>
              </a:defRPr>
            </a:pPr>
            <a:r>
              <a:t>Security and control for cloud</a:t>
            </a:r>
          </a:p>
        </p:txBody>
      </p:sp>
      <p:pic>
        <p:nvPicPr>
          <p:cNvPr id="1844" name="Image" descr="Image"/>
          <p:cNvPicPr>
            <a:picLocks noChangeAspect="1"/>
          </p:cNvPicPr>
          <p:nvPr/>
        </p:nvPicPr>
        <p:blipFill>
          <a:blip r:embed="rId8">
            <a:extLst/>
          </a:blip>
          <a:stretch>
            <a:fillRect/>
          </a:stretch>
        </p:blipFill>
        <p:spPr>
          <a:xfrm>
            <a:off x="1441160" y="9212198"/>
            <a:ext cx="825501" cy="8255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544" y="0"/>
                </a:moveTo>
                <a:cubicBezTo>
                  <a:pt x="1799" y="0"/>
                  <a:pt x="1347" y="0"/>
                  <a:pt x="1049" y="125"/>
                </a:cubicBezTo>
                <a:cubicBezTo>
                  <a:pt x="619" y="281"/>
                  <a:pt x="281" y="619"/>
                  <a:pt x="125" y="1049"/>
                </a:cubicBezTo>
                <a:cubicBezTo>
                  <a:pt x="0" y="1347"/>
                  <a:pt x="0" y="1799"/>
                  <a:pt x="0" y="2544"/>
                </a:cubicBezTo>
                <a:lnTo>
                  <a:pt x="0" y="19056"/>
                </a:lnTo>
                <a:cubicBezTo>
                  <a:pt x="0" y="19801"/>
                  <a:pt x="0" y="20253"/>
                  <a:pt x="125" y="20551"/>
                </a:cubicBezTo>
                <a:cubicBezTo>
                  <a:pt x="281" y="20981"/>
                  <a:pt x="619" y="21319"/>
                  <a:pt x="1049" y="21475"/>
                </a:cubicBezTo>
                <a:cubicBezTo>
                  <a:pt x="1347" y="21600"/>
                  <a:pt x="1799" y="21600"/>
                  <a:pt x="2544" y="21600"/>
                </a:cubicBezTo>
                <a:lnTo>
                  <a:pt x="19056" y="21600"/>
                </a:lnTo>
                <a:cubicBezTo>
                  <a:pt x="19801" y="21600"/>
                  <a:pt x="20253" y="21600"/>
                  <a:pt x="20551" y="21475"/>
                </a:cubicBezTo>
                <a:cubicBezTo>
                  <a:pt x="20981" y="21319"/>
                  <a:pt x="21319" y="20981"/>
                  <a:pt x="21475" y="20551"/>
                </a:cubicBezTo>
                <a:cubicBezTo>
                  <a:pt x="21600" y="20253"/>
                  <a:pt x="21600" y="19801"/>
                  <a:pt x="21600" y="19056"/>
                </a:cubicBezTo>
                <a:lnTo>
                  <a:pt x="21600" y="2544"/>
                </a:lnTo>
                <a:cubicBezTo>
                  <a:pt x="21600" y="1799"/>
                  <a:pt x="21600" y="1347"/>
                  <a:pt x="21475" y="1049"/>
                </a:cubicBezTo>
                <a:cubicBezTo>
                  <a:pt x="21319" y="619"/>
                  <a:pt x="20981" y="281"/>
                  <a:pt x="20551" y="125"/>
                </a:cubicBezTo>
                <a:cubicBezTo>
                  <a:pt x="20253" y="0"/>
                  <a:pt x="19801" y="0"/>
                  <a:pt x="19056" y="0"/>
                </a:cubicBezTo>
                <a:lnTo>
                  <a:pt x="2544" y="0"/>
                </a:lnTo>
                <a:close/>
              </a:path>
            </a:pathLst>
          </a:custGeom>
          <a:ln w="12700">
            <a:miter lim="400000"/>
          </a:ln>
        </p:spPr>
      </p:pic>
      <p:pic>
        <p:nvPicPr>
          <p:cNvPr id="1845" name="Image" descr="Image"/>
          <p:cNvPicPr>
            <a:picLocks noChangeAspect="1"/>
          </p:cNvPicPr>
          <p:nvPr/>
        </p:nvPicPr>
        <p:blipFill>
          <a:blip r:embed="rId9">
            <a:extLst/>
          </a:blip>
          <a:stretch>
            <a:fillRect/>
          </a:stretch>
        </p:blipFill>
        <p:spPr>
          <a:xfrm>
            <a:off x="1441160" y="10301989"/>
            <a:ext cx="825501" cy="8255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544" y="0"/>
                </a:moveTo>
                <a:cubicBezTo>
                  <a:pt x="1799" y="0"/>
                  <a:pt x="1347" y="0"/>
                  <a:pt x="1049" y="125"/>
                </a:cubicBezTo>
                <a:cubicBezTo>
                  <a:pt x="619" y="281"/>
                  <a:pt x="281" y="619"/>
                  <a:pt x="125" y="1049"/>
                </a:cubicBezTo>
                <a:cubicBezTo>
                  <a:pt x="0" y="1347"/>
                  <a:pt x="0" y="1799"/>
                  <a:pt x="0" y="2544"/>
                </a:cubicBezTo>
                <a:lnTo>
                  <a:pt x="0" y="19056"/>
                </a:lnTo>
                <a:cubicBezTo>
                  <a:pt x="0" y="19801"/>
                  <a:pt x="0" y="20253"/>
                  <a:pt x="125" y="20551"/>
                </a:cubicBezTo>
                <a:cubicBezTo>
                  <a:pt x="281" y="20981"/>
                  <a:pt x="619" y="21319"/>
                  <a:pt x="1049" y="21475"/>
                </a:cubicBezTo>
                <a:cubicBezTo>
                  <a:pt x="1347" y="21600"/>
                  <a:pt x="1799" y="21600"/>
                  <a:pt x="2544" y="21600"/>
                </a:cubicBezTo>
                <a:lnTo>
                  <a:pt x="19056" y="21600"/>
                </a:lnTo>
                <a:cubicBezTo>
                  <a:pt x="19801" y="21600"/>
                  <a:pt x="20253" y="21600"/>
                  <a:pt x="20551" y="21475"/>
                </a:cubicBezTo>
                <a:cubicBezTo>
                  <a:pt x="20981" y="21319"/>
                  <a:pt x="21319" y="20981"/>
                  <a:pt x="21475" y="20551"/>
                </a:cubicBezTo>
                <a:cubicBezTo>
                  <a:pt x="21600" y="20253"/>
                  <a:pt x="21600" y="19801"/>
                  <a:pt x="21600" y="19056"/>
                </a:cubicBezTo>
                <a:lnTo>
                  <a:pt x="21600" y="2544"/>
                </a:lnTo>
                <a:cubicBezTo>
                  <a:pt x="21600" y="1799"/>
                  <a:pt x="21600" y="1347"/>
                  <a:pt x="21475" y="1049"/>
                </a:cubicBezTo>
                <a:cubicBezTo>
                  <a:pt x="21319" y="619"/>
                  <a:pt x="20981" y="281"/>
                  <a:pt x="20551" y="125"/>
                </a:cubicBezTo>
                <a:cubicBezTo>
                  <a:pt x="20253" y="0"/>
                  <a:pt x="19801" y="0"/>
                  <a:pt x="19056" y="0"/>
                </a:cubicBezTo>
                <a:lnTo>
                  <a:pt x="2544" y="0"/>
                </a:lnTo>
                <a:close/>
              </a:path>
            </a:pathLst>
          </a:custGeom>
          <a:ln w="12700">
            <a:miter lim="400000"/>
          </a:ln>
        </p:spPr>
      </p:pic>
      <p:pic>
        <p:nvPicPr>
          <p:cNvPr id="1846" name="Image" descr="Image"/>
          <p:cNvPicPr>
            <a:picLocks noChangeAspect="1"/>
          </p:cNvPicPr>
          <p:nvPr/>
        </p:nvPicPr>
        <p:blipFill>
          <a:blip r:embed="rId10">
            <a:extLst/>
          </a:blip>
          <a:stretch>
            <a:fillRect/>
          </a:stretch>
        </p:blipFill>
        <p:spPr>
          <a:xfrm>
            <a:off x="1441160" y="11387887"/>
            <a:ext cx="825501" cy="8255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544" y="0"/>
                </a:moveTo>
                <a:cubicBezTo>
                  <a:pt x="1799" y="0"/>
                  <a:pt x="1347" y="0"/>
                  <a:pt x="1049" y="125"/>
                </a:cubicBezTo>
                <a:cubicBezTo>
                  <a:pt x="619" y="281"/>
                  <a:pt x="281" y="619"/>
                  <a:pt x="125" y="1049"/>
                </a:cubicBezTo>
                <a:cubicBezTo>
                  <a:pt x="0" y="1347"/>
                  <a:pt x="0" y="1799"/>
                  <a:pt x="0" y="2544"/>
                </a:cubicBezTo>
                <a:lnTo>
                  <a:pt x="0" y="19056"/>
                </a:lnTo>
                <a:cubicBezTo>
                  <a:pt x="0" y="19801"/>
                  <a:pt x="0" y="20253"/>
                  <a:pt x="125" y="20551"/>
                </a:cubicBezTo>
                <a:cubicBezTo>
                  <a:pt x="281" y="20981"/>
                  <a:pt x="619" y="21319"/>
                  <a:pt x="1049" y="21475"/>
                </a:cubicBezTo>
                <a:cubicBezTo>
                  <a:pt x="1347" y="21600"/>
                  <a:pt x="1799" y="21600"/>
                  <a:pt x="2544" y="21600"/>
                </a:cubicBezTo>
                <a:lnTo>
                  <a:pt x="19056" y="21600"/>
                </a:lnTo>
                <a:cubicBezTo>
                  <a:pt x="19801" y="21600"/>
                  <a:pt x="20253" y="21600"/>
                  <a:pt x="20551" y="21475"/>
                </a:cubicBezTo>
                <a:cubicBezTo>
                  <a:pt x="20981" y="21319"/>
                  <a:pt x="21319" y="20981"/>
                  <a:pt x="21475" y="20551"/>
                </a:cubicBezTo>
                <a:cubicBezTo>
                  <a:pt x="21600" y="20253"/>
                  <a:pt x="21600" y="19801"/>
                  <a:pt x="21600" y="19056"/>
                </a:cubicBezTo>
                <a:lnTo>
                  <a:pt x="21600" y="2544"/>
                </a:lnTo>
                <a:cubicBezTo>
                  <a:pt x="21600" y="1799"/>
                  <a:pt x="21600" y="1347"/>
                  <a:pt x="21475" y="1049"/>
                </a:cubicBezTo>
                <a:cubicBezTo>
                  <a:pt x="21319" y="619"/>
                  <a:pt x="20981" y="281"/>
                  <a:pt x="20551" y="125"/>
                </a:cubicBezTo>
                <a:cubicBezTo>
                  <a:pt x="20253" y="0"/>
                  <a:pt x="19801" y="0"/>
                  <a:pt x="19056" y="0"/>
                </a:cubicBezTo>
                <a:lnTo>
                  <a:pt x="2544" y="0"/>
                </a:lnTo>
                <a:close/>
              </a:path>
            </a:pathLst>
          </a:custGeom>
          <a:ln w="12700">
            <a:miter lim="400000"/>
          </a:ln>
        </p:spPr>
      </p:pic>
      <p:pic>
        <p:nvPicPr>
          <p:cNvPr id="1847" name="Image" descr="Image"/>
          <p:cNvPicPr>
            <a:picLocks noChangeAspect="1"/>
          </p:cNvPicPr>
          <p:nvPr/>
        </p:nvPicPr>
        <p:blipFill>
          <a:blip r:embed="rId11">
            <a:extLst/>
          </a:blip>
          <a:stretch>
            <a:fillRect/>
          </a:stretch>
        </p:blipFill>
        <p:spPr>
          <a:xfrm>
            <a:off x="6758604" y="9212198"/>
            <a:ext cx="825501" cy="8255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544" y="0"/>
                </a:moveTo>
                <a:cubicBezTo>
                  <a:pt x="1799" y="0"/>
                  <a:pt x="1347" y="0"/>
                  <a:pt x="1049" y="125"/>
                </a:cubicBezTo>
                <a:cubicBezTo>
                  <a:pt x="619" y="281"/>
                  <a:pt x="281" y="619"/>
                  <a:pt x="125" y="1049"/>
                </a:cubicBezTo>
                <a:cubicBezTo>
                  <a:pt x="0" y="1347"/>
                  <a:pt x="0" y="1799"/>
                  <a:pt x="0" y="2544"/>
                </a:cubicBezTo>
                <a:lnTo>
                  <a:pt x="0" y="19056"/>
                </a:lnTo>
                <a:cubicBezTo>
                  <a:pt x="0" y="19801"/>
                  <a:pt x="0" y="20253"/>
                  <a:pt x="125" y="20551"/>
                </a:cubicBezTo>
                <a:cubicBezTo>
                  <a:pt x="281" y="20981"/>
                  <a:pt x="619" y="21319"/>
                  <a:pt x="1049" y="21475"/>
                </a:cubicBezTo>
                <a:cubicBezTo>
                  <a:pt x="1347" y="21600"/>
                  <a:pt x="1799" y="21600"/>
                  <a:pt x="2544" y="21600"/>
                </a:cubicBezTo>
                <a:lnTo>
                  <a:pt x="19056" y="21600"/>
                </a:lnTo>
                <a:cubicBezTo>
                  <a:pt x="19801" y="21600"/>
                  <a:pt x="20253" y="21600"/>
                  <a:pt x="20551" y="21475"/>
                </a:cubicBezTo>
                <a:cubicBezTo>
                  <a:pt x="20981" y="21319"/>
                  <a:pt x="21319" y="20981"/>
                  <a:pt x="21475" y="20551"/>
                </a:cubicBezTo>
                <a:cubicBezTo>
                  <a:pt x="21600" y="20253"/>
                  <a:pt x="21600" y="19801"/>
                  <a:pt x="21600" y="19056"/>
                </a:cubicBezTo>
                <a:lnTo>
                  <a:pt x="21600" y="2544"/>
                </a:lnTo>
                <a:cubicBezTo>
                  <a:pt x="21600" y="1799"/>
                  <a:pt x="21600" y="1347"/>
                  <a:pt x="21475" y="1049"/>
                </a:cubicBezTo>
                <a:cubicBezTo>
                  <a:pt x="21319" y="619"/>
                  <a:pt x="20981" y="281"/>
                  <a:pt x="20551" y="125"/>
                </a:cubicBezTo>
                <a:cubicBezTo>
                  <a:pt x="20253" y="0"/>
                  <a:pt x="19801" y="0"/>
                  <a:pt x="19056" y="0"/>
                </a:cubicBezTo>
                <a:lnTo>
                  <a:pt x="2544" y="0"/>
                </a:lnTo>
                <a:close/>
              </a:path>
            </a:pathLst>
          </a:custGeom>
          <a:ln w="12700">
            <a:miter lim="400000"/>
          </a:ln>
        </p:spPr>
      </p:pic>
      <p:sp>
        <p:nvSpPr>
          <p:cNvPr id="1848" name="Key Cloud Value  Enterprise-grade security, Reduced administrative overhead"/>
          <p:cNvSpPr txBox="1"/>
          <p:nvPr/>
        </p:nvSpPr>
        <p:spPr>
          <a:xfrm>
            <a:off x="1370481" y="8401808"/>
            <a:ext cx="10541509" cy="4699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p>
            <a:pPr defTabSz="457200">
              <a:lnSpc>
                <a:spcPct val="117999"/>
              </a:lnSpc>
              <a:defRPr sz="2200">
                <a:solidFill>
                  <a:srgbClr val="344563"/>
                </a:solidFill>
              </a:defRPr>
            </a:pPr>
            <a:r>
              <a:rPr cap="all" spc="110">
                <a:solidFill>
                  <a:schemeClr val="accent1">
                    <a:lumOff val="-9925"/>
                  </a:schemeClr>
                </a:solidFill>
                <a:latin typeface="+mj-lt"/>
                <a:ea typeface="+mj-ea"/>
                <a:cs typeface="+mj-cs"/>
                <a:sym typeface="Charlie Display Semibold"/>
              </a:rPr>
              <a:t>Key Cloud Value</a:t>
            </a:r>
            <a:r>
              <a:rPr cap="all" spc="110"/>
              <a:t>  </a:t>
            </a:r>
            <a:r>
              <a:rPr sz="2400">
                <a:solidFill>
                  <a:srgbClr val="253858"/>
                </a:solidFill>
              </a:rPr>
              <a:t>Enterprise-grade security, Reduced administrative overhead</a:t>
            </a:r>
          </a:p>
        </p:txBody>
      </p:sp>
      <p:pic>
        <p:nvPicPr>
          <p:cNvPr id="1849" name="Image" descr="Image"/>
          <p:cNvPicPr>
            <a:picLocks noChangeAspect="1"/>
          </p:cNvPicPr>
          <p:nvPr/>
        </p:nvPicPr>
        <p:blipFill>
          <a:blip r:embed="rId12">
            <a:extLst/>
          </a:blip>
          <a:stretch>
            <a:fillRect/>
          </a:stretch>
        </p:blipFill>
        <p:spPr>
          <a:xfrm>
            <a:off x="6758604" y="10301989"/>
            <a:ext cx="825501" cy="8255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544" y="0"/>
                </a:moveTo>
                <a:cubicBezTo>
                  <a:pt x="1799" y="0"/>
                  <a:pt x="1347" y="0"/>
                  <a:pt x="1049" y="125"/>
                </a:cubicBezTo>
                <a:cubicBezTo>
                  <a:pt x="619" y="281"/>
                  <a:pt x="281" y="619"/>
                  <a:pt x="125" y="1049"/>
                </a:cubicBezTo>
                <a:cubicBezTo>
                  <a:pt x="0" y="1347"/>
                  <a:pt x="0" y="1799"/>
                  <a:pt x="0" y="2544"/>
                </a:cubicBezTo>
                <a:lnTo>
                  <a:pt x="0" y="19056"/>
                </a:lnTo>
                <a:cubicBezTo>
                  <a:pt x="0" y="19801"/>
                  <a:pt x="0" y="20253"/>
                  <a:pt x="125" y="20551"/>
                </a:cubicBezTo>
                <a:cubicBezTo>
                  <a:pt x="281" y="20981"/>
                  <a:pt x="619" y="21319"/>
                  <a:pt x="1049" y="21475"/>
                </a:cubicBezTo>
                <a:cubicBezTo>
                  <a:pt x="1347" y="21600"/>
                  <a:pt x="1799" y="21600"/>
                  <a:pt x="2544" y="21600"/>
                </a:cubicBezTo>
                <a:lnTo>
                  <a:pt x="19056" y="21600"/>
                </a:lnTo>
                <a:cubicBezTo>
                  <a:pt x="19801" y="21600"/>
                  <a:pt x="20253" y="21600"/>
                  <a:pt x="20551" y="21475"/>
                </a:cubicBezTo>
                <a:cubicBezTo>
                  <a:pt x="20981" y="21319"/>
                  <a:pt x="21319" y="20981"/>
                  <a:pt x="21475" y="20551"/>
                </a:cubicBezTo>
                <a:cubicBezTo>
                  <a:pt x="21600" y="20253"/>
                  <a:pt x="21600" y="19801"/>
                  <a:pt x="21600" y="19056"/>
                </a:cubicBezTo>
                <a:lnTo>
                  <a:pt x="21600" y="2544"/>
                </a:lnTo>
                <a:cubicBezTo>
                  <a:pt x="21600" y="1799"/>
                  <a:pt x="21600" y="1347"/>
                  <a:pt x="21475" y="1049"/>
                </a:cubicBezTo>
                <a:cubicBezTo>
                  <a:pt x="21319" y="619"/>
                  <a:pt x="20981" y="281"/>
                  <a:pt x="20551" y="125"/>
                </a:cubicBezTo>
                <a:cubicBezTo>
                  <a:pt x="20253" y="0"/>
                  <a:pt x="19801" y="0"/>
                  <a:pt x="19056" y="0"/>
                </a:cubicBezTo>
                <a:lnTo>
                  <a:pt x="2544" y="0"/>
                </a:lnTo>
                <a:close/>
              </a:path>
            </a:pathLst>
          </a:custGeom>
          <a:ln w="12700">
            <a:miter lim="400000"/>
          </a:ln>
        </p:spPr>
      </p:pic>
      <p:sp>
        <p:nvSpPr>
          <p:cNvPr id="1850" name="atlassian.com/customers/nextiva">
            <a:hlinkClick r:id="rId13" invalidUrl="" action="" tgtFrame="" tooltip="" history="1" highlightClick="0" endSnd="0"/>
          </p:cNvPr>
          <p:cNvSpPr txBox="1"/>
          <p:nvPr/>
        </p:nvSpPr>
        <p:spPr>
          <a:xfrm>
            <a:off x="1388677" y="13023777"/>
            <a:ext cx="4568953" cy="4699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lvl1pPr>
              <a:defRPr spc="24" sz="2400">
                <a:solidFill>
                  <a:srgbClr val="7A869A"/>
                </a:solidFill>
                <a:hlinkClick r:id="rId14" invalidUrl="" action="" tgtFrame="" tooltip="" history="1" highlightClick="0" endSnd="0"/>
              </a:defRPr>
            </a:lvl1pPr>
          </a:lstStyle>
          <a:p>
            <a:pPr/>
            <a:r>
              <a:rPr>
                <a:hlinkClick r:id="rId14" invalidUrl="" action="" tgtFrame="" tooltip="" history="1" highlightClick="0" endSnd="0"/>
              </a:rPr>
              <a:t>atlassian.com/customers/nextiva</a:t>
            </a:r>
          </a:p>
        </p:txBody>
      </p:sp>
      <p:pic>
        <p:nvPicPr>
          <p:cNvPr id="1851" name="nextiva_logo_rgb_white.png" descr="nextiva_logo_rgb_white.png"/>
          <p:cNvPicPr>
            <a:picLocks noChangeAspect="1"/>
          </p:cNvPicPr>
          <p:nvPr/>
        </p:nvPicPr>
        <p:blipFill>
          <a:blip r:embed="rId15">
            <a:extLst/>
          </a:blip>
          <a:srcRect l="9586" t="34733" r="9586" b="32636"/>
          <a:stretch>
            <a:fillRect/>
          </a:stretch>
        </p:blipFill>
        <p:spPr>
          <a:xfrm>
            <a:off x="15167732" y="2777236"/>
            <a:ext cx="4350922" cy="1357289"/>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med" advClick="1" p14:dur="1000">
        <p:fade thruBlk="1"/>
      </p:transition>
    </mc:Choice>
    <mc:Fallback>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sp>
        <p:nvSpPr>
          <p:cNvPr id="1855" name="Line"/>
          <p:cNvSpPr/>
          <p:nvPr/>
        </p:nvSpPr>
        <p:spPr>
          <a:xfrm>
            <a:off x="11367" y="10899214"/>
            <a:ext cx="24383689" cy="1"/>
          </a:xfrm>
          <a:prstGeom prst="line">
            <a:avLst/>
          </a:prstGeom>
          <a:ln w="101600">
            <a:solidFill>
              <a:srgbClr val="7A869A"/>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856" name="Line"/>
          <p:cNvSpPr/>
          <p:nvPr/>
        </p:nvSpPr>
        <p:spPr>
          <a:xfrm flipV="1">
            <a:off x="2818571" y="9278530"/>
            <a:ext cx="1" cy="1887318"/>
          </a:xfrm>
          <a:prstGeom prst="line">
            <a:avLst/>
          </a:prstGeom>
          <a:ln w="76200">
            <a:solidFill>
              <a:schemeClr val="accent1"/>
            </a:solidFill>
            <a:miter lim="400000"/>
            <a:tailEnd type="oval"/>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857" name="Should we move  to cloud?"/>
          <p:cNvSpPr/>
          <p:nvPr/>
        </p:nvSpPr>
        <p:spPr>
          <a:xfrm>
            <a:off x="968893" y="7728293"/>
            <a:ext cx="3699357" cy="10617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spAutoFit/>
          </a:bodyPr>
          <a:lstStyle/>
          <a:p>
            <a:pPr algn="ctr">
              <a:defRPr spc="29" sz="3000">
                <a:solidFill>
                  <a:srgbClr val="253858"/>
                </a:solidFill>
              </a:defRPr>
            </a:pPr>
            <a:r>
              <a:t>Should we move </a:t>
            </a:r>
            <a:br/>
            <a:r>
              <a:t>to cloud?</a:t>
            </a:r>
          </a:p>
        </p:txBody>
      </p:sp>
      <p:sp>
        <p:nvSpPr>
          <p:cNvPr id="1858" name="Assess"/>
          <p:cNvSpPr/>
          <p:nvPr/>
        </p:nvSpPr>
        <p:spPr>
          <a:xfrm>
            <a:off x="1854184" y="10369667"/>
            <a:ext cx="1928775" cy="1084502"/>
          </a:xfrm>
          <a:prstGeom prst="roundRect">
            <a:avLst>
              <a:gd name="adj" fmla="val 7026"/>
            </a:avLst>
          </a:prstGeom>
          <a:solidFill>
            <a:srgbClr val="0747A6"/>
          </a:soli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lgn="ctr">
              <a:lnSpc>
                <a:spcPct val="100000"/>
              </a:lnSpc>
              <a:defRPr b="1" spc="28" sz="2800">
                <a:solidFill>
                  <a:srgbClr val="FFFFFF"/>
                </a:solidFill>
              </a:defRPr>
            </a:lvl1pPr>
          </a:lstStyle>
          <a:p>
            <a:pPr/>
            <a:r>
              <a:t>Assess</a:t>
            </a:r>
          </a:p>
        </p:txBody>
      </p:sp>
      <p:sp>
        <p:nvSpPr>
          <p:cNvPr id="1859" name="Line"/>
          <p:cNvSpPr/>
          <p:nvPr/>
        </p:nvSpPr>
        <p:spPr>
          <a:xfrm flipV="1">
            <a:off x="6517927" y="7276912"/>
            <a:ext cx="1" cy="3835055"/>
          </a:xfrm>
          <a:prstGeom prst="line">
            <a:avLst/>
          </a:prstGeom>
          <a:ln w="76200" cap="rnd">
            <a:solidFill>
              <a:schemeClr val="accent1"/>
            </a:solidFill>
            <a:custDash>
              <a:ds d="100000" sp="200000"/>
            </a:custDash>
            <a:tailEnd type="oval"/>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860" name="What's our strategy? What steps will we take to get there?"/>
          <p:cNvSpPr/>
          <p:nvPr/>
        </p:nvSpPr>
        <p:spPr>
          <a:xfrm>
            <a:off x="4668249" y="5205236"/>
            <a:ext cx="3699357" cy="160528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spAutoFit/>
          </a:bodyPr>
          <a:lstStyle>
            <a:lvl1pPr algn="ctr">
              <a:defRPr spc="31" sz="3100">
                <a:solidFill>
                  <a:srgbClr val="253858"/>
                </a:solidFill>
              </a:defRPr>
            </a:lvl1pPr>
          </a:lstStyle>
          <a:p>
            <a:pPr/>
            <a:r>
              <a:t>What's our strategy? What steps will we take to get there? </a:t>
            </a:r>
          </a:p>
        </p:txBody>
      </p:sp>
      <p:sp>
        <p:nvSpPr>
          <p:cNvPr id="1861" name="Plan"/>
          <p:cNvSpPr/>
          <p:nvPr/>
        </p:nvSpPr>
        <p:spPr>
          <a:xfrm>
            <a:off x="5553540" y="10369667"/>
            <a:ext cx="1928775" cy="1084502"/>
          </a:xfrm>
          <a:prstGeom prst="roundRect">
            <a:avLst>
              <a:gd name="adj" fmla="val 7026"/>
            </a:avLst>
          </a:prstGeom>
          <a:solidFill>
            <a:srgbClr val="0747A6"/>
          </a:soli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lgn="ctr">
              <a:lnSpc>
                <a:spcPct val="100000"/>
              </a:lnSpc>
              <a:defRPr b="1" spc="28" sz="2800">
                <a:solidFill>
                  <a:srgbClr val="FFFFFF"/>
                </a:solidFill>
              </a:defRPr>
            </a:lvl1pPr>
          </a:lstStyle>
          <a:p>
            <a:pPr/>
            <a:r>
              <a:t>Plan</a:t>
            </a:r>
          </a:p>
        </p:txBody>
      </p:sp>
      <p:sp>
        <p:nvSpPr>
          <p:cNvPr id="1862" name="Line"/>
          <p:cNvSpPr/>
          <p:nvPr/>
        </p:nvSpPr>
        <p:spPr>
          <a:xfrm flipV="1">
            <a:off x="10217282" y="9278530"/>
            <a:ext cx="1" cy="1887318"/>
          </a:xfrm>
          <a:prstGeom prst="line">
            <a:avLst/>
          </a:prstGeom>
          <a:ln w="76200">
            <a:solidFill>
              <a:schemeClr val="accent1"/>
            </a:solidFill>
            <a:miter lim="400000"/>
            <a:tailEnd type="oval"/>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863" name="Let's get our data and environments ready to migrate."/>
          <p:cNvSpPr/>
          <p:nvPr/>
        </p:nvSpPr>
        <p:spPr>
          <a:xfrm>
            <a:off x="8367604" y="7184733"/>
            <a:ext cx="3699357" cy="160528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spAutoFit/>
          </a:bodyPr>
          <a:lstStyle>
            <a:lvl1pPr algn="ctr">
              <a:defRPr spc="31" sz="3100">
                <a:solidFill>
                  <a:srgbClr val="253858"/>
                </a:solidFill>
              </a:defRPr>
            </a:lvl1pPr>
          </a:lstStyle>
          <a:p>
            <a:pPr/>
            <a:r>
              <a:t>Let's get our data and environments ready to migrate.</a:t>
            </a:r>
          </a:p>
        </p:txBody>
      </p:sp>
      <p:sp>
        <p:nvSpPr>
          <p:cNvPr id="1864" name="Prep"/>
          <p:cNvSpPr/>
          <p:nvPr/>
        </p:nvSpPr>
        <p:spPr>
          <a:xfrm>
            <a:off x="9252895" y="10369667"/>
            <a:ext cx="1928775" cy="1084502"/>
          </a:xfrm>
          <a:prstGeom prst="roundRect">
            <a:avLst>
              <a:gd name="adj" fmla="val 7026"/>
            </a:avLst>
          </a:prstGeom>
          <a:solidFill>
            <a:srgbClr val="0747A6"/>
          </a:soli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lgn="ctr">
              <a:lnSpc>
                <a:spcPct val="100000"/>
              </a:lnSpc>
              <a:defRPr b="1" spc="28" sz="2800">
                <a:solidFill>
                  <a:srgbClr val="FFFFFF"/>
                </a:solidFill>
              </a:defRPr>
            </a:lvl1pPr>
          </a:lstStyle>
          <a:p>
            <a:pPr/>
            <a:r>
              <a:t>Prep</a:t>
            </a:r>
          </a:p>
        </p:txBody>
      </p:sp>
      <p:sp>
        <p:nvSpPr>
          <p:cNvPr id="1865" name="Line"/>
          <p:cNvSpPr/>
          <p:nvPr/>
        </p:nvSpPr>
        <p:spPr>
          <a:xfrm flipV="1">
            <a:off x="13916638" y="7276913"/>
            <a:ext cx="1" cy="3835055"/>
          </a:xfrm>
          <a:prstGeom prst="line">
            <a:avLst/>
          </a:prstGeom>
          <a:ln w="76200" cap="rnd">
            <a:solidFill>
              <a:schemeClr val="accent1"/>
            </a:solidFill>
            <a:custDash>
              <a:ds d="100000" sp="200000"/>
            </a:custDash>
            <a:tailEnd type="oval"/>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866" name="Does the migration work reliably? How long does it take?"/>
          <p:cNvSpPr/>
          <p:nvPr/>
        </p:nvSpPr>
        <p:spPr>
          <a:xfrm>
            <a:off x="12066960" y="5205236"/>
            <a:ext cx="3699357" cy="160528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spAutoFit/>
          </a:bodyPr>
          <a:lstStyle>
            <a:lvl1pPr algn="ctr">
              <a:defRPr spc="31" sz="3100">
                <a:solidFill>
                  <a:srgbClr val="253858"/>
                </a:solidFill>
              </a:defRPr>
            </a:lvl1pPr>
          </a:lstStyle>
          <a:p>
            <a:pPr/>
            <a:r>
              <a:t>Does the migration work reliably? How long does it take?</a:t>
            </a:r>
          </a:p>
        </p:txBody>
      </p:sp>
      <p:sp>
        <p:nvSpPr>
          <p:cNvPr id="1867" name="Test"/>
          <p:cNvSpPr/>
          <p:nvPr/>
        </p:nvSpPr>
        <p:spPr>
          <a:xfrm>
            <a:off x="12952251" y="10361169"/>
            <a:ext cx="1928775" cy="1084502"/>
          </a:xfrm>
          <a:prstGeom prst="roundRect">
            <a:avLst>
              <a:gd name="adj" fmla="val 7026"/>
            </a:avLst>
          </a:prstGeom>
          <a:solidFill>
            <a:srgbClr val="0747A6"/>
          </a:soli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lgn="ctr">
              <a:lnSpc>
                <a:spcPct val="100000"/>
              </a:lnSpc>
              <a:defRPr b="1" spc="28" sz="2800">
                <a:solidFill>
                  <a:srgbClr val="FFFFFF"/>
                </a:solidFill>
              </a:defRPr>
            </a:lvl1pPr>
          </a:lstStyle>
          <a:p>
            <a:pPr/>
            <a:r>
              <a:t>Test</a:t>
            </a:r>
          </a:p>
        </p:txBody>
      </p:sp>
      <p:sp>
        <p:nvSpPr>
          <p:cNvPr id="1868" name="Line"/>
          <p:cNvSpPr/>
          <p:nvPr/>
        </p:nvSpPr>
        <p:spPr>
          <a:xfrm flipV="1">
            <a:off x="17642392" y="9278530"/>
            <a:ext cx="1" cy="1887318"/>
          </a:xfrm>
          <a:prstGeom prst="line">
            <a:avLst/>
          </a:prstGeom>
          <a:ln w="76200">
            <a:solidFill>
              <a:schemeClr val="accent1"/>
            </a:solidFill>
            <a:miter lim="400000"/>
            <a:tailEnd type="oval"/>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869" name="Use our runbook  to run the production migration"/>
          <p:cNvSpPr/>
          <p:nvPr/>
        </p:nvSpPr>
        <p:spPr>
          <a:xfrm>
            <a:off x="15766316" y="7184733"/>
            <a:ext cx="3699357" cy="160528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spAutoFit/>
          </a:bodyPr>
          <a:lstStyle>
            <a:lvl1pPr algn="ctr">
              <a:defRPr spc="31" sz="3100">
                <a:solidFill>
                  <a:srgbClr val="253858"/>
                </a:solidFill>
              </a:defRPr>
            </a:lvl1pPr>
          </a:lstStyle>
          <a:p>
            <a:pPr/>
            <a:r>
              <a:t>Use our runbook  to run the production migration</a:t>
            </a:r>
          </a:p>
        </p:txBody>
      </p:sp>
      <p:sp>
        <p:nvSpPr>
          <p:cNvPr id="1870" name="Migrate"/>
          <p:cNvSpPr/>
          <p:nvPr/>
        </p:nvSpPr>
        <p:spPr>
          <a:xfrm>
            <a:off x="16651606" y="10369667"/>
            <a:ext cx="1928775" cy="1084502"/>
          </a:xfrm>
          <a:prstGeom prst="roundRect">
            <a:avLst>
              <a:gd name="adj" fmla="val 7026"/>
            </a:avLst>
          </a:prstGeom>
          <a:solidFill>
            <a:srgbClr val="0747A6"/>
          </a:soli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lgn="ctr">
              <a:lnSpc>
                <a:spcPct val="100000"/>
              </a:lnSpc>
              <a:defRPr b="1" spc="28" sz="2800">
                <a:solidFill>
                  <a:srgbClr val="FFFFFF"/>
                </a:solidFill>
              </a:defRPr>
            </a:lvl1pPr>
          </a:lstStyle>
          <a:p>
            <a:pPr/>
            <a:r>
              <a:t>Migrate</a:t>
            </a:r>
          </a:p>
        </p:txBody>
      </p:sp>
      <p:sp>
        <p:nvSpPr>
          <p:cNvPr id="1871" name="Line"/>
          <p:cNvSpPr/>
          <p:nvPr/>
        </p:nvSpPr>
        <p:spPr>
          <a:xfrm flipV="1">
            <a:off x="21368147" y="7299033"/>
            <a:ext cx="1" cy="3835055"/>
          </a:xfrm>
          <a:prstGeom prst="line">
            <a:avLst/>
          </a:prstGeom>
          <a:ln w="76200" cap="rnd">
            <a:solidFill>
              <a:schemeClr val="accent1"/>
            </a:solidFill>
            <a:custDash>
              <a:ds d="100000" sp="200000"/>
            </a:custDash>
            <a:tailEnd type="oval"/>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872" name="We’re here! Let's make sure our users are setup for success"/>
          <p:cNvSpPr/>
          <p:nvPr/>
        </p:nvSpPr>
        <p:spPr>
          <a:xfrm>
            <a:off x="19465672" y="5205236"/>
            <a:ext cx="3699356" cy="160528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spAutoFit/>
          </a:bodyPr>
          <a:lstStyle>
            <a:lvl1pPr algn="ctr">
              <a:defRPr spc="31" sz="3100">
                <a:solidFill>
                  <a:srgbClr val="253858"/>
                </a:solidFill>
              </a:defRPr>
            </a:lvl1pPr>
          </a:lstStyle>
          <a:p>
            <a:pPr/>
            <a:r>
              <a:t>We’re here! Let's make sure our users are setup for success</a:t>
            </a:r>
          </a:p>
        </p:txBody>
      </p:sp>
      <p:sp>
        <p:nvSpPr>
          <p:cNvPr id="1873" name="Launch"/>
          <p:cNvSpPr/>
          <p:nvPr/>
        </p:nvSpPr>
        <p:spPr>
          <a:xfrm>
            <a:off x="20403760" y="10369667"/>
            <a:ext cx="1928775" cy="1084502"/>
          </a:xfrm>
          <a:prstGeom prst="roundRect">
            <a:avLst>
              <a:gd name="adj" fmla="val 7026"/>
            </a:avLst>
          </a:prstGeom>
          <a:solidFill>
            <a:srgbClr val="0747A6"/>
          </a:soli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lgn="ctr">
              <a:lnSpc>
                <a:spcPct val="100000"/>
              </a:lnSpc>
              <a:defRPr b="1" spc="28" sz="2800">
                <a:solidFill>
                  <a:srgbClr val="FFFFFF"/>
                </a:solidFill>
              </a:defRPr>
            </a:lvl1pPr>
          </a:lstStyle>
          <a:p>
            <a:pPr/>
            <a:r>
              <a:t>Launch</a:t>
            </a:r>
          </a:p>
        </p:txBody>
      </p:sp>
      <p:sp>
        <p:nvSpPr>
          <p:cNvPr id="1874" name="The journey to atlassian cloud"/>
          <p:cNvSpPr/>
          <p:nvPr/>
        </p:nvSpPr>
        <p:spPr>
          <a:xfrm>
            <a:off x="1337132" y="1194196"/>
            <a:ext cx="20828001" cy="825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nSpc>
                <a:spcPct val="100000"/>
              </a:lnSpc>
              <a:defRPr cap="all" spc="384">
                <a:solidFill>
                  <a:srgbClr val="0747A6"/>
                </a:solidFill>
                <a:latin typeface="Charlie Display Black"/>
                <a:ea typeface="Charlie Display Black"/>
                <a:cs typeface="Charlie Display Black"/>
                <a:sym typeface="Charlie Display Black"/>
              </a:defRPr>
            </a:lvl1pPr>
          </a:lstStyle>
          <a:p>
            <a:pPr/>
            <a:r>
              <a:t>The journey to atlassian cloud</a:t>
            </a:r>
          </a:p>
        </p:txBody>
      </p:sp>
      <p:sp>
        <p:nvSpPr>
          <p:cNvPr id="1875" name="Line"/>
          <p:cNvSpPr/>
          <p:nvPr/>
        </p:nvSpPr>
        <p:spPr>
          <a:xfrm>
            <a:off x="1509672" y="2756562"/>
            <a:ext cx="2541599" cy="1"/>
          </a:xfrm>
          <a:prstGeom prst="line">
            <a:avLst/>
          </a:prstGeom>
          <a:ln w="101600">
            <a:solidFill>
              <a:srgbClr val="B2D4FF"/>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Tree>
  </p:cSld>
  <p:clrMapOvr>
    <a:masterClrMapping/>
  </p:clrMapOvr>
  <mc:AlternateContent xmlns:mc="http://schemas.openxmlformats.org/markup-compatibility/2006">
    <mc:Choice xmlns:p14="http://schemas.microsoft.com/office/powerpoint/2010/main" Requires="p14">
      <p:transition spd="med" advClick="1" p14:dur="1000">
        <p:fade thruBlk="1"/>
      </p:transition>
    </mc:Choice>
    <mc:Fallback>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aphicFrame>
        <p:nvGraphicFramePr>
          <p:cNvPr id="1879" name="Table"/>
          <p:cNvGraphicFramePr/>
          <p:nvPr/>
        </p:nvGraphicFramePr>
        <p:xfrm>
          <a:off x="1860213" y="3576516"/>
          <a:ext cx="20797851" cy="8333119"/>
        </p:xfrm>
        <a:graphic xmlns:a="http://schemas.openxmlformats.org/drawingml/2006/main">
          <a:graphicData uri="http://schemas.openxmlformats.org/drawingml/2006/table">
            <a:tbl>
              <a:tblPr firstCol="0" firstRow="0" lastCol="0" lastRow="0" bandCol="0" bandRow="1" rtl="0">
                <a:tableStyleId>{6CBB8FF1-D9AA-43F3-AF6F-95CC898621D3}</a:tableStyleId>
              </a:tblPr>
              <a:tblGrid>
                <a:gridCol w="13457541"/>
                <a:gridCol w="7340308"/>
              </a:tblGrid>
              <a:tr h="856896">
                <a:tc>
                  <a:txBody>
                    <a:bodyPr/>
                    <a:lstStyle/>
                    <a:p>
                      <a:pPr indent="254000" algn="l">
                        <a:defRPr sz="1800">
                          <a:solidFill>
                            <a:srgbClr val="000000"/>
                          </a:solidFill>
                        </a:defRPr>
                      </a:pPr>
                      <a:r>
                        <a:rPr b="1" cap="all" spc="160" sz="3200">
                          <a:solidFill>
                            <a:srgbClr val="0747A6"/>
                          </a:solidFill>
                          <a:latin typeface="Helvetica"/>
                          <a:ea typeface="Helvetica"/>
                          <a:cs typeface="Helvetica"/>
                          <a:sym typeface="Helvetica"/>
                        </a:rPr>
                        <a:t>Task</a:t>
                      </a:r>
                    </a:p>
                  </a:txBody>
                  <a:tcPr marL="45720" marR="45720" marT="45720" marB="45720" anchor="ctr" anchorCtr="0" horzOverflow="overflow">
                    <a:lnL w="0">
                      <a:miter lim="400000"/>
                    </a:lnL>
                    <a:lnR w="0">
                      <a:miter lim="400000"/>
                    </a:lnR>
                    <a:lnT w="0">
                      <a:miter lim="400000"/>
                    </a:lnT>
                    <a:lnB w="0">
                      <a:miter lim="400000"/>
                    </a:lnB>
                  </a:tcPr>
                </a:tc>
                <a:tc>
                  <a:txBody>
                    <a:bodyPr/>
                    <a:lstStyle/>
                    <a:p>
                      <a:pPr indent="254000" algn="l">
                        <a:defRPr sz="1800">
                          <a:solidFill>
                            <a:srgbClr val="000000"/>
                          </a:solidFill>
                        </a:defRPr>
                      </a:pPr>
                      <a:r>
                        <a:rPr b="1" cap="all" spc="128" sz="3200">
                          <a:solidFill>
                            <a:srgbClr val="0747A6"/>
                          </a:solidFill>
                          <a:latin typeface="Helvetica"/>
                          <a:ea typeface="Helvetica"/>
                          <a:cs typeface="Helvetica"/>
                          <a:sym typeface="Helvetica"/>
                        </a:rPr>
                        <a:t>Time to complete</a:t>
                      </a:r>
                    </a:p>
                  </a:txBody>
                  <a:tcPr marL="45720" marR="45720" marT="45720" marB="45720" anchor="ctr" anchorCtr="0" horzOverflow="overflow">
                    <a:lnL w="0">
                      <a:miter lim="400000"/>
                    </a:lnL>
                    <a:lnR w="0">
                      <a:miter lim="400000"/>
                    </a:lnR>
                    <a:lnT w="0">
                      <a:miter lim="400000"/>
                    </a:lnT>
                    <a:lnB w="0">
                      <a:miter lim="400000"/>
                    </a:lnB>
                  </a:tcPr>
                </a:tc>
              </a:tr>
              <a:tr h="1078750">
                <a:tc>
                  <a:txBody>
                    <a:bodyPr/>
                    <a:lstStyle/>
                    <a:p>
                      <a:pPr indent="254000" algn="l" defTabSz="685800">
                        <a:defRPr sz="3600">
                          <a:solidFill>
                            <a:srgbClr val="091E42"/>
                          </a:solidFill>
                          <a:latin typeface="Helvetica"/>
                          <a:ea typeface="Helvetica"/>
                          <a:cs typeface="Helvetica"/>
                          <a:sym typeface="Helvetica"/>
                        </a:defRPr>
                      </a:pPr>
                      <a:r>
                        <a:t>Phase 1 </a:t>
                      </a:r>
                      <a:r>
                        <a:rPr>
                          <a:solidFill>
                            <a:srgbClr val="7A869A"/>
                          </a:solidFill>
                        </a:rPr>
                        <a:t>[ Assess server and cloud landscape ]</a:t>
                      </a:r>
                    </a:p>
                  </a:txBody>
                  <a:tcPr marL="45720" marR="45720" marT="45720" marB="45720" anchor="ctr" anchorCtr="0" horzOverflow="overflow">
                    <a:lnL w="0">
                      <a:miter lim="400000"/>
                    </a:lnL>
                    <a:lnR w="0">
                      <a:miter lim="400000"/>
                    </a:lnR>
                    <a:lnT w="0">
                      <a:miter lim="400000"/>
                    </a:lnT>
                    <a:lnB w="0">
                      <a:miter lim="400000"/>
                    </a:lnB>
                  </a:tcPr>
                </a:tc>
                <a:tc>
                  <a:txBody>
                    <a:bodyPr/>
                    <a:lstStyle/>
                    <a:p>
                      <a:pPr indent="254000" algn="l" defTabSz="685800">
                        <a:defRPr sz="1800">
                          <a:solidFill>
                            <a:srgbClr val="000000"/>
                          </a:solidFill>
                        </a:defRPr>
                      </a:pPr>
                      <a:r>
                        <a:rPr sz="3600">
                          <a:solidFill>
                            <a:srgbClr val="7A869A"/>
                          </a:solidFill>
                          <a:latin typeface="Helvetica"/>
                          <a:ea typeface="Helvetica"/>
                          <a:cs typeface="Helvetica"/>
                          <a:sym typeface="Helvetica"/>
                        </a:rPr>
                        <a:t>[ 1+ month ]</a:t>
                      </a:r>
                    </a:p>
                  </a:txBody>
                  <a:tcPr marL="45720" marR="45720" marT="45720" marB="45720" anchor="ctr" anchorCtr="0" horzOverflow="overflow">
                    <a:lnL w="0">
                      <a:miter lim="400000"/>
                    </a:lnL>
                    <a:lnR w="0">
                      <a:miter lim="400000"/>
                    </a:lnR>
                    <a:lnT w="0">
                      <a:miter lim="400000"/>
                    </a:lnT>
                    <a:lnB w="0">
                      <a:miter lim="400000"/>
                    </a:lnB>
                  </a:tcPr>
                </a:tc>
              </a:tr>
              <a:tr h="1078750">
                <a:tc>
                  <a:txBody>
                    <a:bodyPr/>
                    <a:lstStyle/>
                    <a:p>
                      <a:pPr indent="254000" algn="l">
                        <a:lnSpc>
                          <a:spcPct val="110000"/>
                        </a:lnSpc>
                        <a:defRPr spc="36" sz="3600">
                          <a:solidFill>
                            <a:srgbClr val="091E42"/>
                          </a:solidFill>
                          <a:latin typeface="Helvetica"/>
                          <a:ea typeface="Helvetica"/>
                          <a:cs typeface="Helvetica"/>
                          <a:sym typeface="Helvetica"/>
                        </a:defRPr>
                      </a:pPr>
                      <a:r>
                        <a:t>Phase 2 </a:t>
                      </a:r>
                      <a:r>
                        <a:rPr>
                          <a:solidFill>
                            <a:srgbClr val="7A869A"/>
                          </a:solidFill>
                        </a:rPr>
                        <a:t>[ Decide on migration strategy and method ]</a:t>
                      </a:r>
                    </a:p>
                  </a:txBody>
                  <a:tcPr marL="45720" marR="45720" marT="45720" marB="45720" anchor="ctr" anchorCtr="0" horzOverflow="overflow">
                    <a:lnL w="0">
                      <a:miter lim="400000"/>
                    </a:lnL>
                    <a:lnR w="0">
                      <a:miter lim="400000"/>
                    </a:lnR>
                    <a:lnT w="0">
                      <a:miter lim="400000"/>
                    </a:lnT>
                    <a:lnB w="0">
                      <a:miter lim="400000"/>
                    </a:lnB>
                  </a:tcPr>
                </a:tc>
                <a:tc>
                  <a:txBody>
                    <a:bodyPr/>
                    <a:lstStyle/>
                    <a:p>
                      <a:pPr indent="254000" algn="l" defTabSz="685800">
                        <a:defRPr sz="1800">
                          <a:solidFill>
                            <a:srgbClr val="000000"/>
                          </a:solidFill>
                        </a:defRPr>
                      </a:pPr>
                      <a:r>
                        <a:rPr sz="3600">
                          <a:solidFill>
                            <a:srgbClr val="7A869A"/>
                          </a:solidFill>
                          <a:latin typeface="Helvetica"/>
                          <a:ea typeface="Helvetica"/>
                          <a:cs typeface="Helvetica"/>
                          <a:sym typeface="Helvetica"/>
                        </a:rPr>
                        <a:t>[ 1 month ]</a:t>
                      </a:r>
                    </a:p>
                  </a:txBody>
                  <a:tcPr marL="45720" marR="45720" marT="45720" marB="45720" anchor="ctr" anchorCtr="0" horzOverflow="overflow">
                    <a:lnL w="0">
                      <a:miter lim="400000"/>
                    </a:lnL>
                    <a:lnR w="0">
                      <a:miter lim="400000"/>
                    </a:lnR>
                    <a:lnT w="0">
                      <a:miter lim="400000"/>
                    </a:lnT>
                    <a:lnB w="0">
                      <a:miter lim="400000"/>
                    </a:lnB>
                  </a:tcPr>
                </a:tc>
              </a:tr>
              <a:tr h="1078750">
                <a:tc>
                  <a:txBody>
                    <a:bodyPr/>
                    <a:lstStyle/>
                    <a:p>
                      <a:pPr indent="254000" algn="l">
                        <a:lnSpc>
                          <a:spcPct val="110000"/>
                        </a:lnSpc>
                        <a:defRPr spc="36" sz="3600">
                          <a:solidFill>
                            <a:srgbClr val="091E42"/>
                          </a:solidFill>
                          <a:latin typeface="Helvetica"/>
                          <a:ea typeface="Helvetica"/>
                          <a:cs typeface="Helvetica"/>
                          <a:sym typeface="Helvetica"/>
                        </a:defRPr>
                      </a:pPr>
                      <a:r>
                        <a:t>Phase 3 </a:t>
                      </a:r>
                      <a:r>
                        <a:rPr>
                          <a:solidFill>
                            <a:srgbClr val="7A869A"/>
                          </a:solidFill>
                        </a:rPr>
                        <a:t>[ Conduct data cleanup and prep environments ]</a:t>
                      </a:r>
                    </a:p>
                  </a:txBody>
                  <a:tcPr marL="45720" marR="45720" marT="45720" marB="45720" anchor="ctr" anchorCtr="0" horzOverflow="overflow">
                    <a:lnL w="0">
                      <a:miter lim="400000"/>
                    </a:lnL>
                    <a:lnR w="0">
                      <a:miter lim="400000"/>
                    </a:lnR>
                    <a:lnT w="0">
                      <a:miter lim="400000"/>
                    </a:lnT>
                    <a:lnB w="0">
                      <a:miter lim="400000"/>
                    </a:lnB>
                  </a:tcPr>
                </a:tc>
                <a:tc>
                  <a:txBody>
                    <a:bodyPr/>
                    <a:lstStyle/>
                    <a:p>
                      <a:pPr indent="254000" algn="l" defTabSz="685800">
                        <a:defRPr sz="1800">
                          <a:solidFill>
                            <a:srgbClr val="000000"/>
                          </a:solidFill>
                        </a:defRPr>
                      </a:pPr>
                      <a:r>
                        <a:rPr sz="3600">
                          <a:solidFill>
                            <a:srgbClr val="7A869A"/>
                          </a:solidFill>
                          <a:latin typeface="Helvetica"/>
                          <a:ea typeface="Helvetica"/>
                          <a:cs typeface="Helvetica"/>
                          <a:sym typeface="Helvetica"/>
                        </a:rPr>
                        <a:t>[ 1-2 months ]</a:t>
                      </a:r>
                    </a:p>
                  </a:txBody>
                  <a:tcPr marL="45720" marR="45720" marT="45720" marB="45720" anchor="ctr" anchorCtr="0" horzOverflow="overflow">
                    <a:lnL w="0">
                      <a:miter lim="400000"/>
                    </a:lnL>
                    <a:lnR w="0">
                      <a:miter lim="400000"/>
                    </a:lnR>
                    <a:lnT w="0">
                      <a:miter lim="400000"/>
                    </a:lnT>
                    <a:lnB w="0">
                      <a:miter lim="400000"/>
                    </a:lnB>
                  </a:tcPr>
                </a:tc>
              </a:tr>
              <a:tr h="1093417">
                <a:tc>
                  <a:txBody>
                    <a:bodyPr/>
                    <a:lstStyle/>
                    <a:p>
                      <a:pPr indent="254000" algn="l">
                        <a:lnSpc>
                          <a:spcPct val="110000"/>
                        </a:lnSpc>
                        <a:defRPr spc="36" sz="3600">
                          <a:solidFill>
                            <a:srgbClr val="091E42"/>
                          </a:solidFill>
                          <a:latin typeface="Helvetica"/>
                          <a:ea typeface="Helvetica"/>
                          <a:cs typeface="Helvetica"/>
                          <a:sym typeface="Helvetica"/>
                        </a:defRPr>
                      </a:pPr>
                      <a:r>
                        <a:t>Phase 4 </a:t>
                      </a:r>
                      <a:r>
                        <a:rPr>
                          <a:solidFill>
                            <a:srgbClr val="7A869A"/>
                          </a:solidFill>
                        </a:rPr>
                        <a:t>[ Run test migration(s), uncover/resolve issues ]</a:t>
                      </a:r>
                    </a:p>
                  </a:txBody>
                  <a:tcPr marL="45720" marR="45720" marT="45720" marB="45720" anchor="ctr" anchorCtr="0" horzOverflow="overflow">
                    <a:lnL w="0">
                      <a:miter lim="400000"/>
                    </a:lnL>
                    <a:lnR w="0">
                      <a:miter lim="400000"/>
                    </a:lnR>
                    <a:lnT w="0">
                      <a:miter lim="400000"/>
                    </a:lnT>
                    <a:lnB w="0">
                      <a:miter lim="400000"/>
                    </a:lnB>
                  </a:tcPr>
                </a:tc>
                <a:tc>
                  <a:txBody>
                    <a:bodyPr/>
                    <a:lstStyle/>
                    <a:p>
                      <a:pPr indent="254000" algn="l" defTabSz="685800">
                        <a:defRPr sz="1800">
                          <a:solidFill>
                            <a:srgbClr val="000000"/>
                          </a:solidFill>
                        </a:defRPr>
                      </a:pPr>
                      <a:r>
                        <a:rPr sz="3600">
                          <a:solidFill>
                            <a:srgbClr val="7A869A"/>
                          </a:solidFill>
                          <a:latin typeface="Helvetica"/>
                          <a:ea typeface="Helvetica"/>
                          <a:cs typeface="Helvetica"/>
                          <a:sym typeface="Helvetica"/>
                        </a:rPr>
                        <a:t>[ 1+ month ]</a:t>
                      </a:r>
                    </a:p>
                  </a:txBody>
                  <a:tcPr marL="45720" marR="45720" marT="45720" marB="45720" anchor="ctr" anchorCtr="0" horzOverflow="overflow">
                    <a:lnL w="0">
                      <a:miter lim="400000"/>
                    </a:lnL>
                    <a:lnR w="0">
                      <a:miter lim="400000"/>
                    </a:lnR>
                    <a:lnT w="0">
                      <a:miter lim="400000"/>
                    </a:lnT>
                    <a:lnB w="0">
                      <a:miter lim="400000"/>
                    </a:lnB>
                  </a:tcPr>
                </a:tc>
              </a:tr>
              <a:tr h="1064083">
                <a:tc>
                  <a:txBody>
                    <a:bodyPr/>
                    <a:lstStyle/>
                    <a:p>
                      <a:pPr indent="254000" algn="l">
                        <a:lnSpc>
                          <a:spcPct val="110000"/>
                        </a:lnSpc>
                        <a:defRPr spc="36" sz="3600">
                          <a:solidFill>
                            <a:srgbClr val="091E42"/>
                          </a:solidFill>
                          <a:latin typeface="Helvetica"/>
                          <a:ea typeface="Helvetica"/>
                          <a:cs typeface="Helvetica"/>
                          <a:sym typeface="Helvetica"/>
                        </a:defRPr>
                      </a:pPr>
                      <a:r>
                        <a:t>Phase 5 </a:t>
                      </a:r>
                      <a:r>
                        <a:rPr>
                          <a:solidFill>
                            <a:srgbClr val="7A869A"/>
                          </a:solidFill>
                        </a:rPr>
                        <a:t>[ Run production migration from server to cloud ]</a:t>
                      </a:r>
                    </a:p>
                  </a:txBody>
                  <a:tcPr marL="45720" marR="45720" marT="45720" marB="45720" anchor="ctr" anchorCtr="0" horzOverflow="overflow">
                    <a:lnL w="0">
                      <a:miter lim="400000"/>
                    </a:lnL>
                    <a:lnR w="0">
                      <a:miter lim="400000"/>
                    </a:lnR>
                    <a:lnT w="0">
                      <a:miter lim="400000"/>
                    </a:lnT>
                    <a:lnB w="0">
                      <a:miter lim="400000"/>
                    </a:lnB>
                  </a:tcPr>
                </a:tc>
                <a:tc>
                  <a:txBody>
                    <a:bodyPr/>
                    <a:lstStyle/>
                    <a:p>
                      <a:pPr indent="254000" algn="l" defTabSz="685800">
                        <a:defRPr sz="1800">
                          <a:solidFill>
                            <a:srgbClr val="000000"/>
                          </a:solidFill>
                        </a:defRPr>
                      </a:pPr>
                      <a:r>
                        <a:rPr sz="3600">
                          <a:solidFill>
                            <a:srgbClr val="7A869A"/>
                          </a:solidFill>
                          <a:latin typeface="Helvetica"/>
                          <a:ea typeface="Helvetica"/>
                          <a:cs typeface="Helvetica"/>
                          <a:sym typeface="Helvetica"/>
                        </a:rPr>
                        <a:t>[ 1-3 months ]</a:t>
                      </a:r>
                    </a:p>
                  </a:txBody>
                  <a:tcPr marL="45720" marR="45720" marT="45720" marB="45720" anchor="ctr" anchorCtr="0" horzOverflow="overflow">
                    <a:lnL w="0">
                      <a:miter lim="400000"/>
                    </a:lnL>
                    <a:lnR w="0">
                      <a:miter lim="400000"/>
                    </a:lnR>
                    <a:lnT w="0">
                      <a:miter lim="400000"/>
                    </a:lnT>
                    <a:lnB w="0">
                      <a:miter lim="400000"/>
                    </a:lnB>
                  </a:tcPr>
                </a:tc>
              </a:tr>
              <a:tr h="1078750">
                <a:tc>
                  <a:txBody>
                    <a:bodyPr/>
                    <a:lstStyle/>
                    <a:p>
                      <a:pPr indent="254000" algn="l">
                        <a:lnSpc>
                          <a:spcPct val="110000"/>
                        </a:lnSpc>
                        <a:defRPr spc="36" sz="3600">
                          <a:solidFill>
                            <a:srgbClr val="091E42"/>
                          </a:solidFill>
                          <a:latin typeface="Helvetica"/>
                          <a:ea typeface="Helvetica"/>
                          <a:cs typeface="Helvetica"/>
                          <a:sym typeface="Helvetica"/>
                        </a:defRPr>
                      </a:pPr>
                      <a:r>
                        <a:t>Phase 6 </a:t>
                      </a:r>
                      <a:r>
                        <a:rPr>
                          <a:solidFill>
                            <a:srgbClr val="7A869A"/>
                          </a:solidFill>
                        </a:rPr>
                        <a:t>[ Begin ongoing operation in cloud ]</a:t>
                      </a:r>
                    </a:p>
                  </a:txBody>
                  <a:tcPr marL="45720" marR="45720" marT="45720" marB="45720" anchor="ctr" anchorCtr="0" horzOverflow="overflow">
                    <a:lnL w="0">
                      <a:miter lim="400000"/>
                    </a:lnL>
                    <a:lnR w="0">
                      <a:miter lim="400000"/>
                    </a:lnR>
                    <a:lnT w="0">
                      <a:miter lim="400000"/>
                    </a:lnT>
                    <a:lnB w="0">
                      <a:miter lim="400000"/>
                    </a:lnB>
                  </a:tcPr>
                </a:tc>
                <a:tc>
                  <a:txBody>
                    <a:bodyPr/>
                    <a:lstStyle/>
                    <a:p>
                      <a:pPr indent="254000" algn="l" defTabSz="685800">
                        <a:defRPr sz="1800">
                          <a:solidFill>
                            <a:srgbClr val="000000"/>
                          </a:solidFill>
                        </a:defRPr>
                      </a:pPr>
                      <a:r>
                        <a:rPr sz="3600">
                          <a:solidFill>
                            <a:srgbClr val="7A869A"/>
                          </a:solidFill>
                          <a:latin typeface="Helvetica"/>
                          <a:ea typeface="Helvetica"/>
                          <a:cs typeface="Helvetica"/>
                          <a:sym typeface="Helvetica"/>
                        </a:rPr>
                        <a:t>[ ideal date ]</a:t>
                      </a:r>
                    </a:p>
                  </a:txBody>
                  <a:tcPr marL="45720" marR="45720" marT="45720" marB="45720" anchor="ctr" anchorCtr="0" horzOverflow="overflow">
                    <a:lnL w="0">
                      <a:miter lim="400000"/>
                    </a:lnL>
                    <a:lnR w="0">
                      <a:miter lim="400000"/>
                    </a:lnR>
                    <a:lnT w="0">
                      <a:miter lim="400000"/>
                    </a:lnT>
                    <a:lnB w="0">
                      <a:miter lim="400000"/>
                    </a:lnB>
                  </a:tcPr>
                </a:tc>
              </a:tr>
            </a:tbl>
          </a:graphicData>
        </a:graphic>
      </p:graphicFrame>
      <p:sp>
        <p:nvSpPr>
          <p:cNvPr id="1880" name="recommended timeline"/>
          <p:cNvSpPr/>
          <p:nvPr/>
        </p:nvSpPr>
        <p:spPr>
          <a:xfrm>
            <a:off x="2844800" y="1194196"/>
            <a:ext cx="20828001" cy="825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nSpc>
                <a:spcPct val="100000"/>
              </a:lnSpc>
              <a:defRPr cap="all" spc="384">
                <a:solidFill>
                  <a:srgbClr val="0747A6"/>
                </a:solidFill>
                <a:latin typeface="Charlie Display Black"/>
                <a:ea typeface="Charlie Display Black"/>
                <a:cs typeface="Charlie Display Black"/>
                <a:sym typeface="Charlie Display Black"/>
              </a:defRPr>
            </a:lvl1pPr>
          </a:lstStyle>
          <a:p>
            <a:pPr/>
            <a:r>
              <a:t>recommended timeline</a:t>
            </a:r>
          </a:p>
        </p:txBody>
      </p:sp>
      <p:sp>
        <p:nvSpPr>
          <p:cNvPr id="1881" name="Line"/>
          <p:cNvSpPr/>
          <p:nvPr/>
        </p:nvSpPr>
        <p:spPr>
          <a:xfrm>
            <a:off x="2867239" y="2756562"/>
            <a:ext cx="2541600" cy="1"/>
          </a:xfrm>
          <a:prstGeom prst="line">
            <a:avLst/>
          </a:prstGeom>
          <a:ln w="101600">
            <a:solidFill>
              <a:srgbClr val="B2D4FF"/>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Tree>
  </p:cSld>
  <p:clrMapOvr>
    <a:masterClrMapping/>
  </p:clrMapOvr>
  <mc:AlternateContent xmlns:mc="http://schemas.openxmlformats.org/markup-compatibility/2006">
    <mc:Choice xmlns:p14="http://schemas.microsoft.com/office/powerpoint/2010/main" Requires="p14">
      <p:transition spd="slow" advClick="1" p14:dur="1500">
        <p:fade/>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885" name="carebear email footer@2x.png" descr="carebear email footer@2x.png"/>
          <p:cNvPicPr>
            <a:picLocks noChangeAspect="1"/>
          </p:cNvPicPr>
          <p:nvPr/>
        </p:nvPicPr>
        <p:blipFill>
          <a:blip r:embed="rId3">
            <a:alphaModFix amt="44671"/>
            <a:extLst/>
          </a:blip>
          <a:stretch>
            <a:fillRect/>
          </a:stretch>
        </p:blipFill>
        <p:spPr>
          <a:xfrm>
            <a:off x="-39046" y="9161890"/>
            <a:ext cx="24462091" cy="4639363"/>
          </a:xfrm>
          <a:prstGeom prst="rect">
            <a:avLst/>
          </a:prstGeom>
          <a:ln w="12700">
            <a:miter lim="400000"/>
          </a:ln>
        </p:spPr>
      </p:pic>
      <p:sp>
        <p:nvSpPr>
          <p:cNvPr id="1886" name="Activate cloud migration trial…"/>
          <p:cNvSpPr/>
          <p:nvPr/>
        </p:nvSpPr>
        <p:spPr>
          <a:xfrm>
            <a:off x="11315216" y="1846063"/>
            <a:ext cx="9848642" cy="222631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nSpc>
                <a:spcPct val="100000"/>
              </a:lnSpc>
              <a:spcBef>
                <a:spcPts val="500"/>
              </a:spcBef>
              <a:defRPr sz="6000">
                <a:solidFill>
                  <a:srgbClr val="1E46A0"/>
                </a:solidFill>
              </a:defRPr>
            </a:pPr>
            <a:r>
              <a:t>Activate cloud migration trial</a:t>
            </a:r>
          </a:p>
          <a:p>
            <a:pPr>
              <a:defRPr spc="36" sz="3600"/>
            </a:pPr>
            <a:r>
              <a:t>Start free cloud trial for duration of remaining maintenance to explore features and pricing</a:t>
            </a:r>
          </a:p>
        </p:txBody>
      </p:sp>
      <p:sp>
        <p:nvSpPr>
          <p:cNvPr id="1887" name="Follow-up on questions…"/>
          <p:cNvSpPr/>
          <p:nvPr/>
        </p:nvSpPr>
        <p:spPr>
          <a:xfrm>
            <a:off x="11315217" y="5057609"/>
            <a:ext cx="9848641" cy="222631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nSpc>
                <a:spcPct val="100000"/>
              </a:lnSpc>
              <a:spcBef>
                <a:spcPts val="500"/>
              </a:spcBef>
              <a:defRPr sz="6000">
                <a:solidFill>
                  <a:srgbClr val="1E46A0"/>
                </a:solidFill>
              </a:defRPr>
            </a:pPr>
            <a:r>
              <a:t>Follow-up on questions </a:t>
            </a:r>
          </a:p>
          <a:p>
            <a:pPr>
              <a:defRPr spc="36" sz="3600"/>
            </a:pPr>
            <a:r>
              <a:t>Respond to questions and concerns raised during today’s presentation</a:t>
            </a:r>
          </a:p>
        </p:txBody>
      </p:sp>
      <p:sp>
        <p:nvSpPr>
          <p:cNvPr id="1888" name="Meet with legal and security…"/>
          <p:cNvSpPr/>
          <p:nvPr/>
        </p:nvSpPr>
        <p:spPr>
          <a:xfrm>
            <a:off x="11315216" y="8520433"/>
            <a:ext cx="9848642" cy="222631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nSpc>
                <a:spcPct val="100000"/>
              </a:lnSpc>
              <a:spcBef>
                <a:spcPts val="500"/>
              </a:spcBef>
              <a:defRPr sz="6000">
                <a:solidFill>
                  <a:srgbClr val="1E46A0"/>
                </a:solidFill>
              </a:defRPr>
            </a:pPr>
            <a:r>
              <a:t>Meet with legal and security</a:t>
            </a:r>
          </a:p>
          <a:p>
            <a:pPr>
              <a:defRPr spc="36" sz="3600"/>
            </a:pPr>
            <a:r>
              <a:t>Schedule time with legal and security teams to assess requirements for cloud migration</a:t>
            </a:r>
          </a:p>
        </p:txBody>
      </p:sp>
      <p:sp>
        <p:nvSpPr>
          <p:cNvPr id="1889" name="Next steps"/>
          <p:cNvSpPr/>
          <p:nvPr/>
        </p:nvSpPr>
        <p:spPr>
          <a:xfrm>
            <a:off x="1833839" y="1612900"/>
            <a:ext cx="9173907" cy="1930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nSpc>
                <a:spcPct val="100000"/>
              </a:lnSpc>
              <a:defRPr sz="12000">
                <a:solidFill>
                  <a:srgbClr val="0747A6"/>
                </a:solidFill>
                <a:latin typeface="+mj-lt"/>
                <a:ea typeface="+mj-ea"/>
                <a:cs typeface="+mj-cs"/>
                <a:sym typeface="Charlie Display Semibold"/>
              </a:defRPr>
            </a:lvl1pPr>
          </a:lstStyle>
          <a:p>
            <a:pPr/>
            <a:r>
              <a:t>Next steps</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8" presetID="2" grpId="1" fill="hold">
                                  <p:stCondLst>
                                    <p:cond delay="0"/>
                                  </p:stCondLst>
                                  <p:iterate type="el" backwards="0">
                                    <p:tmAbs val="0"/>
                                  </p:iterate>
                                  <p:childTnLst>
                                    <p:set>
                                      <p:cBhvr>
                                        <p:cTn id="6" fill="hold"/>
                                        <p:tgtEl>
                                          <p:spTgt spid="1885"/>
                                        </p:tgtEl>
                                        <p:attrNameLst>
                                          <p:attrName>style.visibility</p:attrName>
                                        </p:attrNameLst>
                                      </p:cBhvr>
                                      <p:to>
                                        <p:strVal val="visible"/>
                                      </p:to>
                                    </p:set>
                                    <p:anim calcmode="lin" valueType="num">
                                      <p:cBhvr>
                                        <p:cTn id="7" dur="1000" fill="hold"/>
                                        <p:tgtEl>
                                          <p:spTgt spid="1885"/>
                                        </p:tgtEl>
                                        <p:attrNameLst>
                                          <p:attrName>ppt_x</p:attrName>
                                        </p:attrNameLst>
                                      </p:cBhvr>
                                      <p:tavLst>
                                        <p:tav tm="0">
                                          <p:val>
                                            <p:strVal val="0-#ppt_w/2"/>
                                          </p:val>
                                        </p:tav>
                                        <p:tav tm="100000">
                                          <p:val>
                                            <p:strVal val="#ppt_x"/>
                                          </p:val>
                                        </p:tav>
                                      </p:tavLst>
                                    </p:anim>
                                    <p:anim calcmode="lin" valueType="num">
                                      <p:cBhvr>
                                        <p:cTn id="8" dur="1000" fill="hold"/>
                                        <p:tgtEl>
                                          <p:spTgt spid="188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885" grpId="1"/>
    </p:bldLst>
  </p:timing>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FFFFFF"/>
            </a:gs>
            <a:gs pos="69378">
              <a:srgbClr val="EAFBFF"/>
            </a:gs>
            <a:gs pos="79105">
              <a:srgbClr val="CEF8FF"/>
            </a:gs>
            <a:gs pos="98442">
              <a:srgbClr val="B3F5FF"/>
            </a:gs>
          </a:gsLst>
          <a:lin ang="16200000" scaled="0"/>
        </a:gradFill>
      </p:bgPr>
    </p:bg>
    <p:spTree>
      <p:nvGrpSpPr>
        <p:cNvPr id="1" name=""/>
        <p:cNvGrpSpPr/>
        <p:nvPr/>
      </p:nvGrpSpPr>
      <p:grpSpPr>
        <a:xfrm>
          <a:off x="0" y="0"/>
          <a:ext cx="0" cy="0"/>
          <a:chOff x="0" y="0"/>
          <a:chExt cx="0" cy="0"/>
        </a:xfrm>
      </p:grpSpPr>
      <p:sp>
        <p:nvSpPr>
          <p:cNvPr id="1893" name="Thank you!"/>
          <p:cNvSpPr/>
          <p:nvPr/>
        </p:nvSpPr>
        <p:spPr>
          <a:xfrm>
            <a:off x="1777658" y="5778673"/>
            <a:ext cx="20828683" cy="1930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spAutoFit/>
          </a:bodyPr>
          <a:lstStyle>
            <a:lvl1pPr algn="ctr">
              <a:lnSpc>
                <a:spcPct val="100000"/>
              </a:lnSpc>
              <a:defRPr sz="12000">
                <a:solidFill>
                  <a:srgbClr val="253858"/>
                </a:solidFill>
                <a:latin typeface="+mj-lt"/>
                <a:ea typeface="+mj-ea"/>
                <a:cs typeface="+mj-cs"/>
                <a:sym typeface="Charlie Display Semibold"/>
              </a:defRPr>
            </a:lvl1pPr>
          </a:lstStyle>
          <a:p>
            <a:pPr/>
            <a:r>
              <a:t>Thank you!</a:t>
            </a:r>
          </a:p>
        </p:txBody>
      </p:sp>
      <p:sp>
        <p:nvSpPr>
          <p:cNvPr id="1894" name="SPEAKER PERSON  |  SPEAKER TITLE"/>
          <p:cNvSpPr/>
          <p:nvPr/>
        </p:nvSpPr>
        <p:spPr>
          <a:xfrm>
            <a:off x="1775824" y="11557681"/>
            <a:ext cx="20832353" cy="759620"/>
          </a:xfrm>
          <a:prstGeom prst="rect">
            <a:avLst/>
          </a:prstGeom>
          <a:ln w="12700">
            <a:miter lim="400000"/>
          </a:ln>
          <a:extLst>
            <a:ext uri="{C572A759-6A51-4108-AA02-DFA0A04FC94B}">
              <ma14:wrappingTextBoxFlag xmlns:ma14="http://schemas.microsoft.com/office/mac/drawingml/2011/main" val="1"/>
            </a:ext>
          </a:extLst>
        </p:spPr>
        <p:txBody>
          <a:bodyPr lIns="17859" tIns="17859" rIns="17859" bIns="17859">
            <a:spAutoFit/>
          </a:bodyPr>
          <a:lstStyle>
            <a:lvl1pPr algn="ctr">
              <a:lnSpc>
                <a:spcPct val="100000"/>
              </a:lnSpc>
              <a:defRPr baseline="31999" cap="all" spc="479">
                <a:solidFill>
                  <a:srgbClr val="253858"/>
                </a:solidFill>
                <a:latin typeface="Charlie Display Black"/>
                <a:ea typeface="Charlie Display Black"/>
                <a:cs typeface="Charlie Display Black"/>
                <a:sym typeface="Charlie Display Black"/>
              </a:defRPr>
            </a:lvl1pPr>
          </a:lstStyle>
          <a:p>
            <a:pPr/>
            <a:r>
              <a:t>SPEAKER PERSON  |  SPEAKER TITLE </a:t>
            </a:r>
          </a:p>
        </p:txBody>
      </p:sp>
      <p:sp>
        <p:nvSpPr>
          <p:cNvPr id="1895" name="[your logo here]"/>
          <p:cNvSpPr/>
          <p:nvPr/>
        </p:nvSpPr>
        <p:spPr>
          <a:xfrm>
            <a:off x="1775824" y="2207214"/>
            <a:ext cx="20832353" cy="759620"/>
          </a:xfrm>
          <a:prstGeom prst="rect">
            <a:avLst/>
          </a:prstGeom>
          <a:ln w="12700">
            <a:miter lim="400000"/>
          </a:ln>
          <a:extLst>
            <a:ext uri="{C572A759-6A51-4108-AA02-DFA0A04FC94B}">
              <ma14:wrappingTextBoxFlag xmlns:ma14="http://schemas.microsoft.com/office/mac/drawingml/2011/main" val="1"/>
            </a:ext>
          </a:extLst>
        </p:spPr>
        <p:txBody>
          <a:bodyPr lIns="17859" tIns="17859" rIns="17859" bIns="17859">
            <a:spAutoFit/>
          </a:bodyPr>
          <a:lstStyle>
            <a:lvl1pPr algn="ctr">
              <a:lnSpc>
                <a:spcPct val="100000"/>
              </a:lnSpc>
              <a:defRPr b="1" baseline="31999" cap="all" spc="479">
                <a:solidFill>
                  <a:srgbClr val="253858"/>
                </a:solidFill>
              </a:defRPr>
            </a:lvl1pPr>
          </a:lstStyle>
          <a:p>
            <a:pPr/>
            <a:r>
              <a:t>[your logo here]</a:t>
            </a:r>
          </a:p>
        </p:txBody>
      </p:sp>
      <p:pic>
        <p:nvPicPr>
          <p:cNvPr id="1896" name="Image" descr="Image"/>
          <p:cNvPicPr>
            <a:picLocks noChangeAspect="1"/>
          </p:cNvPicPr>
          <p:nvPr/>
        </p:nvPicPr>
        <p:blipFill>
          <a:blip r:embed="rId2">
            <a:extLst/>
          </a:blip>
          <a:srcRect l="0" t="10806" r="0" b="10806"/>
          <a:stretch>
            <a:fillRect/>
          </a:stretch>
        </p:blipFill>
        <p:spPr>
          <a:xfrm>
            <a:off x="11418290" y="9701353"/>
            <a:ext cx="1547417" cy="15474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637" y="0"/>
                </a:moveTo>
                <a:cubicBezTo>
                  <a:pt x="4762" y="0"/>
                  <a:pt x="0" y="4762"/>
                  <a:pt x="0" y="10637"/>
                </a:cubicBezTo>
                <a:lnTo>
                  <a:pt x="0" y="10963"/>
                </a:lnTo>
                <a:cubicBezTo>
                  <a:pt x="0" y="16838"/>
                  <a:pt x="4762" y="21600"/>
                  <a:pt x="10637" y="21600"/>
                </a:cubicBezTo>
                <a:lnTo>
                  <a:pt x="10963" y="21600"/>
                </a:lnTo>
                <a:cubicBezTo>
                  <a:pt x="16838" y="21600"/>
                  <a:pt x="21600" y="16838"/>
                  <a:pt x="21600" y="10963"/>
                </a:cubicBezTo>
                <a:lnTo>
                  <a:pt x="21600" y="10637"/>
                </a:lnTo>
                <a:cubicBezTo>
                  <a:pt x="21600" y="4762"/>
                  <a:pt x="16838" y="0"/>
                  <a:pt x="10963" y="0"/>
                </a:cubicBezTo>
                <a:lnTo>
                  <a:pt x="10637" y="0"/>
                </a:lnTo>
                <a:close/>
              </a:path>
            </a:pathLst>
          </a:custGeom>
          <a:ln w="12700">
            <a:miter lim="400000"/>
          </a:ln>
        </p:spPr>
      </p:pic>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FFFFFF"/>
            </a:gs>
            <a:gs pos="69378">
              <a:srgbClr val="EAFBFF"/>
            </a:gs>
            <a:gs pos="79105">
              <a:srgbClr val="CEF8FF"/>
            </a:gs>
            <a:gs pos="98442">
              <a:srgbClr val="B3F5FF"/>
            </a:gs>
          </a:gsLst>
          <a:lin ang="16200000" scaled="0"/>
        </a:gradFill>
      </p:bgPr>
    </p:bg>
    <p:spTree>
      <p:nvGrpSpPr>
        <p:cNvPr id="1" name=""/>
        <p:cNvGrpSpPr/>
        <p:nvPr/>
      </p:nvGrpSpPr>
      <p:grpSpPr>
        <a:xfrm>
          <a:off x="0" y="0"/>
          <a:ext cx="0" cy="0"/>
          <a:chOff x="0" y="0"/>
          <a:chExt cx="0" cy="0"/>
        </a:xfrm>
      </p:grpSpPr>
      <p:sp>
        <p:nvSpPr>
          <p:cNvPr id="1898" name="Appendix…"/>
          <p:cNvSpPr/>
          <p:nvPr/>
        </p:nvSpPr>
        <p:spPr>
          <a:xfrm>
            <a:off x="1777658" y="5054773"/>
            <a:ext cx="20828683" cy="26543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spAutoFit/>
          </a:bodyPr>
          <a:lstStyle/>
          <a:p>
            <a:pPr algn="ctr">
              <a:lnSpc>
                <a:spcPct val="100000"/>
              </a:lnSpc>
              <a:defRPr sz="12000">
                <a:solidFill>
                  <a:srgbClr val="253858"/>
                </a:solidFill>
                <a:latin typeface="+mj-lt"/>
                <a:ea typeface="+mj-ea"/>
                <a:cs typeface="+mj-cs"/>
                <a:sym typeface="Charlie Display Semibold"/>
              </a:defRPr>
            </a:pPr>
            <a:r>
              <a:t>Appendix</a:t>
            </a:r>
          </a:p>
          <a:p>
            <a:pPr algn="ctr">
              <a:defRPr>
                <a:solidFill>
                  <a:srgbClr val="253858"/>
                </a:solidFill>
              </a:defRPr>
            </a:pPr>
            <a:r>
              <a:t>Use the following slides as needed</a:t>
            </a: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68" name="X,000…"/>
          <p:cNvSpPr/>
          <p:nvPr/>
        </p:nvSpPr>
        <p:spPr>
          <a:xfrm>
            <a:off x="4435128" y="3671373"/>
            <a:ext cx="6489705" cy="8319850"/>
          </a:xfrm>
          <a:prstGeom prst="roundRect">
            <a:avLst>
              <a:gd name="adj" fmla="val 836"/>
            </a:avLst>
          </a:prstGeom>
          <a:solidFill>
            <a:srgbClr val="DEEBFF"/>
          </a:solidFill>
          <a:ln w="12700">
            <a:miter lim="400000"/>
          </a:ln>
          <a:effectLst>
            <a:outerShdw sx="100000" sy="100000" kx="0" ky="0" algn="b" rotWithShape="0" blurRad="88900" dist="127000" dir="5400000">
              <a:srgbClr val="000000">
                <a:alpha val="14895"/>
              </a:srgbClr>
            </a:outerShdw>
          </a:effectLst>
          <a:extLst>
            <a:ext uri="{C572A759-6A51-4108-AA02-DFA0A04FC94B}">
              <ma14:wrappingTextBoxFlag xmlns:ma14="http://schemas.microsoft.com/office/mac/drawingml/2011/main" val="1"/>
            </a:ext>
          </a:extLst>
        </p:spPr>
        <p:txBody>
          <a:bodyPr lIns="0" tIns="0" rIns="0" bIns="0" anchor="ctr"/>
          <a:lstStyle/>
          <a:p>
            <a:pPr algn="ctr">
              <a:lnSpc>
                <a:spcPct val="90000"/>
              </a:lnSpc>
              <a:defRPr cap="all" sz="15000">
                <a:solidFill>
                  <a:srgbClr val="0747A6"/>
                </a:solidFill>
                <a:latin typeface="+mn-lt"/>
                <a:ea typeface="+mn-ea"/>
                <a:cs typeface="+mn-cs"/>
                <a:sym typeface="Charlie Display Ultra"/>
              </a:defRPr>
            </a:pPr>
            <a:r>
              <a:t>X,000</a:t>
            </a:r>
          </a:p>
          <a:p>
            <a:pPr algn="ctr">
              <a:lnSpc>
                <a:spcPct val="90000"/>
              </a:lnSpc>
              <a:defRPr spc="28" sz="2800"/>
            </a:pPr>
          </a:p>
          <a:p>
            <a:pPr algn="ctr">
              <a:lnSpc>
                <a:spcPct val="90000"/>
              </a:lnSpc>
              <a:defRPr sz="6000">
                <a:solidFill>
                  <a:srgbClr val="172B4D"/>
                </a:solidFill>
                <a:latin typeface="Charlie Display Light"/>
                <a:ea typeface="Charlie Display Light"/>
                <a:cs typeface="Charlie Display Light"/>
                <a:sym typeface="Charlie Display Light"/>
              </a:defRPr>
            </a:pPr>
            <a:r>
              <a:t>users on Jira</a:t>
            </a:r>
            <a:br/>
          </a:p>
        </p:txBody>
      </p:sp>
      <p:sp>
        <p:nvSpPr>
          <p:cNvPr id="1469" name="our investment with atlassian"/>
          <p:cNvSpPr/>
          <p:nvPr/>
        </p:nvSpPr>
        <p:spPr>
          <a:xfrm>
            <a:off x="1778000" y="1016396"/>
            <a:ext cx="20828001" cy="825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ctr">
              <a:lnSpc>
                <a:spcPct val="100000"/>
              </a:lnSpc>
              <a:defRPr cap="all" spc="384">
                <a:solidFill>
                  <a:srgbClr val="0747A6"/>
                </a:solidFill>
                <a:latin typeface="Charlie Display Black"/>
                <a:ea typeface="Charlie Display Black"/>
                <a:cs typeface="Charlie Display Black"/>
                <a:sym typeface="Charlie Display Black"/>
              </a:defRPr>
            </a:lvl1pPr>
          </a:lstStyle>
          <a:p>
            <a:pPr/>
            <a:r>
              <a:t>our investment with atlassian</a:t>
            </a:r>
          </a:p>
        </p:txBody>
      </p:sp>
      <p:sp>
        <p:nvSpPr>
          <p:cNvPr id="1470" name="Line"/>
          <p:cNvSpPr/>
          <p:nvPr/>
        </p:nvSpPr>
        <p:spPr>
          <a:xfrm>
            <a:off x="10921200" y="2544916"/>
            <a:ext cx="2541600" cy="1"/>
          </a:xfrm>
          <a:prstGeom prst="line">
            <a:avLst/>
          </a:prstGeom>
          <a:ln w="101600">
            <a:solidFill>
              <a:srgbClr val="B2D4FF"/>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471" name="x,000…"/>
          <p:cNvSpPr/>
          <p:nvPr/>
        </p:nvSpPr>
        <p:spPr>
          <a:xfrm>
            <a:off x="13468346" y="3671373"/>
            <a:ext cx="6489706" cy="8319850"/>
          </a:xfrm>
          <a:prstGeom prst="roundRect">
            <a:avLst>
              <a:gd name="adj" fmla="val 836"/>
            </a:avLst>
          </a:prstGeom>
          <a:solidFill>
            <a:srgbClr val="DEEBFF"/>
          </a:solidFill>
          <a:ln w="12700">
            <a:miter lim="400000"/>
          </a:ln>
          <a:effectLst>
            <a:outerShdw sx="100000" sy="100000" kx="0" ky="0" algn="b" rotWithShape="0" blurRad="88900" dist="127000" dir="5400000">
              <a:srgbClr val="000000">
                <a:alpha val="14895"/>
              </a:srgbClr>
            </a:outerShdw>
          </a:effectLst>
          <a:extLst>
            <a:ext uri="{C572A759-6A51-4108-AA02-DFA0A04FC94B}">
              <ma14:wrappingTextBoxFlag xmlns:ma14="http://schemas.microsoft.com/office/mac/drawingml/2011/main" val="1"/>
            </a:ext>
          </a:extLst>
        </p:spPr>
        <p:txBody>
          <a:bodyPr lIns="0" tIns="0" rIns="0" bIns="0" anchor="ctr"/>
          <a:lstStyle/>
          <a:p>
            <a:pPr algn="ctr">
              <a:lnSpc>
                <a:spcPct val="90000"/>
              </a:lnSpc>
              <a:defRPr cap="all" sz="15000">
                <a:solidFill>
                  <a:srgbClr val="0747A6"/>
                </a:solidFill>
                <a:latin typeface="+mn-lt"/>
                <a:ea typeface="+mn-ea"/>
                <a:cs typeface="+mn-cs"/>
                <a:sym typeface="Charlie Display Ultra"/>
              </a:defRPr>
            </a:pPr>
            <a:r>
              <a:t>x,000</a:t>
            </a:r>
          </a:p>
          <a:p>
            <a:pPr algn="ctr">
              <a:lnSpc>
                <a:spcPct val="90000"/>
              </a:lnSpc>
              <a:defRPr spc="28" sz="2800"/>
            </a:pPr>
          </a:p>
          <a:p>
            <a:pPr algn="ctr">
              <a:lnSpc>
                <a:spcPct val="90000"/>
              </a:lnSpc>
              <a:defRPr sz="6000">
                <a:solidFill>
                  <a:srgbClr val="172B4D"/>
                </a:solidFill>
                <a:latin typeface="Charlie Display Light"/>
                <a:ea typeface="Charlie Display Light"/>
                <a:cs typeface="Charlie Display Light"/>
                <a:sym typeface="Charlie Display Light"/>
              </a:defRPr>
            </a:pPr>
            <a:r>
              <a:t>users on </a:t>
            </a:r>
            <a:br/>
            <a:r>
              <a:t>Confluence</a:t>
            </a:r>
          </a:p>
        </p:txBody>
      </p:sp>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02" name="For additional governance, Atlassian’s Premium and Enterprise cloud plans balance the built-in value of SaaS with the admin controls needed to optimize our use of Atlassian products and properly support our teams."/>
          <p:cNvSpPr txBox="1"/>
          <p:nvPr/>
        </p:nvSpPr>
        <p:spPr>
          <a:xfrm>
            <a:off x="1573291" y="3493428"/>
            <a:ext cx="19372422" cy="18491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defRPr spc="36" sz="3600"/>
            </a:pPr>
            <a:r>
              <a:t>For additional governance, Atlassian’s Premium and Enterprise cloud plans balance the built-in value of SaaS with the admin controls needed to</a:t>
            </a:r>
            <a:r>
              <a:rPr b="1"/>
              <a:t> optimize our use of Atlassian products </a:t>
            </a:r>
            <a:r>
              <a:t>and </a:t>
            </a:r>
            <a:r>
              <a:rPr b="1"/>
              <a:t>properly support our teams.</a:t>
            </a:r>
          </a:p>
        </p:txBody>
      </p:sp>
      <p:sp>
        <p:nvSpPr>
          <p:cNvPr id="1903" name="Admin console…"/>
          <p:cNvSpPr txBox="1"/>
          <p:nvPr/>
        </p:nvSpPr>
        <p:spPr>
          <a:xfrm>
            <a:off x="1575752" y="6028613"/>
            <a:ext cx="13149899" cy="3810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marL="444500" indent="-444500" defTabSz="584200">
              <a:lnSpc>
                <a:spcPct val="100000"/>
              </a:lnSpc>
              <a:spcBef>
                <a:spcPts val="4000"/>
              </a:spcBef>
              <a:buSzPct val="75000"/>
              <a:buChar char="•"/>
              <a:defRPr sz="3600">
                <a:solidFill>
                  <a:srgbClr val="071D43"/>
                </a:solidFill>
              </a:defRPr>
            </a:pPr>
            <a:r>
              <a:t>Admin console</a:t>
            </a:r>
          </a:p>
          <a:p>
            <a:pPr marL="444500" indent="-444500" defTabSz="584200">
              <a:lnSpc>
                <a:spcPct val="100000"/>
              </a:lnSpc>
              <a:spcBef>
                <a:spcPts val="4000"/>
              </a:spcBef>
              <a:buSzPct val="75000"/>
              <a:buChar char="•"/>
              <a:defRPr sz="3600">
                <a:solidFill>
                  <a:srgbClr val="071D43"/>
                </a:solidFill>
              </a:defRPr>
            </a:pPr>
            <a:r>
              <a:t>Cloud sandboxes </a:t>
            </a:r>
          </a:p>
          <a:p>
            <a:pPr marL="444500" indent="-444500" defTabSz="584200">
              <a:lnSpc>
                <a:spcPct val="100000"/>
              </a:lnSpc>
              <a:spcBef>
                <a:spcPts val="4000"/>
              </a:spcBef>
              <a:buSzPct val="75000"/>
              <a:buChar char="•"/>
              <a:defRPr sz="3600">
                <a:solidFill>
                  <a:srgbClr val="071D43"/>
                </a:solidFill>
              </a:defRPr>
            </a:pPr>
            <a:r>
              <a:t>Release tracks</a:t>
            </a:r>
          </a:p>
          <a:p>
            <a:pPr marL="444500" indent="-444500" defTabSz="584200">
              <a:lnSpc>
                <a:spcPct val="100000"/>
              </a:lnSpc>
              <a:spcBef>
                <a:spcPts val="4000"/>
              </a:spcBef>
              <a:buSzPct val="75000"/>
              <a:buChar char="•"/>
              <a:defRPr sz="3600">
                <a:solidFill>
                  <a:srgbClr val="071D43"/>
                </a:solidFill>
              </a:defRPr>
            </a:pPr>
            <a:r>
              <a:t>Archiving</a:t>
            </a:r>
          </a:p>
        </p:txBody>
      </p:sp>
      <p:sp>
        <p:nvSpPr>
          <p:cNvPr id="1904" name="PREMIUM &amp; enterprise PLANS"/>
          <p:cNvSpPr/>
          <p:nvPr/>
        </p:nvSpPr>
        <p:spPr>
          <a:xfrm>
            <a:off x="5186048" y="6028613"/>
            <a:ext cx="5328563" cy="548019"/>
          </a:xfrm>
          <a:prstGeom prst="roundRect">
            <a:avLst>
              <a:gd name="adj" fmla="val 13905"/>
            </a:avLst>
          </a:prstGeom>
          <a:solidFill>
            <a:schemeClr val="accent2">
              <a:hueOff val="-73283"/>
              <a:satOff val="-17687"/>
              <a:lumOff val="28631"/>
            </a:schemeClr>
          </a:solidFill>
          <a:ln w="12700">
            <a:miter lim="400000"/>
          </a:ln>
          <a:extLst>
            <a:ext uri="{C572A759-6A51-4108-AA02-DFA0A04FC94B}">
              <ma14:wrappingTextBoxFlag xmlns:ma14="http://schemas.microsoft.com/office/mac/drawingml/2011/main" val="1"/>
            </a:ext>
          </a:extLst>
        </p:spPr>
        <p:txBody>
          <a:bodyPr lIns="0" tIns="0" rIns="0" bIns="0" anchor="ctr"/>
          <a:lstStyle>
            <a:lvl1pPr algn="ctr">
              <a:lnSpc>
                <a:spcPct val="100000"/>
              </a:lnSpc>
              <a:defRPr b="1" cap="all" spc="183" sz="2300"/>
            </a:lvl1pPr>
          </a:lstStyle>
          <a:p>
            <a:pPr/>
            <a:r>
              <a:t>PREMIUM &amp; enterprise PLANS</a:t>
            </a:r>
          </a:p>
        </p:txBody>
      </p:sp>
      <p:sp>
        <p:nvSpPr>
          <p:cNvPr id="1905" name="PREMIUM &amp; enterprise PLANS"/>
          <p:cNvSpPr/>
          <p:nvPr/>
        </p:nvSpPr>
        <p:spPr>
          <a:xfrm>
            <a:off x="5688604" y="7052877"/>
            <a:ext cx="5328563" cy="548018"/>
          </a:xfrm>
          <a:prstGeom prst="roundRect">
            <a:avLst>
              <a:gd name="adj" fmla="val 13905"/>
            </a:avLst>
          </a:prstGeom>
          <a:solidFill>
            <a:schemeClr val="accent2">
              <a:hueOff val="-73283"/>
              <a:satOff val="-17687"/>
              <a:lumOff val="28631"/>
            </a:schemeClr>
          </a:solidFill>
          <a:ln w="12700">
            <a:miter lim="400000"/>
          </a:ln>
          <a:extLst>
            <a:ext uri="{C572A759-6A51-4108-AA02-DFA0A04FC94B}">
              <ma14:wrappingTextBoxFlag xmlns:ma14="http://schemas.microsoft.com/office/mac/drawingml/2011/main" val="1"/>
            </a:ext>
          </a:extLst>
        </p:spPr>
        <p:txBody>
          <a:bodyPr lIns="0" tIns="0" rIns="0" bIns="0" anchor="ctr"/>
          <a:lstStyle>
            <a:lvl1pPr algn="ctr">
              <a:lnSpc>
                <a:spcPct val="100000"/>
              </a:lnSpc>
              <a:defRPr b="1" cap="all" spc="183" sz="2300"/>
            </a:lvl1pPr>
          </a:lstStyle>
          <a:p>
            <a:pPr/>
            <a:r>
              <a:t>PREMIUM &amp; enterprise PLANS</a:t>
            </a:r>
          </a:p>
        </p:txBody>
      </p:sp>
      <p:sp>
        <p:nvSpPr>
          <p:cNvPr id="1906" name="PREMIUM &amp; enterprise PLANS"/>
          <p:cNvSpPr/>
          <p:nvPr/>
        </p:nvSpPr>
        <p:spPr>
          <a:xfrm>
            <a:off x="4170756" y="9178610"/>
            <a:ext cx="5328563" cy="548018"/>
          </a:xfrm>
          <a:prstGeom prst="roundRect">
            <a:avLst>
              <a:gd name="adj" fmla="val 13905"/>
            </a:avLst>
          </a:prstGeom>
          <a:solidFill>
            <a:schemeClr val="accent2">
              <a:hueOff val="-73283"/>
              <a:satOff val="-17687"/>
              <a:lumOff val="28631"/>
            </a:schemeClr>
          </a:solidFill>
          <a:ln w="12700">
            <a:miter lim="400000"/>
          </a:ln>
          <a:extLst>
            <a:ext uri="{C572A759-6A51-4108-AA02-DFA0A04FC94B}">
              <ma14:wrappingTextBoxFlag xmlns:ma14="http://schemas.microsoft.com/office/mac/drawingml/2011/main" val="1"/>
            </a:ext>
          </a:extLst>
        </p:spPr>
        <p:txBody>
          <a:bodyPr lIns="0" tIns="0" rIns="0" bIns="0" anchor="ctr"/>
          <a:lstStyle>
            <a:lvl1pPr algn="ctr">
              <a:lnSpc>
                <a:spcPct val="100000"/>
              </a:lnSpc>
              <a:defRPr b="1" cap="all" spc="183" sz="2300"/>
            </a:lvl1pPr>
          </a:lstStyle>
          <a:p>
            <a:pPr/>
            <a:r>
              <a:t>PREMIUM &amp; enterprise PLANS</a:t>
            </a:r>
          </a:p>
        </p:txBody>
      </p:sp>
      <p:sp>
        <p:nvSpPr>
          <p:cNvPr id="1907" name="Governance and controls"/>
          <p:cNvSpPr/>
          <p:nvPr/>
        </p:nvSpPr>
        <p:spPr>
          <a:xfrm>
            <a:off x="1337132" y="1194196"/>
            <a:ext cx="20828001" cy="825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nSpc>
                <a:spcPct val="100000"/>
              </a:lnSpc>
              <a:defRPr cap="all" spc="384">
                <a:solidFill>
                  <a:srgbClr val="0747A6"/>
                </a:solidFill>
                <a:latin typeface="Charlie Display Black"/>
                <a:ea typeface="Charlie Display Black"/>
                <a:cs typeface="Charlie Display Black"/>
                <a:sym typeface="Charlie Display Black"/>
              </a:defRPr>
            </a:lvl1pPr>
          </a:lstStyle>
          <a:p>
            <a:pPr/>
            <a:r>
              <a:t>Governance and controls</a:t>
            </a:r>
          </a:p>
        </p:txBody>
      </p:sp>
      <p:sp>
        <p:nvSpPr>
          <p:cNvPr id="1908" name="Line"/>
          <p:cNvSpPr/>
          <p:nvPr/>
        </p:nvSpPr>
        <p:spPr>
          <a:xfrm>
            <a:off x="1509672" y="2756562"/>
            <a:ext cx="2541599" cy="1"/>
          </a:xfrm>
          <a:prstGeom prst="line">
            <a:avLst/>
          </a:prstGeom>
          <a:ln w="101600">
            <a:solidFill>
              <a:srgbClr val="B2D4FF"/>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pic>
        <p:nvPicPr>
          <p:cNvPr id="1909" name="Image" descr="Image"/>
          <p:cNvPicPr>
            <a:picLocks noChangeAspect="1"/>
          </p:cNvPicPr>
          <p:nvPr/>
        </p:nvPicPr>
        <p:blipFill>
          <a:blip r:embed="rId3">
            <a:extLst/>
          </a:blip>
          <a:stretch>
            <a:fillRect/>
          </a:stretch>
        </p:blipFill>
        <p:spPr>
          <a:xfrm>
            <a:off x="18429768" y="6816279"/>
            <a:ext cx="2010258" cy="3437802"/>
          </a:xfrm>
          <a:prstGeom prst="rect">
            <a:avLst/>
          </a:prstGeom>
          <a:ln w="12700">
            <a:miter lim="400000"/>
          </a:ln>
        </p:spPr>
      </p:pic>
      <p:pic>
        <p:nvPicPr>
          <p:cNvPr id="1910" name="Image" descr="Image"/>
          <p:cNvPicPr>
            <a:picLocks noChangeAspect="1"/>
          </p:cNvPicPr>
          <p:nvPr/>
        </p:nvPicPr>
        <p:blipFill>
          <a:blip r:embed="rId4">
            <a:extLst/>
          </a:blip>
          <a:stretch>
            <a:fillRect/>
          </a:stretch>
        </p:blipFill>
        <p:spPr>
          <a:xfrm>
            <a:off x="19713455" y="8761722"/>
            <a:ext cx="2353286" cy="2240103"/>
          </a:xfrm>
          <a:prstGeom prst="rect">
            <a:avLst/>
          </a:prstGeom>
          <a:ln w="12700">
            <a:miter lim="400000"/>
          </a:ln>
        </p:spPr>
      </p:pic>
      <p:pic>
        <p:nvPicPr>
          <p:cNvPr id="1911" name="Image" descr="Image"/>
          <p:cNvPicPr>
            <a:picLocks noChangeAspect="1"/>
          </p:cNvPicPr>
          <p:nvPr/>
        </p:nvPicPr>
        <p:blipFill>
          <a:blip r:embed="rId5">
            <a:extLst/>
          </a:blip>
          <a:stretch>
            <a:fillRect/>
          </a:stretch>
        </p:blipFill>
        <p:spPr>
          <a:xfrm>
            <a:off x="18076584" y="9421481"/>
            <a:ext cx="3216607" cy="1758786"/>
          </a:xfrm>
          <a:prstGeom prst="rect">
            <a:avLst/>
          </a:prstGeom>
          <a:ln w="12700">
            <a:miter lim="400000"/>
          </a:ln>
        </p:spPr>
      </p:pic>
      <p:pic>
        <p:nvPicPr>
          <p:cNvPr id="1912" name="Image" descr="Image"/>
          <p:cNvPicPr>
            <a:picLocks noChangeAspect="1"/>
          </p:cNvPicPr>
          <p:nvPr/>
        </p:nvPicPr>
        <p:blipFill>
          <a:blip r:embed="rId6">
            <a:extLst/>
          </a:blip>
          <a:stretch>
            <a:fillRect/>
          </a:stretch>
        </p:blipFill>
        <p:spPr>
          <a:xfrm>
            <a:off x="15506470" y="8016391"/>
            <a:ext cx="3427464" cy="3180411"/>
          </a:xfrm>
          <a:prstGeom prst="rect">
            <a:avLst/>
          </a:prstGeom>
          <a:ln w="12700">
            <a:miter lim="400000"/>
          </a:ln>
        </p:spPr>
      </p:pic>
      <p:pic>
        <p:nvPicPr>
          <p:cNvPr id="1913" name="Image" descr="Image"/>
          <p:cNvPicPr>
            <a:picLocks noChangeAspect="1"/>
          </p:cNvPicPr>
          <p:nvPr/>
        </p:nvPicPr>
        <p:blipFill>
          <a:blip r:embed="rId7">
            <a:extLst/>
          </a:blip>
          <a:srcRect l="0" t="0" r="0" b="46522"/>
          <a:stretch>
            <a:fillRect/>
          </a:stretch>
        </p:blipFill>
        <p:spPr>
          <a:xfrm>
            <a:off x="15548503" y="10254641"/>
            <a:ext cx="6739866" cy="770068"/>
          </a:xfrm>
          <a:prstGeom prst="rect">
            <a:avLst/>
          </a:prstGeom>
          <a:ln w="12700">
            <a:miter lim="400000"/>
          </a:ln>
        </p:spPr>
      </p:pic>
      <p:pic>
        <p:nvPicPr>
          <p:cNvPr id="1914" name="Image" descr="Image"/>
          <p:cNvPicPr>
            <a:picLocks noChangeAspect="1"/>
          </p:cNvPicPr>
          <p:nvPr/>
        </p:nvPicPr>
        <p:blipFill>
          <a:blip r:embed="rId8">
            <a:extLst/>
          </a:blip>
          <a:stretch>
            <a:fillRect/>
          </a:stretch>
        </p:blipFill>
        <p:spPr>
          <a:xfrm>
            <a:off x="15253481" y="11007131"/>
            <a:ext cx="7329908" cy="2706663"/>
          </a:xfrm>
          <a:prstGeom prst="rect">
            <a:avLst/>
          </a:prstGeom>
          <a:ln w="12700">
            <a:miter lim="400000"/>
          </a:ln>
        </p:spPr>
      </p:pic>
      <p:pic>
        <p:nvPicPr>
          <p:cNvPr id="1915" name="Image" descr="Image"/>
          <p:cNvPicPr>
            <a:picLocks noChangeAspect="1"/>
          </p:cNvPicPr>
          <p:nvPr/>
        </p:nvPicPr>
        <p:blipFill>
          <a:blip r:embed="rId9">
            <a:extLst/>
          </a:blip>
          <a:stretch>
            <a:fillRect/>
          </a:stretch>
        </p:blipFill>
        <p:spPr>
          <a:xfrm>
            <a:off x="14617027" y="11907116"/>
            <a:ext cx="3843262" cy="1806678"/>
          </a:xfrm>
          <a:prstGeom prst="rect">
            <a:avLst/>
          </a:prstGeom>
          <a:ln w="12700">
            <a:miter lim="400000"/>
          </a:ln>
        </p:spPr>
      </p:pic>
      <p:pic>
        <p:nvPicPr>
          <p:cNvPr id="1916" name="Image" descr="Image"/>
          <p:cNvPicPr>
            <a:picLocks noChangeAspect="1"/>
          </p:cNvPicPr>
          <p:nvPr/>
        </p:nvPicPr>
        <p:blipFill>
          <a:blip r:embed="rId10">
            <a:extLst/>
          </a:blip>
          <a:stretch>
            <a:fillRect/>
          </a:stretch>
        </p:blipFill>
        <p:spPr>
          <a:xfrm>
            <a:off x="20756069" y="12394086"/>
            <a:ext cx="2803272" cy="1319708"/>
          </a:xfrm>
          <a:prstGeom prst="rect">
            <a:avLst/>
          </a:prstGeom>
          <a:ln w="12700">
            <a:miter lim="400000"/>
          </a:ln>
        </p:spPr>
      </p:pic>
      <p:sp>
        <p:nvSpPr>
          <p:cNvPr id="1917" name="PREMIUM &amp; enterprise PLANS"/>
          <p:cNvSpPr/>
          <p:nvPr/>
        </p:nvSpPr>
        <p:spPr>
          <a:xfrm>
            <a:off x="5186048" y="8077140"/>
            <a:ext cx="5328563" cy="548018"/>
          </a:xfrm>
          <a:prstGeom prst="roundRect">
            <a:avLst>
              <a:gd name="adj" fmla="val 13905"/>
            </a:avLst>
          </a:prstGeom>
          <a:solidFill>
            <a:schemeClr val="accent2">
              <a:hueOff val="-73283"/>
              <a:satOff val="-17687"/>
              <a:lumOff val="28631"/>
            </a:schemeClr>
          </a:solidFill>
          <a:ln w="12700">
            <a:miter lim="400000"/>
          </a:ln>
          <a:extLst>
            <a:ext uri="{C572A759-6A51-4108-AA02-DFA0A04FC94B}">
              <ma14:wrappingTextBoxFlag xmlns:ma14="http://schemas.microsoft.com/office/mac/drawingml/2011/main" val="1"/>
            </a:ext>
          </a:extLst>
        </p:spPr>
        <p:txBody>
          <a:bodyPr lIns="0" tIns="0" rIns="0" bIns="0" anchor="ctr"/>
          <a:lstStyle>
            <a:lvl1pPr algn="ctr">
              <a:lnSpc>
                <a:spcPct val="100000"/>
              </a:lnSpc>
              <a:defRPr b="1" cap="all" spc="183" sz="2300"/>
            </a:lvl1pPr>
          </a:lstStyle>
          <a:p>
            <a:pPr/>
            <a:r>
              <a:t>PREMIUM &amp; enterprise PLANS</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ID="10" grpId="1" fill="hold">
                                  <p:stCondLst>
                                    <p:cond delay="0"/>
                                  </p:stCondLst>
                                  <p:iterate type="el" backwards="0">
                                    <p:tmAbs val="0"/>
                                  </p:iterate>
                                  <p:childTnLst>
                                    <p:set>
                                      <p:cBhvr>
                                        <p:cTn id="6" fill="hold"/>
                                        <p:tgtEl>
                                          <p:spTgt spid="1914"/>
                                        </p:tgtEl>
                                        <p:attrNameLst>
                                          <p:attrName>style.visibility</p:attrName>
                                        </p:attrNameLst>
                                      </p:cBhvr>
                                      <p:to>
                                        <p:strVal val="visible"/>
                                      </p:to>
                                    </p:set>
                                    <p:animEffect filter="fade" transition="in">
                                      <p:cBhvr>
                                        <p:cTn id="7" dur="500"/>
                                        <p:tgtEl>
                                          <p:spTgt spid="1914"/>
                                        </p:tgtEl>
                                      </p:cBhvr>
                                    </p:animEffect>
                                  </p:childTnLst>
                                </p:cTn>
                              </p:par>
                            </p:childTnLst>
                          </p:cTn>
                        </p:par>
                        <p:par>
                          <p:cTn id="8" fill="hold">
                            <p:stCondLst>
                              <p:cond delay="500"/>
                            </p:stCondLst>
                            <p:childTnLst>
                              <p:par>
                                <p:cTn id="9" presetClass="entr" nodeType="afterEffect" presetID="10" grpId="2" fill="hold">
                                  <p:stCondLst>
                                    <p:cond delay="0"/>
                                  </p:stCondLst>
                                  <p:iterate type="el" backwards="0">
                                    <p:tmAbs val="0"/>
                                  </p:iterate>
                                  <p:childTnLst>
                                    <p:set>
                                      <p:cBhvr>
                                        <p:cTn id="10" fill="hold"/>
                                        <p:tgtEl>
                                          <p:spTgt spid="1913"/>
                                        </p:tgtEl>
                                        <p:attrNameLst>
                                          <p:attrName>style.visibility</p:attrName>
                                        </p:attrNameLst>
                                      </p:cBhvr>
                                      <p:to>
                                        <p:strVal val="visible"/>
                                      </p:to>
                                    </p:set>
                                    <p:animEffect filter="fade" transition="in">
                                      <p:cBhvr>
                                        <p:cTn id="11" dur="500"/>
                                        <p:tgtEl>
                                          <p:spTgt spid="1913"/>
                                        </p:tgtEl>
                                      </p:cBhvr>
                                    </p:animEffect>
                                  </p:childTnLst>
                                </p:cTn>
                              </p:par>
                            </p:childTnLst>
                          </p:cTn>
                        </p:par>
                        <p:par>
                          <p:cTn id="12" fill="hold">
                            <p:stCondLst>
                              <p:cond delay="1000"/>
                            </p:stCondLst>
                            <p:childTnLst>
                              <p:par>
                                <p:cTn id="13" presetClass="entr" nodeType="afterEffect" presetSubtype="2" presetID="22" grpId="3" fill="hold">
                                  <p:stCondLst>
                                    <p:cond delay="0"/>
                                  </p:stCondLst>
                                  <p:iterate type="el" backwards="0">
                                    <p:tmAbs val="0"/>
                                  </p:iterate>
                                  <p:childTnLst>
                                    <p:set>
                                      <p:cBhvr>
                                        <p:cTn id="14" fill="hold"/>
                                        <p:tgtEl>
                                          <p:spTgt spid="1911"/>
                                        </p:tgtEl>
                                        <p:attrNameLst>
                                          <p:attrName>style.visibility</p:attrName>
                                        </p:attrNameLst>
                                      </p:cBhvr>
                                      <p:to>
                                        <p:strVal val="visible"/>
                                      </p:to>
                                    </p:set>
                                    <p:animEffect filter="wipe(right)" transition="in">
                                      <p:cBhvr>
                                        <p:cTn id="15" dur="1000"/>
                                        <p:tgtEl>
                                          <p:spTgt spid="1911"/>
                                        </p:tgtEl>
                                      </p:cBhvr>
                                    </p:animEffect>
                                  </p:childTnLst>
                                </p:cTn>
                              </p:par>
                            </p:childTnLst>
                          </p:cTn>
                        </p:par>
                        <p:par>
                          <p:cTn id="16" fill="hold">
                            <p:stCondLst>
                              <p:cond delay="2000"/>
                            </p:stCondLst>
                            <p:childTnLst>
                              <p:par>
                                <p:cTn id="17" presetClass="entr" nodeType="afterEffect" presetSubtype="8" presetID="2" grpId="4" fill="hold">
                                  <p:stCondLst>
                                    <p:cond delay="0"/>
                                  </p:stCondLst>
                                  <p:iterate type="el" backwards="0">
                                    <p:tmAbs val="0"/>
                                  </p:iterate>
                                  <p:childTnLst>
                                    <p:set>
                                      <p:cBhvr>
                                        <p:cTn id="18" fill="hold"/>
                                        <p:tgtEl>
                                          <p:spTgt spid="1912"/>
                                        </p:tgtEl>
                                        <p:attrNameLst>
                                          <p:attrName>style.visibility</p:attrName>
                                        </p:attrNameLst>
                                      </p:cBhvr>
                                      <p:to>
                                        <p:strVal val="visible"/>
                                      </p:to>
                                    </p:set>
                                    <p:anim calcmode="lin" valueType="num">
                                      <p:cBhvr>
                                        <p:cTn id="19" dur="1000" fill="hold"/>
                                        <p:tgtEl>
                                          <p:spTgt spid="1912"/>
                                        </p:tgtEl>
                                        <p:attrNameLst>
                                          <p:attrName>ppt_x</p:attrName>
                                        </p:attrNameLst>
                                      </p:cBhvr>
                                      <p:tavLst>
                                        <p:tav tm="0">
                                          <p:val>
                                            <p:strVal val="0-#ppt_w/2"/>
                                          </p:val>
                                        </p:tav>
                                        <p:tav tm="100000">
                                          <p:val>
                                            <p:strVal val="#ppt_x"/>
                                          </p:val>
                                        </p:tav>
                                      </p:tavLst>
                                    </p:anim>
                                    <p:anim calcmode="lin" valueType="num">
                                      <p:cBhvr>
                                        <p:cTn id="20" dur="1000" fill="hold"/>
                                        <p:tgtEl>
                                          <p:spTgt spid="1912"/>
                                        </p:tgtEl>
                                        <p:attrNameLst>
                                          <p:attrName>ppt_y</p:attrName>
                                        </p:attrNameLst>
                                      </p:cBhvr>
                                      <p:tavLst>
                                        <p:tav tm="0">
                                          <p:val>
                                            <p:strVal val="#ppt_y"/>
                                          </p:val>
                                        </p:tav>
                                        <p:tav tm="100000">
                                          <p:val>
                                            <p:strVal val="#ppt_y"/>
                                          </p:val>
                                        </p:tav>
                                      </p:tavLst>
                                    </p:anim>
                                  </p:childTnLst>
                                </p:cTn>
                              </p:par>
                            </p:childTnLst>
                          </p:cTn>
                        </p:par>
                        <p:par>
                          <p:cTn id="21" fill="hold">
                            <p:stCondLst>
                              <p:cond delay="3000"/>
                            </p:stCondLst>
                            <p:childTnLst>
                              <p:par>
                                <p:cTn id="22" presetClass="entr" nodeType="afterEffect" presetSubtype="8" presetID="2" grpId="5" fill="hold">
                                  <p:stCondLst>
                                    <p:cond delay="500"/>
                                  </p:stCondLst>
                                  <p:iterate type="el" backwards="0">
                                    <p:tmAbs val="0"/>
                                  </p:iterate>
                                  <p:childTnLst>
                                    <p:set>
                                      <p:cBhvr>
                                        <p:cTn id="23" fill="hold"/>
                                        <p:tgtEl>
                                          <p:spTgt spid="1915"/>
                                        </p:tgtEl>
                                        <p:attrNameLst>
                                          <p:attrName>style.visibility</p:attrName>
                                        </p:attrNameLst>
                                      </p:cBhvr>
                                      <p:to>
                                        <p:strVal val="visible"/>
                                      </p:to>
                                    </p:set>
                                    <p:anim calcmode="lin" valueType="num">
                                      <p:cBhvr>
                                        <p:cTn id="24" dur="1000" fill="hold"/>
                                        <p:tgtEl>
                                          <p:spTgt spid="1915"/>
                                        </p:tgtEl>
                                        <p:attrNameLst>
                                          <p:attrName>ppt_x</p:attrName>
                                        </p:attrNameLst>
                                      </p:cBhvr>
                                      <p:tavLst>
                                        <p:tav tm="0">
                                          <p:val>
                                            <p:strVal val="0-#ppt_w/2"/>
                                          </p:val>
                                        </p:tav>
                                        <p:tav tm="100000">
                                          <p:val>
                                            <p:strVal val="#ppt_x"/>
                                          </p:val>
                                        </p:tav>
                                      </p:tavLst>
                                    </p:anim>
                                    <p:anim calcmode="lin" valueType="num">
                                      <p:cBhvr>
                                        <p:cTn id="25" dur="1000" fill="hold"/>
                                        <p:tgtEl>
                                          <p:spTgt spid="1915"/>
                                        </p:tgtEl>
                                        <p:attrNameLst>
                                          <p:attrName>ppt_y</p:attrName>
                                        </p:attrNameLst>
                                      </p:cBhvr>
                                      <p:tavLst>
                                        <p:tav tm="0">
                                          <p:val>
                                            <p:strVal val="#ppt_y"/>
                                          </p:val>
                                        </p:tav>
                                        <p:tav tm="100000">
                                          <p:val>
                                            <p:strVal val="#ppt_y"/>
                                          </p:val>
                                        </p:tav>
                                      </p:tavLst>
                                    </p:anim>
                                  </p:childTnLst>
                                </p:cTn>
                              </p:par>
                            </p:childTnLst>
                          </p:cTn>
                        </p:par>
                        <p:par>
                          <p:cTn id="26" fill="hold">
                            <p:stCondLst>
                              <p:cond delay="4500"/>
                            </p:stCondLst>
                            <p:childTnLst>
                              <p:par>
                                <p:cTn id="27" presetClass="entr" nodeType="afterEffect" presetSubtype="2" presetID="2" grpId="6" fill="hold">
                                  <p:stCondLst>
                                    <p:cond delay="100"/>
                                  </p:stCondLst>
                                  <p:iterate type="el" backwards="0">
                                    <p:tmAbs val="0"/>
                                  </p:iterate>
                                  <p:childTnLst>
                                    <p:set>
                                      <p:cBhvr>
                                        <p:cTn id="28" fill="hold"/>
                                        <p:tgtEl>
                                          <p:spTgt spid="1916"/>
                                        </p:tgtEl>
                                        <p:attrNameLst>
                                          <p:attrName>style.visibility</p:attrName>
                                        </p:attrNameLst>
                                      </p:cBhvr>
                                      <p:to>
                                        <p:strVal val="visible"/>
                                      </p:to>
                                    </p:set>
                                    <p:anim calcmode="lin" valueType="num">
                                      <p:cBhvr>
                                        <p:cTn id="29" dur="1000" fill="hold"/>
                                        <p:tgtEl>
                                          <p:spTgt spid="1916"/>
                                        </p:tgtEl>
                                        <p:attrNameLst>
                                          <p:attrName>ppt_x</p:attrName>
                                        </p:attrNameLst>
                                      </p:cBhvr>
                                      <p:tavLst>
                                        <p:tav tm="0">
                                          <p:val>
                                            <p:strVal val="1+#ppt_w/2"/>
                                          </p:val>
                                        </p:tav>
                                        <p:tav tm="100000">
                                          <p:val>
                                            <p:strVal val="#ppt_x"/>
                                          </p:val>
                                        </p:tav>
                                      </p:tavLst>
                                    </p:anim>
                                    <p:anim calcmode="lin" valueType="num">
                                      <p:cBhvr>
                                        <p:cTn id="30" dur="1000" fill="hold"/>
                                        <p:tgtEl>
                                          <p:spTgt spid="1916"/>
                                        </p:tgtEl>
                                        <p:attrNameLst>
                                          <p:attrName>ppt_y</p:attrName>
                                        </p:attrNameLst>
                                      </p:cBhvr>
                                      <p:tavLst>
                                        <p:tav tm="0">
                                          <p:val>
                                            <p:strVal val="#ppt_y"/>
                                          </p:val>
                                        </p:tav>
                                        <p:tav tm="100000">
                                          <p:val>
                                            <p:strVal val="#ppt_y"/>
                                          </p:val>
                                        </p:tav>
                                      </p:tavLst>
                                    </p:anim>
                                  </p:childTnLst>
                                </p:cTn>
                              </p:par>
                            </p:childTnLst>
                          </p:cTn>
                        </p:par>
                        <p:par>
                          <p:cTn id="31" fill="hold">
                            <p:stCondLst>
                              <p:cond delay="5600"/>
                            </p:stCondLst>
                            <p:childTnLst>
                              <p:par>
                                <p:cTn id="32" presetClass="entr" nodeType="afterEffect" presetSubtype="4" presetID="2" grpId="7" fill="hold">
                                  <p:stCondLst>
                                    <p:cond delay="100"/>
                                  </p:stCondLst>
                                  <p:iterate type="el" backwards="0">
                                    <p:tmAbs val="0"/>
                                  </p:iterate>
                                  <p:childTnLst>
                                    <p:set>
                                      <p:cBhvr>
                                        <p:cTn id="33" fill="hold"/>
                                        <p:tgtEl>
                                          <p:spTgt spid="1910"/>
                                        </p:tgtEl>
                                        <p:attrNameLst>
                                          <p:attrName>style.visibility</p:attrName>
                                        </p:attrNameLst>
                                      </p:cBhvr>
                                      <p:to>
                                        <p:strVal val="visible"/>
                                      </p:to>
                                    </p:set>
                                    <p:anim calcmode="lin" valueType="num">
                                      <p:cBhvr>
                                        <p:cTn id="34" dur="1000" fill="hold"/>
                                        <p:tgtEl>
                                          <p:spTgt spid="1910"/>
                                        </p:tgtEl>
                                        <p:attrNameLst>
                                          <p:attrName>ppt_x</p:attrName>
                                        </p:attrNameLst>
                                      </p:cBhvr>
                                      <p:tavLst>
                                        <p:tav tm="0">
                                          <p:val>
                                            <p:strVal val="#ppt_x"/>
                                          </p:val>
                                        </p:tav>
                                        <p:tav tm="100000">
                                          <p:val>
                                            <p:strVal val="#ppt_x"/>
                                          </p:val>
                                        </p:tav>
                                      </p:tavLst>
                                    </p:anim>
                                    <p:anim calcmode="lin" valueType="num">
                                      <p:cBhvr>
                                        <p:cTn id="35" dur="1000" fill="hold"/>
                                        <p:tgtEl>
                                          <p:spTgt spid="1910"/>
                                        </p:tgtEl>
                                        <p:attrNameLst>
                                          <p:attrName>ppt_y</p:attrName>
                                        </p:attrNameLst>
                                      </p:cBhvr>
                                      <p:tavLst>
                                        <p:tav tm="0">
                                          <p:val>
                                            <p:strVal val="1+#ppt_h/2"/>
                                          </p:val>
                                        </p:tav>
                                        <p:tav tm="100000">
                                          <p:val>
                                            <p:strVal val="#ppt_y"/>
                                          </p:val>
                                        </p:tav>
                                      </p:tavLst>
                                    </p:anim>
                                  </p:childTnLst>
                                </p:cTn>
                              </p:par>
                            </p:childTnLst>
                          </p:cTn>
                        </p:par>
                        <p:par>
                          <p:cTn id="36" fill="hold">
                            <p:stCondLst>
                              <p:cond delay="6700"/>
                            </p:stCondLst>
                            <p:childTnLst>
                              <p:par>
                                <p:cTn id="37" presetClass="entr" nodeType="afterEffect" presetSubtype="1" presetID="2" grpId="8" fill="hold">
                                  <p:stCondLst>
                                    <p:cond delay="100"/>
                                  </p:stCondLst>
                                  <p:iterate type="el" backwards="0">
                                    <p:tmAbs val="0"/>
                                  </p:iterate>
                                  <p:childTnLst>
                                    <p:set>
                                      <p:cBhvr>
                                        <p:cTn id="38" fill="hold"/>
                                        <p:tgtEl>
                                          <p:spTgt spid="1909"/>
                                        </p:tgtEl>
                                        <p:attrNameLst>
                                          <p:attrName>style.visibility</p:attrName>
                                        </p:attrNameLst>
                                      </p:cBhvr>
                                      <p:to>
                                        <p:strVal val="visible"/>
                                      </p:to>
                                    </p:set>
                                    <p:anim calcmode="lin" valueType="num">
                                      <p:cBhvr>
                                        <p:cTn id="39" dur="1000" fill="hold"/>
                                        <p:tgtEl>
                                          <p:spTgt spid="1909"/>
                                        </p:tgtEl>
                                        <p:attrNameLst>
                                          <p:attrName>ppt_x</p:attrName>
                                        </p:attrNameLst>
                                      </p:cBhvr>
                                      <p:tavLst>
                                        <p:tav tm="0">
                                          <p:val>
                                            <p:strVal val="#ppt_x"/>
                                          </p:val>
                                        </p:tav>
                                        <p:tav tm="100000">
                                          <p:val>
                                            <p:strVal val="#ppt_x"/>
                                          </p:val>
                                        </p:tav>
                                      </p:tavLst>
                                    </p:anim>
                                    <p:anim calcmode="lin" valueType="num">
                                      <p:cBhvr>
                                        <p:cTn id="40" dur="1000" fill="hold"/>
                                        <p:tgtEl>
                                          <p:spTgt spid="190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916" grpId="6"/>
      <p:bldP build="whole" bldLvl="1" animBg="1" rev="0" advAuto="0" spid="1914" grpId="1"/>
      <p:bldP build="whole" bldLvl="1" animBg="1" rev="0" advAuto="0" spid="1912" grpId="4"/>
      <p:bldP build="whole" bldLvl="1" animBg="1" rev="0" advAuto="0" spid="1913" grpId="2"/>
      <p:bldP build="whole" bldLvl="1" animBg="1" rev="0" advAuto="0" spid="1909" grpId="8"/>
      <p:bldP build="whole" bldLvl="1" animBg="1" rev="0" advAuto="0" spid="1910" grpId="7"/>
      <p:bldP build="whole" bldLvl="1" animBg="1" rev="0" advAuto="0" spid="1915" grpId="5"/>
      <p:bldP build="whole" bldLvl="1" animBg="1" rev="0" advAuto="0" spid="1911" grpId="3"/>
    </p:bldLst>
  </p:timing>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chemeClr val="accent2">
            <a:hueOff val="-73283"/>
            <a:satOff val="-17687"/>
            <a:lumOff val="28631"/>
          </a:schemeClr>
        </a:solidFill>
      </p:bgPr>
    </p:bg>
    <p:spTree>
      <p:nvGrpSpPr>
        <p:cNvPr id="1" name=""/>
        <p:cNvGrpSpPr/>
        <p:nvPr/>
      </p:nvGrpSpPr>
      <p:grpSpPr>
        <a:xfrm>
          <a:off x="0" y="0"/>
          <a:ext cx="0" cy="0"/>
          <a:chOff x="0" y="0"/>
          <a:chExt cx="0" cy="0"/>
        </a:xfrm>
      </p:grpSpPr>
      <p:pic>
        <p:nvPicPr>
          <p:cNvPr id="1921" name="Image" descr="Image"/>
          <p:cNvPicPr>
            <a:picLocks noChangeAspect="1"/>
          </p:cNvPicPr>
          <p:nvPr/>
        </p:nvPicPr>
        <p:blipFill>
          <a:blip r:embed="rId3">
            <a:extLst/>
          </a:blip>
          <a:stretch>
            <a:fillRect/>
          </a:stretch>
        </p:blipFill>
        <p:spPr>
          <a:xfrm>
            <a:off x="544030" y="1108545"/>
            <a:ext cx="12521612" cy="12252755"/>
          </a:xfrm>
          <a:prstGeom prst="rect">
            <a:avLst/>
          </a:prstGeom>
          <a:ln w="12700">
            <a:miter lim="400000"/>
          </a:ln>
        </p:spPr>
      </p:pic>
      <p:pic>
        <p:nvPicPr>
          <p:cNvPr id="1922" name="Image" descr="Image"/>
          <p:cNvPicPr>
            <a:picLocks noChangeAspect="1"/>
          </p:cNvPicPr>
          <p:nvPr/>
        </p:nvPicPr>
        <p:blipFill>
          <a:blip r:embed="rId4">
            <a:extLst/>
          </a:blip>
          <a:stretch>
            <a:fillRect/>
          </a:stretch>
        </p:blipFill>
        <p:spPr>
          <a:xfrm>
            <a:off x="16169845" y="9500846"/>
            <a:ext cx="8834280" cy="3429497"/>
          </a:xfrm>
          <a:prstGeom prst="rect">
            <a:avLst/>
          </a:prstGeom>
          <a:ln w="12700">
            <a:miter lim="400000"/>
          </a:ln>
        </p:spPr>
      </p:pic>
      <p:pic>
        <p:nvPicPr>
          <p:cNvPr id="1923" name="Image" descr="Image"/>
          <p:cNvPicPr>
            <a:picLocks noChangeAspect="1"/>
          </p:cNvPicPr>
          <p:nvPr/>
        </p:nvPicPr>
        <p:blipFill>
          <a:blip r:embed="rId5">
            <a:extLst/>
          </a:blip>
          <a:stretch>
            <a:fillRect/>
          </a:stretch>
        </p:blipFill>
        <p:spPr>
          <a:xfrm>
            <a:off x="20312726" y="3054563"/>
            <a:ext cx="3399283" cy="1319613"/>
          </a:xfrm>
          <a:prstGeom prst="rect">
            <a:avLst/>
          </a:prstGeom>
          <a:ln w="12700">
            <a:miter lim="400000"/>
          </a:ln>
        </p:spPr>
      </p:pic>
      <p:pic>
        <p:nvPicPr>
          <p:cNvPr id="1924" name="Image" descr="Image"/>
          <p:cNvPicPr>
            <a:picLocks noChangeAspect="1"/>
          </p:cNvPicPr>
          <p:nvPr/>
        </p:nvPicPr>
        <p:blipFill>
          <a:blip r:embed="rId6">
            <a:extLst/>
          </a:blip>
          <a:stretch>
            <a:fillRect/>
          </a:stretch>
        </p:blipFill>
        <p:spPr>
          <a:xfrm>
            <a:off x="10336002" y="5139199"/>
            <a:ext cx="3711996" cy="1128624"/>
          </a:xfrm>
          <a:prstGeom prst="rect">
            <a:avLst/>
          </a:prstGeom>
          <a:ln w="12700">
            <a:miter lim="400000"/>
          </a:ln>
        </p:spPr>
      </p:pic>
      <p:pic>
        <p:nvPicPr>
          <p:cNvPr id="1925" name="Image" descr="Image"/>
          <p:cNvPicPr>
            <a:picLocks noChangeAspect="1"/>
          </p:cNvPicPr>
          <p:nvPr/>
        </p:nvPicPr>
        <p:blipFill>
          <a:blip r:embed="rId7">
            <a:extLst/>
          </a:blip>
          <a:stretch>
            <a:fillRect/>
          </a:stretch>
        </p:blipFill>
        <p:spPr>
          <a:xfrm>
            <a:off x="18400321" y="1958031"/>
            <a:ext cx="2494739" cy="758523"/>
          </a:xfrm>
          <a:prstGeom prst="rect">
            <a:avLst/>
          </a:prstGeom>
          <a:ln w="12700">
            <a:miter lim="400000"/>
          </a:ln>
        </p:spPr>
      </p:pic>
      <p:grpSp>
        <p:nvGrpSpPr>
          <p:cNvPr id="1928" name="Group"/>
          <p:cNvGrpSpPr/>
          <p:nvPr/>
        </p:nvGrpSpPr>
        <p:grpSpPr>
          <a:xfrm>
            <a:off x="11635777" y="5130799"/>
            <a:ext cx="11030714" cy="3207394"/>
            <a:chOff x="0" y="0"/>
            <a:chExt cx="11030712" cy="3207392"/>
          </a:xfrm>
        </p:grpSpPr>
        <p:sp>
          <p:nvSpPr>
            <p:cNvPr id="1926" name="Company-wide visibility, security, and control across your entire Atlassian cloud infrastructure."/>
            <p:cNvSpPr txBox="1"/>
            <p:nvPr/>
          </p:nvSpPr>
          <p:spPr>
            <a:xfrm>
              <a:off x="0" y="1825632"/>
              <a:ext cx="11030713" cy="138176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defRPr spc="39" sz="4000"/>
              </a:lvl1pPr>
            </a:lstStyle>
            <a:p>
              <a:pPr/>
              <a:r>
                <a:t>Company-wide visibility, security, and control across your entire Atlassian cloud infrastructure.</a:t>
              </a:r>
            </a:p>
          </p:txBody>
        </p:sp>
        <p:sp>
          <p:nvSpPr>
            <p:cNvPr id="1927" name="Atlassian Access"/>
            <p:cNvSpPr txBox="1"/>
            <p:nvPr/>
          </p:nvSpPr>
          <p:spPr>
            <a:xfrm>
              <a:off x="0" y="0"/>
              <a:ext cx="11030712" cy="19304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t">
              <a:spAutoFit/>
            </a:bodyPr>
            <a:lstStyle>
              <a:lvl1pPr>
                <a:lnSpc>
                  <a:spcPct val="100000"/>
                </a:lnSpc>
                <a:defRPr sz="12000">
                  <a:latin typeface="+mj-lt"/>
                  <a:ea typeface="+mj-ea"/>
                  <a:cs typeface="+mj-cs"/>
                  <a:sym typeface="Charlie Display Semibold"/>
                </a:defRPr>
              </a:lvl1pPr>
            </a:lstStyle>
            <a:p>
              <a:pPr/>
              <a:r>
                <a:t>Atlassian Access</a:t>
              </a:r>
            </a:p>
          </p:txBody>
        </p:sp>
      </p:gr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ID="10" grpId="1" fill="hold">
                                  <p:stCondLst>
                                    <p:cond delay="0"/>
                                  </p:stCondLst>
                                  <p:iterate type="el" backwards="0">
                                    <p:tmAbs val="0"/>
                                  </p:iterate>
                                  <p:childTnLst>
                                    <p:set>
                                      <p:cBhvr>
                                        <p:cTn id="6" fill="hold"/>
                                        <p:tgtEl>
                                          <p:spTgt spid="1928"/>
                                        </p:tgtEl>
                                        <p:attrNameLst>
                                          <p:attrName>style.visibility</p:attrName>
                                        </p:attrNameLst>
                                      </p:cBhvr>
                                      <p:to>
                                        <p:strVal val="visible"/>
                                      </p:to>
                                    </p:set>
                                    <p:animEffect filter="fade" transition="in">
                                      <p:cBhvr>
                                        <p:cTn id="7" dur="1500"/>
                                        <p:tgtEl>
                                          <p:spTgt spid="192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928" grpId="1"/>
    </p:bldLst>
  </p:timing>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32" name="Rounded Rectangle"/>
          <p:cNvSpPr/>
          <p:nvPr/>
        </p:nvSpPr>
        <p:spPr>
          <a:xfrm>
            <a:off x="895660" y="937648"/>
            <a:ext cx="5343782" cy="5715002"/>
          </a:xfrm>
          <a:prstGeom prst="roundRect">
            <a:avLst>
              <a:gd name="adj" fmla="val 4918"/>
            </a:avLst>
          </a:prstGeom>
          <a:solidFill>
            <a:srgbClr val="253858"/>
          </a:solidFill>
          <a:ln w="12700">
            <a:miter lim="400000"/>
          </a:ln>
          <a:effectLst>
            <a:outerShdw sx="100000" sy="100000" kx="0" ky="0" algn="b" rotWithShape="0" blurRad="355600" dist="0" dir="0">
              <a:srgbClr val="000000">
                <a:alpha val="75000"/>
              </a:srgbClr>
            </a:outerShdw>
          </a:effectLst>
        </p:spPr>
        <p:txBody>
          <a:bodyPr lIns="50800" tIns="50800" rIns="50800" bIns="50800" anchor="ctr"/>
          <a:lstStyle/>
          <a:p>
            <a:pPr>
              <a:lnSpc>
                <a:spcPct val="100000"/>
              </a:lnSpc>
              <a:defRPr>
                <a:solidFill>
                  <a:srgbClr val="253858"/>
                </a:solidFill>
                <a:latin typeface="+mj-lt"/>
                <a:ea typeface="+mj-ea"/>
                <a:cs typeface="+mj-cs"/>
                <a:sym typeface="Charlie Display Semibold"/>
              </a:defRPr>
            </a:pPr>
          </a:p>
        </p:txBody>
      </p:sp>
      <p:sp>
        <p:nvSpPr>
          <p:cNvPr id="1933" name="SAML single…"/>
          <p:cNvSpPr txBox="1"/>
          <p:nvPr/>
        </p:nvSpPr>
        <p:spPr>
          <a:xfrm>
            <a:off x="1343577" y="4907053"/>
            <a:ext cx="4447946" cy="1549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algn="ctr">
              <a:lnSpc>
                <a:spcPct val="100000"/>
              </a:lnSpc>
              <a:defRPr b="1" sz="4000">
                <a:solidFill>
                  <a:srgbClr val="FFFFFF"/>
                </a:solidFill>
              </a:defRPr>
            </a:pPr>
            <a:r>
              <a:t>SAML single </a:t>
            </a:r>
          </a:p>
          <a:p>
            <a:pPr algn="ctr">
              <a:lnSpc>
                <a:spcPct val="100000"/>
              </a:lnSpc>
              <a:defRPr b="1" sz="4000">
                <a:solidFill>
                  <a:srgbClr val="FFFFFF"/>
                </a:solidFill>
              </a:defRPr>
            </a:pPr>
            <a:r>
              <a:t>sign-on</a:t>
            </a:r>
          </a:p>
        </p:txBody>
      </p:sp>
      <p:sp>
        <p:nvSpPr>
          <p:cNvPr id="1934" name="Line"/>
          <p:cNvSpPr/>
          <p:nvPr/>
        </p:nvSpPr>
        <p:spPr>
          <a:xfrm flipV="1">
            <a:off x="24378583" y="132323"/>
            <a:ext cx="1" cy="13451354"/>
          </a:xfrm>
          <a:prstGeom prst="line">
            <a:avLst/>
          </a:prstGeom>
          <a:ln w="25400" cap="rnd">
            <a:solidFill>
              <a:schemeClr val="accent3">
                <a:hueOff val="358086"/>
              </a:schemeClr>
            </a:solidFill>
            <a:custDash>
              <a:ds d="100000" sp="200000"/>
            </a:custDash>
          </a:ln>
        </p:spPr>
        <p:txBody>
          <a:bodyPr lIns="50800" tIns="50800" rIns="50800" bIns="50800" anchor="ctr"/>
          <a:lstStyle/>
          <a:p>
            <a:pPr algn="ctr">
              <a:lnSpc>
                <a:spcPct val="100000"/>
              </a:lnSpc>
              <a:defRPr sz="3200">
                <a:solidFill>
                  <a:srgbClr val="000000"/>
                </a:solidFill>
                <a:latin typeface="Helvetica Light"/>
                <a:ea typeface="Helvetica Light"/>
                <a:cs typeface="Helvetica Light"/>
                <a:sym typeface="Helvetica Light"/>
              </a:defRPr>
            </a:pPr>
          </a:p>
        </p:txBody>
      </p:sp>
      <p:sp>
        <p:nvSpPr>
          <p:cNvPr id="1935" name="Line"/>
          <p:cNvSpPr/>
          <p:nvPr/>
        </p:nvSpPr>
        <p:spPr>
          <a:xfrm flipV="1">
            <a:off x="-607950" y="132323"/>
            <a:ext cx="1" cy="13451354"/>
          </a:xfrm>
          <a:prstGeom prst="line">
            <a:avLst/>
          </a:prstGeom>
          <a:ln w="25400" cap="rnd">
            <a:solidFill>
              <a:schemeClr val="accent3">
                <a:hueOff val="358086"/>
              </a:schemeClr>
            </a:solidFill>
            <a:custDash>
              <a:ds d="100000" sp="200000"/>
            </a:custDash>
          </a:ln>
        </p:spPr>
        <p:txBody>
          <a:bodyPr lIns="50800" tIns="50800" rIns="50800" bIns="50800" anchor="ctr"/>
          <a:lstStyle/>
          <a:p>
            <a:pPr algn="ctr">
              <a:lnSpc>
                <a:spcPct val="100000"/>
              </a:lnSpc>
              <a:defRPr sz="3200">
                <a:solidFill>
                  <a:srgbClr val="000000"/>
                </a:solidFill>
                <a:latin typeface="Helvetica Light"/>
                <a:ea typeface="Helvetica Light"/>
                <a:cs typeface="Helvetica Light"/>
                <a:sym typeface="Helvetica Light"/>
              </a:defRPr>
            </a:pPr>
          </a:p>
        </p:txBody>
      </p:sp>
      <p:sp>
        <p:nvSpPr>
          <p:cNvPr id="1936" name="Rounded Rectangle"/>
          <p:cNvSpPr/>
          <p:nvPr/>
        </p:nvSpPr>
        <p:spPr>
          <a:xfrm>
            <a:off x="6662266" y="7063351"/>
            <a:ext cx="5343783" cy="5715001"/>
          </a:xfrm>
          <a:prstGeom prst="roundRect">
            <a:avLst>
              <a:gd name="adj" fmla="val 4918"/>
            </a:avLst>
          </a:prstGeom>
          <a:solidFill>
            <a:srgbClr val="253858"/>
          </a:solidFill>
          <a:ln w="12700">
            <a:miter lim="400000"/>
          </a:ln>
          <a:effectLst>
            <a:outerShdw sx="100000" sy="100000" kx="0" ky="0" algn="b" rotWithShape="0" blurRad="355600" dist="0" dir="0">
              <a:srgbClr val="000000">
                <a:alpha val="75000"/>
              </a:srgbClr>
            </a:outerShdw>
          </a:effectLst>
        </p:spPr>
        <p:txBody>
          <a:bodyPr lIns="50800" tIns="50800" rIns="50800" bIns="50800" anchor="ctr"/>
          <a:lstStyle/>
          <a:p>
            <a:pPr>
              <a:lnSpc>
                <a:spcPct val="100000"/>
              </a:lnSpc>
              <a:defRPr>
                <a:solidFill>
                  <a:srgbClr val="253858"/>
                </a:solidFill>
                <a:latin typeface="+mj-lt"/>
                <a:ea typeface="+mj-ea"/>
                <a:cs typeface="+mj-cs"/>
                <a:sym typeface="Charlie Display Semibold"/>
              </a:defRPr>
            </a:pPr>
          </a:p>
        </p:txBody>
      </p:sp>
      <p:sp>
        <p:nvSpPr>
          <p:cNvPr id="1937" name="Rounded Rectangle"/>
          <p:cNvSpPr/>
          <p:nvPr/>
        </p:nvSpPr>
        <p:spPr>
          <a:xfrm>
            <a:off x="12428873" y="937648"/>
            <a:ext cx="5343781" cy="5715002"/>
          </a:xfrm>
          <a:prstGeom prst="roundRect">
            <a:avLst>
              <a:gd name="adj" fmla="val 4918"/>
            </a:avLst>
          </a:prstGeom>
          <a:solidFill>
            <a:srgbClr val="253858"/>
          </a:solidFill>
          <a:ln w="12700">
            <a:miter lim="400000"/>
          </a:ln>
          <a:effectLst>
            <a:outerShdw sx="100000" sy="100000" kx="0" ky="0" algn="b" rotWithShape="0" blurRad="355600" dist="0" dir="0">
              <a:srgbClr val="000000">
                <a:alpha val="75000"/>
              </a:srgbClr>
            </a:outerShdw>
          </a:effectLst>
        </p:spPr>
        <p:txBody>
          <a:bodyPr lIns="50800" tIns="50800" rIns="50800" bIns="50800" anchor="ctr"/>
          <a:lstStyle/>
          <a:p>
            <a:pPr>
              <a:lnSpc>
                <a:spcPct val="100000"/>
              </a:lnSpc>
              <a:defRPr>
                <a:solidFill>
                  <a:srgbClr val="253858"/>
                </a:solidFill>
                <a:latin typeface="+mj-lt"/>
                <a:ea typeface="+mj-ea"/>
                <a:cs typeface="+mj-cs"/>
                <a:sym typeface="Charlie Display Semibold"/>
              </a:defRPr>
            </a:pPr>
          </a:p>
        </p:txBody>
      </p:sp>
      <p:sp>
        <p:nvSpPr>
          <p:cNvPr id="1938" name="Rounded Rectangle"/>
          <p:cNvSpPr/>
          <p:nvPr/>
        </p:nvSpPr>
        <p:spPr>
          <a:xfrm>
            <a:off x="6652993" y="937648"/>
            <a:ext cx="5343782" cy="5715002"/>
          </a:xfrm>
          <a:prstGeom prst="roundRect">
            <a:avLst>
              <a:gd name="adj" fmla="val 4918"/>
            </a:avLst>
          </a:prstGeom>
          <a:solidFill>
            <a:srgbClr val="253858"/>
          </a:solidFill>
          <a:ln w="12700">
            <a:miter lim="400000"/>
          </a:ln>
          <a:effectLst>
            <a:outerShdw sx="100000" sy="100000" kx="0" ky="0" algn="b" rotWithShape="0" blurRad="355600" dist="0" dir="0">
              <a:srgbClr val="000000">
                <a:alpha val="75000"/>
              </a:srgbClr>
            </a:outerShdw>
          </a:effectLst>
        </p:spPr>
        <p:txBody>
          <a:bodyPr lIns="50800" tIns="50800" rIns="50800" bIns="50800" anchor="ctr"/>
          <a:lstStyle/>
          <a:p>
            <a:pPr>
              <a:lnSpc>
                <a:spcPct val="100000"/>
              </a:lnSpc>
              <a:defRPr>
                <a:solidFill>
                  <a:srgbClr val="253858"/>
                </a:solidFill>
                <a:latin typeface="+mj-lt"/>
                <a:ea typeface="+mj-ea"/>
                <a:cs typeface="+mj-cs"/>
                <a:sym typeface="Charlie Display Semibold"/>
              </a:defRPr>
            </a:pPr>
          </a:p>
        </p:txBody>
      </p:sp>
      <p:sp>
        <p:nvSpPr>
          <p:cNvPr id="1939" name="User lifecycle management"/>
          <p:cNvSpPr txBox="1"/>
          <p:nvPr/>
        </p:nvSpPr>
        <p:spPr>
          <a:xfrm>
            <a:off x="7100910" y="5008653"/>
            <a:ext cx="4447946" cy="1320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a:lnSpc>
                <a:spcPct val="100000"/>
              </a:lnSpc>
              <a:defRPr b="1" sz="4000">
                <a:solidFill>
                  <a:srgbClr val="FFFFFF"/>
                </a:solidFill>
              </a:defRPr>
            </a:lvl1pPr>
          </a:lstStyle>
          <a:p>
            <a:pPr/>
            <a:r>
              <a:t>User lifecycle management</a:t>
            </a:r>
          </a:p>
        </p:txBody>
      </p:sp>
      <p:pic>
        <p:nvPicPr>
          <p:cNvPr id="1940" name="Image" descr="Image"/>
          <p:cNvPicPr>
            <a:picLocks noChangeAspect="1"/>
          </p:cNvPicPr>
          <p:nvPr/>
        </p:nvPicPr>
        <p:blipFill>
          <a:blip r:embed="rId3">
            <a:extLst/>
          </a:blip>
          <a:stretch>
            <a:fillRect/>
          </a:stretch>
        </p:blipFill>
        <p:spPr>
          <a:xfrm>
            <a:off x="7725090" y="1811060"/>
            <a:ext cx="3170150" cy="2463696"/>
          </a:xfrm>
          <a:prstGeom prst="rect">
            <a:avLst/>
          </a:prstGeom>
          <a:ln w="12700">
            <a:miter lim="400000"/>
          </a:ln>
        </p:spPr>
      </p:pic>
      <p:sp>
        <p:nvSpPr>
          <p:cNvPr id="1941" name="Organization  audit log"/>
          <p:cNvSpPr txBox="1"/>
          <p:nvPr/>
        </p:nvSpPr>
        <p:spPr>
          <a:xfrm>
            <a:off x="12876789" y="5008653"/>
            <a:ext cx="4447947" cy="1320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ctr">
              <a:lnSpc>
                <a:spcPct val="100000"/>
              </a:lnSpc>
              <a:defRPr b="1" sz="4000">
                <a:solidFill>
                  <a:srgbClr val="FFFFFF"/>
                </a:solidFill>
              </a:defRPr>
            </a:pPr>
            <a:r>
              <a:t>Organization </a:t>
            </a:r>
            <a:br/>
            <a:r>
              <a:t>audit log</a:t>
            </a:r>
          </a:p>
        </p:txBody>
      </p:sp>
      <p:sp>
        <p:nvSpPr>
          <p:cNvPr id="1942" name="Rounded Rectangle"/>
          <p:cNvSpPr/>
          <p:nvPr/>
        </p:nvSpPr>
        <p:spPr>
          <a:xfrm>
            <a:off x="835465" y="7063351"/>
            <a:ext cx="5343783" cy="5715001"/>
          </a:xfrm>
          <a:prstGeom prst="roundRect">
            <a:avLst>
              <a:gd name="adj" fmla="val 4918"/>
            </a:avLst>
          </a:prstGeom>
          <a:solidFill>
            <a:srgbClr val="253858"/>
          </a:solidFill>
          <a:ln w="12700">
            <a:miter lim="400000"/>
          </a:ln>
          <a:effectLst>
            <a:outerShdw sx="100000" sy="100000" kx="0" ky="0" algn="b" rotWithShape="0" blurRad="355600" dist="0" dir="0">
              <a:srgbClr val="000000">
                <a:alpha val="75000"/>
              </a:srgbClr>
            </a:outerShdw>
          </a:effectLst>
        </p:spPr>
        <p:txBody>
          <a:bodyPr lIns="50800" tIns="50800" rIns="50800" bIns="50800" anchor="ctr"/>
          <a:lstStyle/>
          <a:p>
            <a:pPr>
              <a:lnSpc>
                <a:spcPct val="100000"/>
              </a:lnSpc>
              <a:defRPr>
                <a:solidFill>
                  <a:srgbClr val="253858"/>
                </a:solidFill>
                <a:latin typeface="+mj-lt"/>
                <a:ea typeface="+mj-ea"/>
                <a:cs typeface="+mj-cs"/>
                <a:sym typeface="Charlie Display Semibold"/>
              </a:defRPr>
            </a:pPr>
          </a:p>
        </p:txBody>
      </p:sp>
      <p:sp>
        <p:nvSpPr>
          <p:cNvPr id="1943" name="Authentication policies"/>
          <p:cNvSpPr txBox="1"/>
          <p:nvPr/>
        </p:nvSpPr>
        <p:spPr>
          <a:xfrm>
            <a:off x="1259391" y="11087746"/>
            <a:ext cx="4447946" cy="1320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a:lnSpc>
                <a:spcPct val="100000"/>
              </a:lnSpc>
              <a:defRPr b="1" sz="4000">
                <a:solidFill>
                  <a:srgbClr val="FFFFFF"/>
                </a:solidFill>
              </a:defRPr>
            </a:lvl1pPr>
          </a:lstStyle>
          <a:p>
            <a:pPr/>
            <a:r>
              <a:t>Authentication policies</a:t>
            </a:r>
          </a:p>
        </p:txBody>
      </p:sp>
      <p:sp>
        <p:nvSpPr>
          <p:cNvPr id="1944" name="Enforced two-step verification"/>
          <p:cNvSpPr txBox="1"/>
          <p:nvPr/>
        </p:nvSpPr>
        <p:spPr>
          <a:xfrm>
            <a:off x="7028034" y="11100446"/>
            <a:ext cx="4447946" cy="1320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a:lnSpc>
                <a:spcPct val="100000"/>
              </a:lnSpc>
              <a:defRPr b="1" sz="4000">
                <a:solidFill>
                  <a:srgbClr val="FFFFFF"/>
                </a:solidFill>
              </a:defRPr>
            </a:lvl1pPr>
          </a:lstStyle>
          <a:p>
            <a:pPr/>
            <a:r>
              <a:t>Enforced two-step verification</a:t>
            </a:r>
          </a:p>
        </p:txBody>
      </p:sp>
      <p:pic>
        <p:nvPicPr>
          <p:cNvPr id="1945" name="Image" descr="Image"/>
          <p:cNvPicPr>
            <a:picLocks noChangeAspect="1"/>
          </p:cNvPicPr>
          <p:nvPr/>
        </p:nvPicPr>
        <p:blipFill>
          <a:blip r:embed="rId4">
            <a:extLst/>
          </a:blip>
          <a:stretch>
            <a:fillRect/>
          </a:stretch>
        </p:blipFill>
        <p:spPr>
          <a:xfrm>
            <a:off x="2014382" y="8106050"/>
            <a:ext cx="2985949" cy="2163731"/>
          </a:xfrm>
          <a:prstGeom prst="rect">
            <a:avLst/>
          </a:prstGeom>
          <a:ln w="12700">
            <a:miter lim="400000"/>
          </a:ln>
        </p:spPr>
      </p:pic>
      <p:sp>
        <p:nvSpPr>
          <p:cNvPr id="1946" name="Rounded Rectangle"/>
          <p:cNvSpPr/>
          <p:nvPr/>
        </p:nvSpPr>
        <p:spPr>
          <a:xfrm>
            <a:off x="12428872" y="7063351"/>
            <a:ext cx="5343783" cy="5715001"/>
          </a:xfrm>
          <a:prstGeom prst="roundRect">
            <a:avLst>
              <a:gd name="adj" fmla="val 4918"/>
            </a:avLst>
          </a:prstGeom>
          <a:solidFill>
            <a:srgbClr val="253858"/>
          </a:solidFill>
          <a:ln w="12700">
            <a:miter lim="400000"/>
          </a:ln>
          <a:effectLst>
            <a:outerShdw sx="100000" sy="100000" kx="0" ky="0" algn="b" rotWithShape="0" blurRad="355600" dist="0" dir="0">
              <a:srgbClr val="000000">
                <a:alpha val="75000"/>
              </a:srgbClr>
            </a:outerShdw>
          </a:effectLst>
        </p:spPr>
        <p:txBody>
          <a:bodyPr lIns="50800" tIns="50800" rIns="50800" bIns="50800" anchor="ctr"/>
          <a:lstStyle/>
          <a:p>
            <a:pPr>
              <a:lnSpc>
                <a:spcPct val="100000"/>
              </a:lnSpc>
              <a:defRPr>
                <a:solidFill>
                  <a:srgbClr val="253858"/>
                </a:solidFill>
                <a:latin typeface="+mj-lt"/>
                <a:ea typeface="+mj-ea"/>
                <a:cs typeface="+mj-cs"/>
                <a:sym typeface="Charlie Display Semibold"/>
              </a:defRPr>
            </a:pPr>
          </a:p>
        </p:txBody>
      </p:sp>
      <p:sp>
        <p:nvSpPr>
          <p:cNvPr id="1947" name="CASB integration"/>
          <p:cNvSpPr txBox="1"/>
          <p:nvPr/>
        </p:nvSpPr>
        <p:spPr>
          <a:xfrm>
            <a:off x="12852798" y="11087746"/>
            <a:ext cx="4447946" cy="1320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ctr">
              <a:lnSpc>
                <a:spcPct val="100000"/>
              </a:lnSpc>
              <a:defRPr b="1" sz="4000">
                <a:solidFill>
                  <a:srgbClr val="FFFFFF"/>
                </a:solidFill>
              </a:defRPr>
            </a:pPr>
            <a:r>
              <a:t>CASB</a:t>
            </a:r>
            <a:br/>
            <a:r>
              <a:t>integration</a:t>
            </a:r>
          </a:p>
        </p:txBody>
      </p:sp>
      <p:sp>
        <p:nvSpPr>
          <p:cNvPr id="1948" name="Rounded Rectangle"/>
          <p:cNvSpPr/>
          <p:nvPr/>
        </p:nvSpPr>
        <p:spPr>
          <a:xfrm>
            <a:off x="18204752" y="937648"/>
            <a:ext cx="5343783" cy="5715001"/>
          </a:xfrm>
          <a:prstGeom prst="roundRect">
            <a:avLst>
              <a:gd name="adj" fmla="val 4918"/>
            </a:avLst>
          </a:prstGeom>
          <a:solidFill>
            <a:srgbClr val="253858"/>
          </a:solidFill>
          <a:ln w="12700">
            <a:miter lim="400000"/>
          </a:ln>
          <a:effectLst>
            <a:outerShdw sx="100000" sy="100000" kx="0" ky="0" algn="b" rotWithShape="0" blurRad="355600" dist="0" dir="0">
              <a:srgbClr val="000000">
                <a:alpha val="75000"/>
              </a:srgbClr>
            </a:outerShdw>
          </a:effectLst>
        </p:spPr>
        <p:txBody>
          <a:bodyPr lIns="50800" tIns="50800" rIns="50800" bIns="50800" anchor="ctr"/>
          <a:lstStyle/>
          <a:p>
            <a:pPr>
              <a:lnSpc>
                <a:spcPct val="100000"/>
              </a:lnSpc>
              <a:defRPr>
                <a:solidFill>
                  <a:srgbClr val="253858"/>
                </a:solidFill>
                <a:latin typeface="+mj-lt"/>
                <a:ea typeface="+mj-ea"/>
                <a:cs typeface="+mj-cs"/>
                <a:sym typeface="Charlie Display Semibold"/>
              </a:defRPr>
            </a:pPr>
          </a:p>
        </p:txBody>
      </p:sp>
      <p:sp>
        <p:nvSpPr>
          <p:cNvPr id="1949" name="Organization insights"/>
          <p:cNvSpPr txBox="1"/>
          <p:nvPr/>
        </p:nvSpPr>
        <p:spPr>
          <a:xfrm>
            <a:off x="18628678" y="4962042"/>
            <a:ext cx="4447946" cy="1320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a:lnSpc>
                <a:spcPct val="100000"/>
              </a:lnSpc>
              <a:defRPr b="1" sz="4000">
                <a:solidFill>
                  <a:srgbClr val="FFFFFF"/>
                </a:solidFill>
              </a:defRPr>
            </a:lvl1pPr>
          </a:lstStyle>
          <a:p>
            <a:pPr/>
            <a:r>
              <a:t>Organization insights</a:t>
            </a:r>
          </a:p>
        </p:txBody>
      </p:sp>
      <p:pic>
        <p:nvPicPr>
          <p:cNvPr id="1950" name="Image" descr="Image"/>
          <p:cNvPicPr>
            <a:picLocks noChangeAspect="1"/>
          </p:cNvPicPr>
          <p:nvPr/>
        </p:nvPicPr>
        <p:blipFill>
          <a:blip r:embed="rId5">
            <a:extLst/>
          </a:blip>
          <a:stretch>
            <a:fillRect/>
          </a:stretch>
        </p:blipFill>
        <p:spPr>
          <a:xfrm>
            <a:off x="2521720" y="1705850"/>
            <a:ext cx="2091661" cy="2595412"/>
          </a:xfrm>
          <a:prstGeom prst="rect">
            <a:avLst/>
          </a:prstGeom>
          <a:ln w="12700">
            <a:miter lim="400000"/>
          </a:ln>
        </p:spPr>
      </p:pic>
      <p:pic>
        <p:nvPicPr>
          <p:cNvPr id="1951" name="Image" descr="Image"/>
          <p:cNvPicPr>
            <a:picLocks noChangeAspect="1"/>
          </p:cNvPicPr>
          <p:nvPr/>
        </p:nvPicPr>
        <p:blipFill>
          <a:blip r:embed="rId6">
            <a:extLst/>
          </a:blip>
          <a:stretch>
            <a:fillRect/>
          </a:stretch>
        </p:blipFill>
        <p:spPr>
          <a:xfrm>
            <a:off x="13946754" y="1732356"/>
            <a:ext cx="2433956" cy="2542400"/>
          </a:xfrm>
          <a:prstGeom prst="rect">
            <a:avLst/>
          </a:prstGeom>
          <a:ln w="12700">
            <a:miter lim="400000"/>
          </a:ln>
        </p:spPr>
      </p:pic>
      <p:pic>
        <p:nvPicPr>
          <p:cNvPr id="1952" name="Image" descr="Image"/>
          <p:cNvPicPr>
            <a:picLocks noChangeAspect="1"/>
          </p:cNvPicPr>
          <p:nvPr/>
        </p:nvPicPr>
        <p:blipFill>
          <a:blip r:embed="rId7">
            <a:extLst/>
          </a:blip>
          <a:stretch>
            <a:fillRect/>
          </a:stretch>
        </p:blipFill>
        <p:spPr>
          <a:xfrm>
            <a:off x="19830812" y="1929073"/>
            <a:ext cx="2091661" cy="2148966"/>
          </a:xfrm>
          <a:prstGeom prst="rect">
            <a:avLst/>
          </a:prstGeom>
          <a:ln w="12700">
            <a:miter lim="400000"/>
          </a:ln>
        </p:spPr>
      </p:pic>
      <p:pic>
        <p:nvPicPr>
          <p:cNvPr id="1953" name="Image" descr="Image"/>
          <p:cNvPicPr>
            <a:picLocks noChangeAspect="1"/>
          </p:cNvPicPr>
          <p:nvPr/>
        </p:nvPicPr>
        <p:blipFill>
          <a:blip r:embed="rId8">
            <a:extLst/>
          </a:blip>
          <a:stretch>
            <a:fillRect/>
          </a:stretch>
        </p:blipFill>
        <p:spPr>
          <a:xfrm>
            <a:off x="7925306" y="8076155"/>
            <a:ext cx="2653403" cy="2223522"/>
          </a:xfrm>
          <a:prstGeom prst="rect">
            <a:avLst/>
          </a:prstGeom>
          <a:ln w="12700">
            <a:miter lim="400000"/>
          </a:ln>
        </p:spPr>
      </p:pic>
      <p:pic>
        <p:nvPicPr>
          <p:cNvPr id="1954" name="Image" descr="Image"/>
          <p:cNvPicPr>
            <a:picLocks noChangeAspect="1"/>
          </p:cNvPicPr>
          <p:nvPr/>
        </p:nvPicPr>
        <p:blipFill>
          <a:blip r:embed="rId9">
            <a:extLst/>
          </a:blip>
          <a:stretch>
            <a:fillRect/>
          </a:stretch>
        </p:blipFill>
        <p:spPr>
          <a:xfrm>
            <a:off x="13318123" y="8347836"/>
            <a:ext cx="3048498" cy="1996834"/>
          </a:xfrm>
          <a:prstGeom prst="rect">
            <a:avLst/>
          </a:prstGeom>
          <a:ln w="12700">
            <a:miter lim="400000"/>
          </a:ln>
        </p:spPr>
      </p:pic>
      <p:sp>
        <p:nvSpPr>
          <p:cNvPr id="1955" name="Rounded Rectangle"/>
          <p:cNvSpPr/>
          <p:nvPr/>
        </p:nvSpPr>
        <p:spPr>
          <a:xfrm>
            <a:off x="18204753" y="7063351"/>
            <a:ext cx="5343782" cy="5715002"/>
          </a:xfrm>
          <a:prstGeom prst="roundRect">
            <a:avLst>
              <a:gd name="adj" fmla="val 4918"/>
            </a:avLst>
          </a:prstGeom>
          <a:solidFill>
            <a:srgbClr val="253858"/>
          </a:solidFill>
          <a:ln w="12700">
            <a:miter lim="400000"/>
          </a:ln>
          <a:effectLst>
            <a:outerShdw sx="100000" sy="100000" kx="0" ky="0" algn="b" rotWithShape="0" blurRad="355600" dist="0" dir="0">
              <a:srgbClr val="000000">
                <a:alpha val="75000"/>
              </a:srgbClr>
            </a:outerShdw>
          </a:effectLst>
        </p:spPr>
        <p:txBody>
          <a:bodyPr lIns="50800" tIns="50800" rIns="50800" bIns="50800" anchor="ctr"/>
          <a:lstStyle/>
          <a:p>
            <a:pPr>
              <a:lnSpc>
                <a:spcPct val="100000"/>
              </a:lnSpc>
              <a:defRPr>
                <a:solidFill>
                  <a:srgbClr val="253858"/>
                </a:solidFill>
                <a:latin typeface="+mj-lt"/>
                <a:ea typeface="+mj-ea"/>
                <a:cs typeface="+mj-cs"/>
                <a:sym typeface="Charlie Display Semibold"/>
              </a:defRPr>
            </a:pPr>
          </a:p>
        </p:txBody>
      </p:sp>
      <p:sp>
        <p:nvSpPr>
          <p:cNvPr id="1956" name="API token controls"/>
          <p:cNvSpPr txBox="1"/>
          <p:nvPr/>
        </p:nvSpPr>
        <p:spPr>
          <a:xfrm>
            <a:off x="18568483" y="11125846"/>
            <a:ext cx="4447946" cy="1320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ctr">
              <a:lnSpc>
                <a:spcPct val="100000"/>
              </a:lnSpc>
              <a:defRPr b="1" sz="4000">
                <a:solidFill>
                  <a:srgbClr val="FFFFFF"/>
                </a:solidFill>
              </a:defRPr>
            </a:pPr>
            <a:r>
              <a:t>API token</a:t>
            </a:r>
            <a:br/>
            <a:r>
              <a:t>controls</a:t>
            </a:r>
          </a:p>
        </p:txBody>
      </p:sp>
      <p:pic>
        <p:nvPicPr>
          <p:cNvPr id="1957" name="Image" descr="Image"/>
          <p:cNvPicPr>
            <a:picLocks noChangeAspect="1"/>
          </p:cNvPicPr>
          <p:nvPr/>
        </p:nvPicPr>
        <p:blipFill>
          <a:blip r:embed="rId10">
            <a:extLst/>
          </a:blip>
          <a:stretch>
            <a:fillRect/>
          </a:stretch>
        </p:blipFill>
        <p:spPr>
          <a:xfrm>
            <a:off x="19285309" y="8221690"/>
            <a:ext cx="3062280" cy="2560151"/>
          </a:xfrm>
          <a:prstGeom prst="rect">
            <a:avLst/>
          </a:prstGeom>
          <a:ln w="12700">
            <a:miter lim="400000"/>
          </a:ln>
        </p:spPr>
      </p:pic>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961" name="background-holographic.jpg" descr="background-holographic.jpg"/>
          <p:cNvPicPr>
            <a:picLocks noChangeAspect="0"/>
          </p:cNvPicPr>
          <p:nvPr/>
        </p:nvPicPr>
        <p:blipFill>
          <a:blip r:embed="rId3">
            <a:extLst/>
          </a:blip>
          <a:srcRect l="1498" t="2709" r="46998" b="2818"/>
          <a:stretch>
            <a:fillRect/>
          </a:stretch>
        </p:blipFill>
        <p:spPr>
          <a:xfrm>
            <a:off x="8258769" y="3245895"/>
            <a:ext cx="7801190" cy="10497317"/>
          </a:xfrm>
          <a:prstGeom prst="rect">
            <a:avLst/>
          </a:prstGeom>
          <a:ln w="12700">
            <a:miter lim="400000"/>
          </a:ln>
        </p:spPr>
      </p:pic>
      <p:pic>
        <p:nvPicPr>
          <p:cNvPr id="1962" name="background-holographic.jpg" descr="background-holographic.jpg"/>
          <p:cNvPicPr>
            <a:picLocks noChangeAspect="0"/>
          </p:cNvPicPr>
          <p:nvPr/>
        </p:nvPicPr>
        <p:blipFill>
          <a:blip r:embed="rId3">
            <a:extLst/>
          </a:blip>
          <a:srcRect l="1498" t="2709" r="46998" b="2818"/>
          <a:stretch>
            <a:fillRect/>
          </a:stretch>
        </p:blipFill>
        <p:spPr>
          <a:xfrm>
            <a:off x="258675" y="3241529"/>
            <a:ext cx="7801393" cy="10506060"/>
          </a:xfrm>
          <a:prstGeom prst="rect">
            <a:avLst/>
          </a:prstGeom>
          <a:ln w="12700">
            <a:miter lim="400000"/>
          </a:ln>
        </p:spPr>
      </p:pic>
      <p:pic>
        <p:nvPicPr>
          <p:cNvPr id="1963" name="background-holographic.jpg" descr="background-holographic.jpg"/>
          <p:cNvPicPr>
            <a:picLocks noChangeAspect="0"/>
          </p:cNvPicPr>
          <p:nvPr/>
        </p:nvPicPr>
        <p:blipFill>
          <a:blip r:embed="rId3">
            <a:extLst/>
          </a:blip>
          <a:srcRect l="1498" t="2709" r="46998" b="2818"/>
          <a:stretch>
            <a:fillRect/>
          </a:stretch>
        </p:blipFill>
        <p:spPr>
          <a:xfrm>
            <a:off x="16297028" y="3215518"/>
            <a:ext cx="7801418" cy="10558380"/>
          </a:xfrm>
          <a:prstGeom prst="rect">
            <a:avLst/>
          </a:prstGeom>
          <a:ln w="12700">
            <a:miter lim="400000"/>
          </a:ln>
        </p:spPr>
      </p:pic>
      <p:sp>
        <p:nvSpPr>
          <p:cNvPr id="1964" name="Native automation streamlines repetitive  work and processes"/>
          <p:cNvSpPr txBox="1"/>
          <p:nvPr/>
        </p:nvSpPr>
        <p:spPr>
          <a:xfrm>
            <a:off x="243455" y="4154086"/>
            <a:ext cx="7755484" cy="270256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gn="ctr">
              <a:defRPr b="1" sz="5300">
                <a:solidFill>
                  <a:srgbClr val="253858"/>
                </a:solidFill>
              </a:defRPr>
            </a:pPr>
            <a:r>
              <a:t>Native automation </a:t>
            </a:r>
            <a:r>
              <a:rPr b="0">
                <a:latin typeface="Charlie Display Thin"/>
                <a:ea typeface="Charlie Display Thin"/>
                <a:cs typeface="Charlie Display Thin"/>
                <a:sym typeface="Charlie Display Thin"/>
              </a:rPr>
              <a:t>streamlines repetitive </a:t>
            </a:r>
            <a:br>
              <a:rPr b="0">
                <a:latin typeface="Charlie Display Thin"/>
                <a:ea typeface="Charlie Display Thin"/>
                <a:cs typeface="Charlie Display Thin"/>
                <a:sym typeface="Charlie Display Thin"/>
              </a:rPr>
            </a:br>
            <a:r>
              <a:rPr b="0">
                <a:latin typeface="Charlie Display Thin"/>
                <a:ea typeface="Charlie Display Thin"/>
                <a:cs typeface="Charlie Display Thin"/>
                <a:sym typeface="Charlie Display Thin"/>
              </a:rPr>
              <a:t>work and processes</a:t>
            </a:r>
          </a:p>
        </p:txBody>
      </p:sp>
      <p:sp>
        <p:nvSpPr>
          <p:cNvPr id="1965" name="Native Roadmaps  track dependencies and keep teams in-sync"/>
          <p:cNvSpPr txBox="1"/>
          <p:nvPr/>
        </p:nvSpPr>
        <p:spPr>
          <a:xfrm>
            <a:off x="16621431" y="4154086"/>
            <a:ext cx="7152565" cy="270256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gn="ctr">
              <a:defRPr b="1" sz="5300">
                <a:solidFill>
                  <a:srgbClr val="253858"/>
                </a:solidFill>
              </a:defRPr>
            </a:pPr>
            <a:r>
              <a:t>Native Roadmaps </a:t>
            </a:r>
            <a:br/>
            <a:r>
              <a:rPr b="0">
                <a:latin typeface="Charlie Display Thin"/>
                <a:ea typeface="Charlie Display Thin"/>
                <a:cs typeface="Charlie Display Thin"/>
                <a:sym typeface="Charlie Display Thin"/>
              </a:rPr>
              <a:t>track dependencies and keep teams in-sync</a:t>
            </a:r>
          </a:p>
        </p:txBody>
      </p:sp>
      <p:pic>
        <p:nvPicPr>
          <p:cNvPr id="1966" name="Screen Shot 2020-12-03 at 11.30.40 AM.png" descr="Screen Shot 2020-12-03 at 11.30.40 AM.png"/>
          <p:cNvPicPr>
            <a:picLocks noChangeAspect="1"/>
          </p:cNvPicPr>
          <p:nvPr/>
        </p:nvPicPr>
        <p:blipFill>
          <a:blip r:embed="rId4">
            <a:extLst/>
          </a:blip>
          <a:srcRect l="17094" t="10424" r="12840" b="0"/>
          <a:stretch>
            <a:fillRect/>
          </a:stretch>
        </p:blipFill>
        <p:spPr>
          <a:xfrm>
            <a:off x="16495465" y="7703978"/>
            <a:ext cx="7404689" cy="4873771"/>
          </a:xfrm>
          <a:prstGeom prst="rect">
            <a:avLst/>
          </a:prstGeom>
          <a:ln w="12700">
            <a:miter lim="400000"/>
          </a:ln>
          <a:effectLst>
            <a:outerShdw sx="100000" sy="100000" kx="0" ky="0" algn="b" rotWithShape="0" blurRad="254000" dist="127000" dir="5400000">
              <a:srgbClr val="000000">
                <a:alpha val="70000"/>
              </a:srgbClr>
            </a:outerShdw>
          </a:effectLst>
        </p:spPr>
      </p:pic>
      <p:sp>
        <p:nvSpPr>
          <p:cNvPr id="1967" name="Team-managed projects  let teams decide their  own ways of working"/>
          <p:cNvSpPr txBox="1"/>
          <p:nvPr/>
        </p:nvSpPr>
        <p:spPr>
          <a:xfrm>
            <a:off x="8258769" y="4154086"/>
            <a:ext cx="7755484" cy="270256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gn="ctr">
              <a:defRPr b="1" sz="5300">
                <a:solidFill>
                  <a:srgbClr val="253858"/>
                </a:solidFill>
              </a:defRPr>
            </a:pPr>
            <a:r>
              <a:t>Team-managed projects </a:t>
            </a:r>
            <a:br/>
            <a:r>
              <a:rPr b="0">
                <a:latin typeface="Charlie Display Thin"/>
                <a:ea typeface="Charlie Display Thin"/>
                <a:cs typeface="Charlie Display Thin"/>
                <a:sym typeface="Charlie Display Thin"/>
              </a:rPr>
              <a:t>let teams decide their </a:t>
            </a:r>
            <a:br>
              <a:rPr b="0">
                <a:latin typeface="Charlie Display Thin"/>
                <a:ea typeface="Charlie Display Thin"/>
                <a:cs typeface="Charlie Display Thin"/>
                <a:sym typeface="Charlie Display Thin"/>
              </a:rPr>
            </a:br>
            <a:r>
              <a:rPr b="0">
                <a:latin typeface="Charlie Display Thin"/>
                <a:ea typeface="Charlie Display Thin"/>
                <a:cs typeface="Charlie Display Thin"/>
                <a:sym typeface="Charlie Display Thin"/>
              </a:rPr>
              <a:t>own ways of working</a:t>
            </a:r>
          </a:p>
        </p:txBody>
      </p:sp>
      <p:pic>
        <p:nvPicPr>
          <p:cNvPr id="1968" name="Screen Shot 2020-12-07 at 11.27.50 AM.png" descr="Screen Shot 2020-12-07 at 11.27.50 AM.png"/>
          <p:cNvPicPr>
            <a:picLocks noChangeAspect="1"/>
          </p:cNvPicPr>
          <p:nvPr/>
        </p:nvPicPr>
        <p:blipFill>
          <a:blip r:embed="rId5">
            <a:extLst/>
          </a:blip>
          <a:srcRect l="0" t="0" r="0" b="10749"/>
          <a:stretch>
            <a:fillRect/>
          </a:stretch>
        </p:blipFill>
        <p:spPr>
          <a:xfrm>
            <a:off x="418948" y="7672823"/>
            <a:ext cx="7404498" cy="4936001"/>
          </a:xfrm>
          <a:prstGeom prst="rect">
            <a:avLst/>
          </a:prstGeom>
          <a:ln w="12700">
            <a:miter lim="400000"/>
          </a:ln>
          <a:effectLst>
            <a:outerShdw sx="100000" sy="100000" kx="0" ky="0" algn="b" rotWithShape="0" blurRad="254000" dist="127000" dir="5400000">
              <a:srgbClr val="000000">
                <a:alpha val="70000"/>
              </a:srgbClr>
            </a:outerShdw>
          </a:effectLst>
        </p:spPr>
      </p:pic>
      <p:pic>
        <p:nvPicPr>
          <p:cNvPr id="1969" name="Screen Shot 2020-12-07 at 11.29.59 AM.png" descr="Screen Shot 2020-12-07 at 11.29.59 AM.png"/>
          <p:cNvPicPr>
            <a:picLocks noChangeAspect="1"/>
          </p:cNvPicPr>
          <p:nvPr/>
        </p:nvPicPr>
        <p:blipFill>
          <a:blip r:embed="rId6">
            <a:extLst/>
          </a:blip>
          <a:srcRect l="0" t="0" r="8113" b="0"/>
          <a:stretch>
            <a:fillRect/>
          </a:stretch>
        </p:blipFill>
        <p:spPr>
          <a:xfrm>
            <a:off x="8433072" y="7703977"/>
            <a:ext cx="7406731" cy="4873626"/>
          </a:xfrm>
          <a:prstGeom prst="rect">
            <a:avLst/>
          </a:prstGeom>
          <a:ln w="12700">
            <a:miter lim="400000"/>
          </a:ln>
          <a:effectLst>
            <a:outerShdw sx="100000" sy="100000" kx="0" ky="0" algn="b" rotWithShape="0" blurRad="254000" dist="127000" dir="5400000">
              <a:srgbClr val="000000">
                <a:alpha val="70000"/>
              </a:srgbClr>
            </a:outerShdw>
          </a:effectLst>
        </p:spPr>
      </p:pic>
      <p:sp>
        <p:nvSpPr>
          <p:cNvPr id="1970" name="Jira Software cloud"/>
          <p:cNvSpPr/>
          <p:nvPr/>
        </p:nvSpPr>
        <p:spPr>
          <a:xfrm>
            <a:off x="2844800" y="1194196"/>
            <a:ext cx="20828001" cy="825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nSpc>
                <a:spcPct val="100000"/>
              </a:lnSpc>
              <a:defRPr cap="all" spc="384">
                <a:solidFill>
                  <a:srgbClr val="0747A6"/>
                </a:solidFill>
                <a:latin typeface="Charlie Display Black"/>
                <a:ea typeface="Charlie Display Black"/>
                <a:cs typeface="Charlie Display Black"/>
                <a:sym typeface="Charlie Display Black"/>
              </a:defRPr>
            </a:lvl1pPr>
          </a:lstStyle>
          <a:p>
            <a:pPr/>
            <a:r>
              <a:t>Jira Software cloud</a:t>
            </a:r>
          </a:p>
        </p:txBody>
      </p:sp>
      <p:sp>
        <p:nvSpPr>
          <p:cNvPr id="1971" name="Line"/>
          <p:cNvSpPr/>
          <p:nvPr/>
        </p:nvSpPr>
        <p:spPr>
          <a:xfrm>
            <a:off x="2867239" y="2756562"/>
            <a:ext cx="2541600" cy="1"/>
          </a:xfrm>
          <a:prstGeom prst="line">
            <a:avLst/>
          </a:prstGeom>
          <a:ln w="101600">
            <a:solidFill>
              <a:srgbClr val="B2D4FF"/>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Tree>
  </p:cSld>
  <p:clrMapOvr>
    <a:masterClrMapping/>
  </p:clrMapOvr>
  <mc:AlternateContent xmlns:mc="http://schemas.openxmlformats.org/markup-compatibility/2006">
    <mc:Choice xmlns:p14="http://schemas.microsoft.com/office/powerpoint/2010/main" Requires="p14">
      <p:transition spd="slow" advClick="1" p14:dur="2000">
        <p:push dir="l"/>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975" name="background-holographic.jpg" descr="background-holographic.jpg"/>
          <p:cNvPicPr>
            <a:picLocks noChangeAspect="0"/>
          </p:cNvPicPr>
          <p:nvPr/>
        </p:nvPicPr>
        <p:blipFill>
          <a:blip r:embed="rId3">
            <a:extLst/>
          </a:blip>
          <a:srcRect l="1498" t="2709" r="46998" b="2818"/>
          <a:stretch>
            <a:fillRect/>
          </a:stretch>
        </p:blipFill>
        <p:spPr>
          <a:xfrm>
            <a:off x="8258769" y="3245895"/>
            <a:ext cx="7801190" cy="10497317"/>
          </a:xfrm>
          <a:prstGeom prst="rect">
            <a:avLst/>
          </a:prstGeom>
          <a:ln w="12700">
            <a:miter lim="400000"/>
          </a:ln>
        </p:spPr>
      </p:pic>
      <p:pic>
        <p:nvPicPr>
          <p:cNvPr id="1976" name="background-holographic.jpg" descr="background-holographic.jpg"/>
          <p:cNvPicPr>
            <a:picLocks noChangeAspect="0"/>
          </p:cNvPicPr>
          <p:nvPr/>
        </p:nvPicPr>
        <p:blipFill>
          <a:blip r:embed="rId3">
            <a:extLst/>
          </a:blip>
          <a:srcRect l="1498" t="2709" r="46998" b="2818"/>
          <a:stretch>
            <a:fillRect/>
          </a:stretch>
        </p:blipFill>
        <p:spPr>
          <a:xfrm>
            <a:off x="258675" y="3241529"/>
            <a:ext cx="7801393" cy="10506060"/>
          </a:xfrm>
          <a:prstGeom prst="rect">
            <a:avLst/>
          </a:prstGeom>
          <a:ln w="12700">
            <a:miter lim="400000"/>
          </a:ln>
        </p:spPr>
      </p:pic>
      <p:pic>
        <p:nvPicPr>
          <p:cNvPr id="1977" name="background-holographic.jpg" descr="background-holographic.jpg"/>
          <p:cNvPicPr>
            <a:picLocks noChangeAspect="0"/>
          </p:cNvPicPr>
          <p:nvPr/>
        </p:nvPicPr>
        <p:blipFill>
          <a:blip r:embed="rId3">
            <a:extLst/>
          </a:blip>
          <a:srcRect l="1498" t="2709" r="46998" b="2818"/>
          <a:stretch>
            <a:fillRect/>
          </a:stretch>
        </p:blipFill>
        <p:spPr>
          <a:xfrm>
            <a:off x="16297028" y="3215518"/>
            <a:ext cx="7801418" cy="10558380"/>
          </a:xfrm>
          <a:prstGeom prst="rect">
            <a:avLst/>
          </a:prstGeom>
          <a:ln w="12700">
            <a:miter lim="400000"/>
          </a:ln>
        </p:spPr>
      </p:pic>
      <p:sp>
        <p:nvSpPr>
          <p:cNvPr id="1978" name="Cloud editor makes it…"/>
          <p:cNvSpPr txBox="1"/>
          <p:nvPr/>
        </p:nvSpPr>
        <p:spPr>
          <a:xfrm>
            <a:off x="269069" y="4152900"/>
            <a:ext cx="7780584" cy="270256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gn="ctr">
              <a:defRPr b="1" sz="5300">
                <a:solidFill>
                  <a:srgbClr val="253858"/>
                </a:solidFill>
              </a:defRPr>
            </a:pPr>
            <a:r>
              <a:t>Cloud editor </a:t>
            </a:r>
            <a:r>
              <a:rPr b="0">
                <a:latin typeface="Charlie Display Thin"/>
                <a:ea typeface="Charlie Display Thin"/>
                <a:cs typeface="Charlie Display Thin"/>
                <a:sym typeface="Charlie Display Thin"/>
              </a:rPr>
              <a:t>makes it </a:t>
            </a:r>
            <a:endParaRPr b="0">
              <a:latin typeface="Charlie Display Thin"/>
              <a:ea typeface="Charlie Display Thin"/>
              <a:cs typeface="Charlie Display Thin"/>
              <a:sym typeface="Charlie Display Thin"/>
            </a:endParaRPr>
          </a:p>
          <a:p>
            <a:pPr algn="ctr">
              <a:defRPr sz="5300">
                <a:solidFill>
                  <a:srgbClr val="253858"/>
                </a:solidFill>
                <a:latin typeface="Charlie Display Thin"/>
                <a:ea typeface="Charlie Display Thin"/>
                <a:cs typeface="Charlie Display Thin"/>
                <a:sym typeface="Charlie Display Thin"/>
              </a:defRPr>
            </a:pPr>
            <a:r>
              <a:t>easier and quicker </a:t>
            </a:r>
            <a:br/>
            <a:r>
              <a:t>to create content</a:t>
            </a:r>
          </a:p>
        </p:txBody>
      </p:sp>
      <p:sp>
        <p:nvSpPr>
          <p:cNvPr id="1979" name="Improved commenting enables seamless collaboration"/>
          <p:cNvSpPr txBox="1"/>
          <p:nvPr/>
        </p:nvSpPr>
        <p:spPr>
          <a:xfrm>
            <a:off x="8403788" y="4152900"/>
            <a:ext cx="7511334" cy="270256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gn="ctr">
              <a:defRPr b="1" sz="5300">
                <a:solidFill>
                  <a:srgbClr val="253858"/>
                </a:solidFill>
              </a:defRPr>
            </a:pPr>
            <a:r>
              <a:t>Improved commenting </a:t>
            </a:r>
            <a:r>
              <a:rPr b="0">
                <a:latin typeface="Charlie Display Thin"/>
                <a:ea typeface="Charlie Display Thin"/>
                <a:cs typeface="Charlie Display Thin"/>
                <a:sym typeface="Charlie Display Thin"/>
              </a:rPr>
              <a:t>enables seamless collaboration</a:t>
            </a:r>
          </a:p>
        </p:txBody>
      </p:sp>
      <p:sp>
        <p:nvSpPr>
          <p:cNvPr id="1980" name="Admin controls  increase productivity  and efficiency"/>
          <p:cNvSpPr txBox="1"/>
          <p:nvPr/>
        </p:nvSpPr>
        <p:spPr>
          <a:xfrm>
            <a:off x="16572979" y="4152900"/>
            <a:ext cx="7279903" cy="270256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gn="ctr">
              <a:defRPr b="1" sz="5300">
                <a:solidFill>
                  <a:srgbClr val="253858"/>
                </a:solidFill>
              </a:defRPr>
            </a:pPr>
            <a:r>
              <a:t>Admin controls </a:t>
            </a:r>
            <a:br/>
            <a:r>
              <a:rPr b="0">
                <a:latin typeface="Charlie Display Thin"/>
                <a:ea typeface="Charlie Display Thin"/>
                <a:cs typeface="Charlie Display Thin"/>
                <a:sym typeface="Charlie Display Thin"/>
              </a:rPr>
              <a:t>increase productivity </a:t>
            </a:r>
            <a:br>
              <a:rPr b="0">
                <a:latin typeface="Charlie Display Thin"/>
                <a:ea typeface="Charlie Display Thin"/>
                <a:cs typeface="Charlie Display Thin"/>
                <a:sym typeface="Charlie Display Thin"/>
              </a:rPr>
            </a:br>
            <a:r>
              <a:rPr b="0">
                <a:latin typeface="Charlie Display Thin"/>
                <a:ea typeface="Charlie Display Thin"/>
                <a:cs typeface="Charlie Display Thin"/>
                <a:sym typeface="Charlie Display Thin"/>
              </a:rPr>
              <a:t>and efficiency</a:t>
            </a:r>
          </a:p>
        </p:txBody>
      </p:sp>
      <p:pic>
        <p:nvPicPr>
          <p:cNvPr id="1981" name="Screen Shot 2020-12-07 at 1.49.56 PM.png" descr="Screen Shot 2020-12-07 at 1.49.56 PM.png"/>
          <p:cNvPicPr>
            <a:picLocks noChangeAspect="1"/>
          </p:cNvPicPr>
          <p:nvPr/>
        </p:nvPicPr>
        <p:blipFill>
          <a:blip r:embed="rId4">
            <a:extLst/>
          </a:blip>
          <a:srcRect l="0" t="0" r="0" b="2166"/>
          <a:stretch>
            <a:fillRect/>
          </a:stretch>
        </p:blipFill>
        <p:spPr>
          <a:xfrm>
            <a:off x="8510624" y="7708900"/>
            <a:ext cx="7404498" cy="4889567"/>
          </a:xfrm>
          <a:prstGeom prst="rect">
            <a:avLst/>
          </a:prstGeom>
          <a:ln w="12700">
            <a:miter lim="400000"/>
          </a:ln>
          <a:effectLst>
            <a:outerShdw sx="100000" sy="100000" kx="0" ky="0" algn="b" rotWithShape="0" blurRad="254000" dist="127000" dir="5400000">
              <a:srgbClr val="000000">
                <a:alpha val="70000"/>
              </a:srgbClr>
            </a:outerShdw>
          </a:effectLst>
        </p:spPr>
      </p:pic>
      <p:pic>
        <p:nvPicPr>
          <p:cNvPr id="1982" name="Screen Shot 2020-12-07 at 1.46.50 PM.png" descr="Screen Shot 2020-12-07 at 1.46.50 PM.png"/>
          <p:cNvPicPr>
            <a:picLocks noChangeAspect="1"/>
          </p:cNvPicPr>
          <p:nvPr/>
        </p:nvPicPr>
        <p:blipFill>
          <a:blip r:embed="rId5">
            <a:extLst/>
          </a:blip>
          <a:stretch>
            <a:fillRect/>
          </a:stretch>
        </p:blipFill>
        <p:spPr>
          <a:xfrm>
            <a:off x="457112" y="7820934"/>
            <a:ext cx="7404498" cy="4773758"/>
          </a:xfrm>
          <a:prstGeom prst="rect">
            <a:avLst/>
          </a:prstGeom>
          <a:ln w="12700">
            <a:miter lim="400000"/>
          </a:ln>
          <a:effectLst>
            <a:outerShdw sx="100000" sy="100000" kx="0" ky="0" algn="b" rotWithShape="0" blurRad="254000" dist="127000" dir="5400000">
              <a:srgbClr val="000000">
                <a:alpha val="70000"/>
              </a:srgbClr>
            </a:outerShdw>
          </a:effectLst>
        </p:spPr>
      </p:pic>
      <p:pic>
        <p:nvPicPr>
          <p:cNvPr id="1983" name="Screen Shot 2020-12-07 at 1.51.04 PM.png" descr="Screen Shot 2020-12-07 at 1.51.04 PM.png"/>
          <p:cNvPicPr>
            <a:picLocks noChangeAspect="1"/>
          </p:cNvPicPr>
          <p:nvPr/>
        </p:nvPicPr>
        <p:blipFill>
          <a:blip r:embed="rId6">
            <a:extLst/>
          </a:blip>
          <a:srcRect l="33907" t="10865" r="9552" b="0"/>
          <a:stretch>
            <a:fillRect/>
          </a:stretch>
        </p:blipFill>
        <p:spPr>
          <a:xfrm>
            <a:off x="16457301" y="7749370"/>
            <a:ext cx="7511245" cy="4917006"/>
          </a:xfrm>
          <a:prstGeom prst="rect">
            <a:avLst/>
          </a:prstGeom>
          <a:ln w="12700">
            <a:miter lim="400000"/>
          </a:ln>
          <a:effectLst>
            <a:outerShdw sx="100000" sy="100000" kx="0" ky="0" algn="b" rotWithShape="0" blurRad="254000" dist="127000" dir="5400000">
              <a:srgbClr val="000000">
                <a:alpha val="70000"/>
              </a:srgbClr>
            </a:outerShdw>
          </a:effectLst>
        </p:spPr>
      </p:pic>
      <p:sp>
        <p:nvSpPr>
          <p:cNvPr id="1984" name="confluence cloud"/>
          <p:cNvSpPr/>
          <p:nvPr/>
        </p:nvSpPr>
        <p:spPr>
          <a:xfrm>
            <a:off x="2844800" y="1194196"/>
            <a:ext cx="20828001" cy="825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nSpc>
                <a:spcPct val="100000"/>
              </a:lnSpc>
              <a:defRPr cap="all" spc="384">
                <a:solidFill>
                  <a:srgbClr val="0747A6"/>
                </a:solidFill>
                <a:latin typeface="Charlie Display Black"/>
                <a:ea typeface="Charlie Display Black"/>
                <a:cs typeface="Charlie Display Black"/>
                <a:sym typeface="Charlie Display Black"/>
              </a:defRPr>
            </a:lvl1pPr>
          </a:lstStyle>
          <a:p>
            <a:pPr/>
            <a:r>
              <a:t>confluence cloud</a:t>
            </a:r>
          </a:p>
        </p:txBody>
      </p:sp>
      <p:sp>
        <p:nvSpPr>
          <p:cNvPr id="1985" name="Line"/>
          <p:cNvSpPr/>
          <p:nvPr/>
        </p:nvSpPr>
        <p:spPr>
          <a:xfrm>
            <a:off x="2867239" y="2756562"/>
            <a:ext cx="2541600" cy="1"/>
          </a:xfrm>
          <a:prstGeom prst="line">
            <a:avLst/>
          </a:prstGeom>
          <a:ln w="101600">
            <a:solidFill>
              <a:srgbClr val="B2D4FF"/>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Tree>
  </p:cSld>
  <p:clrMapOvr>
    <a:masterClrMapping/>
  </p:clrMapOvr>
  <mc:AlternateContent xmlns:mc="http://schemas.openxmlformats.org/markup-compatibility/2006">
    <mc:Choice xmlns:p14="http://schemas.microsoft.com/office/powerpoint/2010/main" Requires="p14">
      <p:transition spd="slow" advClick="1" p14:dur="1500">
        <p:fade thruBlk="1"/>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989" name="background-holographic.jpg" descr="background-holographic.jpg"/>
          <p:cNvPicPr>
            <a:picLocks noChangeAspect="0"/>
          </p:cNvPicPr>
          <p:nvPr/>
        </p:nvPicPr>
        <p:blipFill>
          <a:blip r:embed="rId3">
            <a:extLst/>
          </a:blip>
          <a:srcRect l="1498" t="2709" r="46998" b="2818"/>
          <a:stretch>
            <a:fillRect/>
          </a:stretch>
        </p:blipFill>
        <p:spPr>
          <a:xfrm>
            <a:off x="8258769" y="3245895"/>
            <a:ext cx="7801190" cy="10497317"/>
          </a:xfrm>
          <a:prstGeom prst="rect">
            <a:avLst/>
          </a:prstGeom>
          <a:ln w="12700">
            <a:miter lim="400000"/>
          </a:ln>
        </p:spPr>
      </p:pic>
      <p:pic>
        <p:nvPicPr>
          <p:cNvPr id="1990" name="background-holographic.jpg" descr="background-holographic.jpg"/>
          <p:cNvPicPr>
            <a:picLocks noChangeAspect="0"/>
          </p:cNvPicPr>
          <p:nvPr/>
        </p:nvPicPr>
        <p:blipFill>
          <a:blip r:embed="rId3">
            <a:extLst/>
          </a:blip>
          <a:srcRect l="1498" t="2709" r="46998" b="2818"/>
          <a:stretch>
            <a:fillRect/>
          </a:stretch>
        </p:blipFill>
        <p:spPr>
          <a:xfrm>
            <a:off x="258675" y="3241529"/>
            <a:ext cx="7801393" cy="10506060"/>
          </a:xfrm>
          <a:prstGeom prst="rect">
            <a:avLst/>
          </a:prstGeom>
          <a:ln w="12700">
            <a:miter lim="400000"/>
          </a:ln>
        </p:spPr>
      </p:pic>
      <p:pic>
        <p:nvPicPr>
          <p:cNvPr id="1991" name="background-holographic.jpg" descr="background-holographic.jpg"/>
          <p:cNvPicPr>
            <a:picLocks noChangeAspect="0"/>
          </p:cNvPicPr>
          <p:nvPr/>
        </p:nvPicPr>
        <p:blipFill>
          <a:blip r:embed="rId3">
            <a:extLst/>
          </a:blip>
          <a:srcRect l="1498" t="2709" r="46998" b="2818"/>
          <a:stretch>
            <a:fillRect/>
          </a:stretch>
        </p:blipFill>
        <p:spPr>
          <a:xfrm>
            <a:off x="16297028" y="3215518"/>
            <a:ext cx="7801418" cy="10558380"/>
          </a:xfrm>
          <a:prstGeom prst="rect">
            <a:avLst/>
          </a:prstGeom>
          <a:ln w="12700">
            <a:miter lim="400000"/>
          </a:ln>
        </p:spPr>
      </p:pic>
      <p:sp>
        <p:nvSpPr>
          <p:cNvPr id="1992" name="Agent experience intuitively categorizes tickets and incidents"/>
          <p:cNvSpPr txBox="1"/>
          <p:nvPr/>
        </p:nvSpPr>
        <p:spPr>
          <a:xfrm>
            <a:off x="269069" y="4152900"/>
            <a:ext cx="7780584" cy="270256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gn="ctr">
              <a:defRPr b="1" sz="5300">
                <a:solidFill>
                  <a:srgbClr val="253858"/>
                </a:solidFill>
              </a:defRPr>
            </a:pPr>
            <a:r>
              <a:t>Agent experience</a:t>
            </a:r>
            <a:r>
              <a:rPr b="0">
                <a:latin typeface="Charlie Display Thin"/>
                <a:ea typeface="Charlie Display Thin"/>
                <a:cs typeface="Charlie Display Thin"/>
                <a:sym typeface="Charlie Display Thin"/>
              </a:rPr>
              <a:t> intuitively categorizes tickets and incidents</a:t>
            </a:r>
          </a:p>
        </p:txBody>
      </p:sp>
      <p:sp>
        <p:nvSpPr>
          <p:cNvPr id="1993" name="Incident management high-velocity teamwork between IT and dev"/>
          <p:cNvSpPr txBox="1"/>
          <p:nvPr/>
        </p:nvSpPr>
        <p:spPr>
          <a:xfrm>
            <a:off x="8403788" y="4152900"/>
            <a:ext cx="7511334" cy="270256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gn="ctr">
              <a:defRPr b="1" sz="5300">
                <a:solidFill>
                  <a:srgbClr val="253858"/>
                </a:solidFill>
              </a:defRPr>
            </a:pPr>
            <a:r>
              <a:t>Incident management </a:t>
            </a:r>
            <a:r>
              <a:rPr b="0">
                <a:latin typeface="Charlie Display Thin"/>
                <a:ea typeface="Charlie Display Thin"/>
                <a:cs typeface="Charlie Display Thin"/>
                <a:sym typeface="Charlie Display Thin"/>
              </a:rPr>
              <a:t>high-velocity teamwork between IT and dev</a:t>
            </a:r>
          </a:p>
        </p:txBody>
      </p:sp>
      <p:sp>
        <p:nvSpPr>
          <p:cNvPr id="1994" name="More visibility track assets, resources, and service requests"/>
          <p:cNvSpPr txBox="1"/>
          <p:nvPr/>
        </p:nvSpPr>
        <p:spPr>
          <a:xfrm>
            <a:off x="16572979" y="4152900"/>
            <a:ext cx="7279903" cy="270256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gn="ctr">
              <a:defRPr b="1" sz="5300">
                <a:solidFill>
                  <a:srgbClr val="253858"/>
                </a:solidFill>
              </a:defRPr>
            </a:pPr>
            <a:r>
              <a:t>More visibility</a:t>
            </a:r>
            <a:br/>
            <a:r>
              <a:rPr b="0">
                <a:latin typeface="Charlie Display Thin"/>
                <a:ea typeface="Charlie Display Thin"/>
                <a:cs typeface="Charlie Display Thin"/>
                <a:sym typeface="Charlie Display Thin"/>
              </a:rPr>
              <a:t>track assets, resources, and service requests</a:t>
            </a:r>
          </a:p>
        </p:txBody>
      </p:sp>
      <p:sp>
        <p:nvSpPr>
          <p:cNvPr id="1995" name="jira service mangement cloud"/>
          <p:cNvSpPr/>
          <p:nvPr/>
        </p:nvSpPr>
        <p:spPr>
          <a:xfrm>
            <a:off x="2844800" y="1194196"/>
            <a:ext cx="20828001" cy="825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nSpc>
                <a:spcPct val="100000"/>
              </a:lnSpc>
              <a:defRPr cap="all" spc="384">
                <a:solidFill>
                  <a:srgbClr val="0747A6"/>
                </a:solidFill>
                <a:latin typeface="Charlie Display Black"/>
                <a:ea typeface="Charlie Display Black"/>
                <a:cs typeface="Charlie Display Black"/>
                <a:sym typeface="Charlie Display Black"/>
              </a:defRPr>
            </a:lvl1pPr>
          </a:lstStyle>
          <a:p>
            <a:pPr/>
            <a:r>
              <a:t>jira service mangement cloud</a:t>
            </a:r>
          </a:p>
        </p:txBody>
      </p:sp>
      <p:sp>
        <p:nvSpPr>
          <p:cNvPr id="1996" name="Line"/>
          <p:cNvSpPr/>
          <p:nvPr/>
        </p:nvSpPr>
        <p:spPr>
          <a:xfrm>
            <a:off x="2867239" y="2756562"/>
            <a:ext cx="2541600" cy="1"/>
          </a:xfrm>
          <a:prstGeom prst="line">
            <a:avLst/>
          </a:prstGeom>
          <a:ln w="101600">
            <a:solidFill>
              <a:srgbClr val="B2D4FF"/>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pic>
        <p:nvPicPr>
          <p:cNvPr id="1997" name="Service Portal.png" descr="Service Portal.png"/>
          <p:cNvPicPr>
            <a:picLocks noChangeAspect="1"/>
          </p:cNvPicPr>
          <p:nvPr/>
        </p:nvPicPr>
        <p:blipFill>
          <a:blip r:embed="rId4">
            <a:extLst/>
          </a:blip>
          <a:stretch>
            <a:fillRect/>
          </a:stretch>
        </p:blipFill>
        <p:spPr>
          <a:xfrm>
            <a:off x="382372" y="8041088"/>
            <a:ext cx="7511334" cy="4225125"/>
          </a:xfrm>
          <a:prstGeom prst="rect">
            <a:avLst/>
          </a:prstGeom>
          <a:ln w="12700">
            <a:miter lim="400000"/>
          </a:ln>
          <a:effectLst>
            <a:outerShdw sx="100000" sy="100000" kx="0" ky="0" algn="b" rotWithShape="0" blurRad="254000" dist="127000" dir="5400000">
              <a:srgbClr val="091E42">
                <a:alpha val="70000"/>
              </a:srgbClr>
            </a:outerShdw>
          </a:effectLst>
        </p:spPr>
      </p:pic>
      <p:pic>
        <p:nvPicPr>
          <p:cNvPr id="1998" name="OG0 (1).png" descr="OG0 (1).png"/>
          <p:cNvPicPr>
            <a:picLocks noChangeAspect="1"/>
          </p:cNvPicPr>
          <p:nvPr/>
        </p:nvPicPr>
        <p:blipFill>
          <a:blip r:embed="rId5">
            <a:extLst/>
          </a:blip>
          <a:srcRect l="5748" t="5675" r="7574" b="0"/>
          <a:stretch>
            <a:fillRect/>
          </a:stretch>
        </p:blipFill>
        <p:spPr>
          <a:xfrm>
            <a:off x="8473907" y="7949009"/>
            <a:ext cx="7409237" cy="4409417"/>
          </a:xfrm>
          <a:prstGeom prst="rect">
            <a:avLst/>
          </a:prstGeom>
          <a:ln w="12700">
            <a:miter lim="400000"/>
          </a:ln>
          <a:effectLst>
            <a:outerShdw sx="100000" sy="100000" kx="0" ky="0" algn="b" rotWithShape="0" blurRad="254000" dist="127000" dir="5400000">
              <a:srgbClr val="091E42">
                <a:alpha val="70000"/>
              </a:srgbClr>
            </a:outerShdw>
          </a:effectLst>
        </p:spPr>
      </p:pic>
      <p:pic>
        <p:nvPicPr>
          <p:cNvPr id="1999" name="Insight Map - JSM Logo (4).png" descr="Insight Map - JSM Logo (4).png"/>
          <p:cNvPicPr>
            <a:picLocks noChangeAspect="1"/>
          </p:cNvPicPr>
          <p:nvPr/>
        </p:nvPicPr>
        <p:blipFill>
          <a:blip r:embed="rId6">
            <a:extLst/>
          </a:blip>
          <a:stretch>
            <a:fillRect/>
          </a:stretch>
        </p:blipFill>
        <p:spPr>
          <a:xfrm>
            <a:off x="16320405" y="8001434"/>
            <a:ext cx="7652324" cy="4304432"/>
          </a:xfrm>
          <a:prstGeom prst="rect">
            <a:avLst/>
          </a:prstGeom>
          <a:ln w="12700">
            <a:miter lim="400000"/>
          </a:ln>
          <a:effectLst>
            <a:outerShdw sx="100000" sy="100000" kx="0" ky="0" algn="b" rotWithShape="0" blurRad="254000" dist="127000" dir="5400000">
              <a:srgbClr val="091E42">
                <a:alpha val="70000"/>
              </a:srgbClr>
            </a:outerShdw>
          </a:effectLst>
        </p:spPr>
      </p:pic>
    </p:spTree>
  </p:cSld>
  <p:clrMapOvr>
    <a:masterClrMapping/>
  </p:clrMapOvr>
  <mc:AlternateContent xmlns:mc="http://schemas.openxmlformats.org/markup-compatibility/2006">
    <mc:Choice xmlns:p14="http://schemas.microsoft.com/office/powerpoint/2010/main" Requires="p14">
      <p:transition spd="slow" advClick="1" p14:dur="1500">
        <p:fade thruBlk="1"/>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003" name="background-holographic.jpg" descr="background-holographic.jpg"/>
          <p:cNvPicPr>
            <a:picLocks noChangeAspect="0"/>
          </p:cNvPicPr>
          <p:nvPr/>
        </p:nvPicPr>
        <p:blipFill>
          <a:blip r:embed="rId3">
            <a:extLst/>
          </a:blip>
          <a:srcRect l="1498" t="2709" r="46998" b="2818"/>
          <a:stretch>
            <a:fillRect/>
          </a:stretch>
        </p:blipFill>
        <p:spPr>
          <a:xfrm>
            <a:off x="258675" y="3241529"/>
            <a:ext cx="11774948" cy="10506060"/>
          </a:xfrm>
          <a:prstGeom prst="rect">
            <a:avLst/>
          </a:prstGeom>
          <a:ln w="12700">
            <a:miter lim="400000"/>
          </a:ln>
        </p:spPr>
      </p:pic>
      <p:pic>
        <p:nvPicPr>
          <p:cNvPr id="2004" name="background-holographic.jpg" descr="background-holographic.jpg"/>
          <p:cNvPicPr>
            <a:picLocks noChangeAspect="0"/>
          </p:cNvPicPr>
          <p:nvPr/>
        </p:nvPicPr>
        <p:blipFill>
          <a:blip r:embed="rId3">
            <a:extLst/>
          </a:blip>
          <a:srcRect l="1498" t="2709" r="46998" b="2818"/>
          <a:stretch>
            <a:fillRect/>
          </a:stretch>
        </p:blipFill>
        <p:spPr>
          <a:xfrm>
            <a:off x="12358014" y="3215335"/>
            <a:ext cx="11774965" cy="10558381"/>
          </a:xfrm>
          <a:prstGeom prst="rect">
            <a:avLst/>
          </a:prstGeom>
          <a:ln w="12700">
            <a:miter lim="400000"/>
          </a:ln>
        </p:spPr>
      </p:pic>
      <p:grpSp>
        <p:nvGrpSpPr>
          <p:cNvPr id="2007" name="Group"/>
          <p:cNvGrpSpPr/>
          <p:nvPr/>
        </p:nvGrpSpPr>
        <p:grpSpPr>
          <a:xfrm>
            <a:off x="12498006" y="4189328"/>
            <a:ext cx="11494901" cy="8610478"/>
            <a:chOff x="0" y="0"/>
            <a:chExt cx="11494899" cy="8610477"/>
          </a:xfrm>
        </p:grpSpPr>
        <p:sp>
          <p:nvSpPr>
            <p:cNvPr id="2005" name="Bitbucket Pipelines for  integrated CI/CD that's easy to  set up and automates code"/>
            <p:cNvSpPr txBox="1"/>
            <p:nvPr/>
          </p:nvSpPr>
          <p:spPr>
            <a:xfrm>
              <a:off x="0" y="0"/>
              <a:ext cx="11494900" cy="270256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p>
              <a:pPr algn="ctr">
                <a:defRPr b="1" sz="5300">
                  <a:solidFill>
                    <a:srgbClr val="253858"/>
                  </a:solidFill>
                </a:defRPr>
              </a:pPr>
              <a:r>
                <a:t>Bitbucket Pipelines</a:t>
              </a:r>
              <a:r>
                <a:rPr b="0">
                  <a:latin typeface="Charlie Display Thin"/>
                  <a:ea typeface="Charlie Display Thin"/>
                  <a:cs typeface="Charlie Display Thin"/>
                  <a:sym typeface="Charlie Display Thin"/>
                </a:rPr>
                <a:t> for </a:t>
              </a:r>
              <a:br>
                <a:rPr b="0">
                  <a:latin typeface="Charlie Display Thin"/>
                  <a:ea typeface="Charlie Display Thin"/>
                  <a:cs typeface="Charlie Display Thin"/>
                  <a:sym typeface="Charlie Display Thin"/>
                </a:rPr>
              </a:br>
              <a:r>
                <a:rPr b="0">
                  <a:latin typeface="Charlie Display Thin"/>
                  <a:ea typeface="Charlie Display Thin"/>
                  <a:cs typeface="Charlie Display Thin"/>
                  <a:sym typeface="Charlie Display Thin"/>
                </a:rPr>
                <a:t>integrated CI/CD that's easy to </a:t>
              </a:r>
              <a:br>
                <a:rPr b="0">
                  <a:latin typeface="Charlie Display Thin"/>
                  <a:ea typeface="Charlie Display Thin"/>
                  <a:cs typeface="Charlie Display Thin"/>
                  <a:sym typeface="Charlie Display Thin"/>
                </a:rPr>
              </a:br>
              <a:r>
                <a:rPr b="0">
                  <a:latin typeface="Charlie Display Thin"/>
                  <a:ea typeface="Charlie Display Thin"/>
                  <a:cs typeface="Charlie Display Thin"/>
                  <a:sym typeface="Charlie Display Thin"/>
                </a:rPr>
                <a:t>set up and automates code</a:t>
              </a:r>
            </a:p>
          </p:txBody>
        </p:sp>
        <p:pic>
          <p:nvPicPr>
            <p:cNvPr id="2006" name="Screen Shot 2020-12-07 at 2.43.16 PM.png" descr="Screen Shot 2020-12-07 at 2.43.16 PM.png"/>
            <p:cNvPicPr>
              <a:picLocks noChangeAspect="1"/>
            </p:cNvPicPr>
            <p:nvPr/>
          </p:nvPicPr>
          <p:blipFill>
            <a:blip r:embed="rId4">
              <a:extLst/>
            </a:blip>
            <a:srcRect l="0" t="0" r="0" b="11711"/>
            <a:stretch>
              <a:fillRect/>
            </a:stretch>
          </p:blipFill>
          <p:spPr>
            <a:xfrm>
              <a:off x="1012136" y="3461973"/>
              <a:ext cx="9470621" cy="5148505"/>
            </a:xfrm>
            <a:prstGeom prst="rect">
              <a:avLst/>
            </a:prstGeom>
            <a:ln w="12700" cap="flat">
              <a:noFill/>
              <a:miter lim="400000"/>
            </a:ln>
            <a:effectLst>
              <a:outerShdw sx="100000" sy="100000" kx="0" ky="0" algn="b" rotWithShape="0" blurRad="254000" dist="127000" dir="5400000">
                <a:srgbClr val="000000">
                  <a:alpha val="70000"/>
                </a:srgbClr>
              </a:outerShdw>
            </a:effectLst>
          </p:spPr>
        </p:pic>
      </p:grpSp>
      <p:grpSp>
        <p:nvGrpSpPr>
          <p:cNvPr id="2010" name="Group"/>
          <p:cNvGrpSpPr/>
          <p:nvPr/>
        </p:nvGrpSpPr>
        <p:grpSpPr>
          <a:xfrm>
            <a:off x="715032" y="4174120"/>
            <a:ext cx="10862171" cy="8640894"/>
            <a:chOff x="0" y="0"/>
            <a:chExt cx="10862169" cy="8640893"/>
          </a:xfrm>
        </p:grpSpPr>
        <p:sp>
          <p:nvSpPr>
            <p:cNvPr id="2008" name="DevOps automation across your entire suite triggers actions in your Atlassian and third-party tools"/>
            <p:cNvSpPr txBox="1"/>
            <p:nvPr/>
          </p:nvSpPr>
          <p:spPr>
            <a:xfrm>
              <a:off x="0" y="0"/>
              <a:ext cx="10862170" cy="270256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p>
              <a:pPr algn="ctr">
                <a:defRPr b="1" sz="5300">
                  <a:solidFill>
                    <a:srgbClr val="253858"/>
                  </a:solidFill>
                </a:defRPr>
              </a:pPr>
              <a:r>
                <a:t>DevOps automation </a:t>
              </a:r>
              <a:r>
                <a:rPr b="0">
                  <a:latin typeface="Charlie Display Thin"/>
                  <a:ea typeface="Charlie Display Thin"/>
                  <a:cs typeface="Charlie Display Thin"/>
                  <a:sym typeface="Charlie Display Thin"/>
                </a:rPr>
                <a:t>across your entire suite triggers actions in your Atlassian and third-party tools</a:t>
              </a:r>
            </a:p>
          </p:txBody>
        </p:sp>
        <p:pic>
          <p:nvPicPr>
            <p:cNvPr id="2009" name="Screen Shot 2020-12-07 at 2.47.44 PM.png" descr="Screen Shot 2020-12-07 at 2.47.44 PM.png"/>
            <p:cNvPicPr>
              <a:picLocks noChangeAspect="1"/>
            </p:cNvPicPr>
            <p:nvPr/>
          </p:nvPicPr>
          <p:blipFill>
            <a:blip r:embed="rId5">
              <a:extLst/>
            </a:blip>
            <a:srcRect l="2441" t="0" r="4184" b="0"/>
            <a:stretch>
              <a:fillRect/>
            </a:stretch>
          </p:blipFill>
          <p:spPr>
            <a:xfrm>
              <a:off x="679697" y="3431810"/>
              <a:ext cx="9502958" cy="5209084"/>
            </a:xfrm>
            <a:prstGeom prst="rect">
              <a:avLst/>
            </a:prstGeom>
            <a:ln w="12700" cap="flat">
              <a:noFill/>
              <a:miter lim="400000"/>
            </a:ln>
            <a:effectLst>
              <a:outerShdw sx="100000" sy="100000" kx="0" ky="0" algn="b" rotWithShape="0" blurRad="254000" dist="127000" dir="5400000">
                <a:srgbClr val="000000">
                  <a:alpha val="70000"/>
                </a:srgbClr>
              </a:outerShdw>
            </a:effectLst>
          </p:spPr>
        </p:pic>
      </p:grpSp>
      <p:sp>
        <p:nvSpPr>
          <p:cNvPr id="2011" name="bitbucket cloud"/>
          <p:cNvSpPr/>
          <p:nvPr/>
        </p:nvSpPr>
        <p:spPr>
          <a:xfrm>
            <a:off x="2844800" y="1194196"/>
            <a:ext cx="20828001" cy="825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nSpc>
                <a:spcPct val="100000"/>
              </a:lnSpc>
              <a:defRPr cap="all" spc="384">
                <a:solidFill>
                  <a:srgbClr val="0747A6"/>
                </a:solidFill>
                <a:latin typeface="Charlie Display Black"/>
                <a:ea typeface="Charlie Display Black"/>
                <a:cs typeface="Charlie Display Black"/>
                <a:sym typeface="Charlie Display Black"/>
              </a:defRPr>
            </a:lvl1pPr>
          </a:lstStyle>
          <a:p>
            <a:pPr/>
            <a:r>
              <a:t>bitbucket cloud</a:t>
            </a:r>
          </a:p>
        </p:txBody>
      </p:sp>
      <p:sp>
        <p:nvSpPr>
          <p:cNvPr id="2012" name="Line"/>
          <p:cNvSpPr/>
          <p:nvPr/>
        </p:nvSpPr>
        <p:spPr>
          <a:xfrm>
            <a:off x="2867239" y="2756562"/>
            <a:ext cx="2541600" cy="1"/>
          </a:xfrm>
          <a:prstGeom prst="line">
            <a:avLst/>
          </a:prstGeom>
          <a:ln w="101600">
            <a:solidFill>
              <a:srgbClr val="B2D4FF"/>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Tree>
  </p:cSld>
  <p:clrMapOvr>
    <a:masterClrMapping/>
  </p:clrMapOvr>
  <mc:AlternateContent xmlns:mc="http://schemas.openxmlformats.org/markup-compatibility/2006">
    <mc:Choice xmlns:p14="http://schemas.microsoft.com/office/powerpoint/2010/main" Requires="p14">
      <p:transition spd="slow" advClick="1" p14:dur="1500">
        <p:fade thruBlk="1"/>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016" name="carebear email footer@2x.png" descr="carebear email footer@2x.png"/>
          <p:cNvPicPr>
            <a:picLocks noChangeAspect="1"/>
          </p:cNvPicPr>
          <p:nvPr/>
        </p:nvPicPr>
        <p:blipFill>
          <a:blip r:embed="rId3">
            <a:alphaModFix amt="44671"/>
            <a:extLst/>
          </a:blip>
          <a:stretch>
            <a:fillRect/>
          </a:stretch>
        </p:blipFill>
        <p:spPr>
          <a:xfrm>
            <a:off x="-39046" y="9161890"/>
            <a:ext cx="24462091" cy="4639363"/>
          </a:xfrm>
          <a:prstGeom prst="rect">
            <a:avLst/>
          </a:prstGeom>
          <a:ln w="12700">
            <a:miter lim="400000"/>
          </a:ln>
        </p:spPr>
      </p:pic>
      <p:sp>
        <p:nvSpPr>
          <p:cNvPr id="2017" name="Academic licensing…"/>
          <p:cNvSpPr/>
          <p:nvPr/>
        </p:nvSpPr>
        <p:spPr>
          <a:xfrm>
            <a:off x="12767044" y="1846063"/>
            <a:ext cx="9848643" cy="222631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nSpc>
                <a:spcPct val="100000"/>
              </a:lnSpc>
              <a:spcBef>
                <a:spcPts val="500"/>
              </a:spcBef>
              <a:defRPr sz="6000">
                <a:solidFill>
                  <a:srgbClr val="1E46A0"/>
                </a:solidFill>
                <a:latin typeface="Helvetica"/>
                <a:ea typeface="Helvetica"/>
                <a:cs typeface="Helvetica"/>
                <a:sym typeface="Helvetica"/>
              </a:defRPr>
            </a:pPr>
            <a:r>
              <a:t>Academic licensing</a:t>
            </a:r>
          </a:p>
          <a:p>
            <a:pPr>
              <a:defRPr spc="36" sz="3600">
                <a:latin typeface="Helvetica"/>
                <a:ea typeface="Helvetica"/>
                <a:cs typeface="Helvetica"/>
                <a:sym typeface="Helvetica"/>
              </a:defRPr>
            </a:pPr>
            <a:r>
              <a:t>Receive 50% off cloud subscription for eligible academic organizations</a:t>
            </a:r>
          </a:p>
        </p:txBody>
      </p:sp>
      <p:sp>
        <p:nvSpPr>
          <p:cNvPr id="2018" name="Community licensing…"/>
          <p:cNvSpPr/>
          <p:nvPr/>
        </p:nvSpPr>
        <p:spPr>
          <a:xfrm>
            <a:off x="12767044" y="4902461"/>
            <a:ext cx="9848642" cy="222631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nSpc>
                <a:spcPct val="100000"/>
              </a:lnSpc>
              <a:spcBef>
                <a:spcPts val="500"/>
              </a:spcBef>
              <a:defRPr sz="6000">
                <a:solidFill>
                  <a:srgbClr val="1E46A0"/>
                </a:solidFill>
                <a:latin typeface="Helvetica"/>
                <a:ea typeface="Helvetica"/>
                <a:cs typeface="Helvetica"/>
                <a:sym typeface="Helvetica"/>
              </a:defRPr>
            </a:pPr>
            <a:r>
              <a:t>Community licensing</a:t>
            </a:r>
          </a:p>
          <a:p>
            <a:pPr>
              <a:defRPr spc="36" sz="3600">
                <a:latin typeface="Helvetica"/>
                <a:ea typeface="Helvetica"/>
                <a:cs typeface="Helvetica"/>
                <a:sym typeface="Helvetica"/>
              </a:defRPr>
            </a:pPr>
            <a:r>
              <a:t>Receive 75% off for eligible non-profit charitable organizations</a:t>
            </a:r>
          </a:p>
        </p:txBody>
      </p:sp>
      <p:sp>
        <p:nvSpPr>
          <p:cNvPr id="2019" name="Available discounts"/>
          <p:cNvSpPr/>
          <p:nvPr/>
        </p:nvSpPr>
        <p:spPr>
          <a:xfrm>
            <a:off x="1777999" y="1612900"/>
            <a:ext cx="9173907" cy="3759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nSpc>
                <a:spcPct val="100000"/>
              </a:lnSpc>
              <a:defRPr sz="12000">
                <a:solidFill>
                  <a:srgbClr val="0747A6"/>
                </a:solidFill>
                <a:latin typeface="+mj-lt"/>
                <a:ea typeface="+mj-ea"/>
                <a:cs typeface="+mj-cs"/>
                <a:sym typeface="Charlie Display Semibold"/>
              </a:defRPr>
            </a:lvl1pPr>
          </a:lstStyle>
          <a:p>
            <a:pPr/>
            <a:r>
              <a:t>Available discounts</a:t>
            </a:r>
          </a:p>
        </p:txBody>
      </p:sp>
    </p:spTree>
  </p:cSld>
  <p:clrMapOvr>
    <a:masterClrMapping/>
  </p:clrMapOvr>
  <mc:AlternateContent xmlns:mc="http://schemas.openxmlformats.org/markup-compatibility/2006">
    <mc:Choice xmlns:p14="http://schemas.microsoft.com/office/powerpoint/2010/main" Requires="p14">
      <p:transition spd="slow" advClick="1" p14:dur="1500">
        <p:fade thruBlk="1"/>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8" presetID="2" grpId="1" fill="hold">
                                  <p:stCondLst>
                                    <p:cond delay="0"/>
                                  </p:stCondLst>
                                  <p:iterate type="el" backwards="0">
                                    <p:tmAbs val="0"/>
                                  </p:iterate>
                                  <p:childTnLst>
                                    <p:set>
                                      <p:cBhvr>
                                        <p:cTn id="6" fill="hold"/>
                                        <p:tgtEl>
                                          <p:spTgt spid="2016"/>
                                        </p:tgtEl>
                                        <p:attrNameLst>
                                          <p:attrName>style.visibility</p:attrName>
                                        </p:attrNameLst>
                                      </p:cBhvr>
                                      <p:to>
                                        <p:strVal val="visible"/>
                                      </p:to>
                                    </p:set>
                                    <p:anim calcmode="lin" valueType="num">
                                      <p:cBhvr>
                                        <p:cTn id="7" dur="1000" fill="hold"/>
                                        <p:tgtEl>
                                          <p:spTgt spid="2016"/>
                                        </p:tgtEl>
                                        <p:attrNameLst>
                                          <p:attrName>ppt_x</p:attrName>
                                        </p:attrNameLst>
                                      </p:cBhvr>
                                      <p:tavLst>
                                        <p:tav tm="0">
                                          <p:val>
                                            <p:strVal val="0-#ppt_w/2"/>
                                          </p:val>
                                        </p:tav>
                                        <p:tav tm="100000">
                                          <p:val>
                                            <p:strVal val="#ppt_x"/>
                                          </p:val>
                                        </p:tav>
                                      </p:tavLst>
                                    </p:anim>
                                    <p:anim calcmode="lin" valueType="num">
                                      <p:cBhvr>
                                        <p:cTn id="8" dur="1000" fill="hold"/>
                                        <p:tgtEl>
                                          <p:spTgt spid="20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016" grpId="1"/>
    </p:bldLst>
  </p:timing>
</p:sld>
</file>

<file path=ppt/slides/slide3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023" name="carebear email footer@2x.png" descr="carebear email footer@2x.png"/>
          <p:cNvPicPr>
            <a:picLocks noChangeAspect="1"/>
          </p:cNvPicPr>
          <p:nvPr/>
        </p:nvPicPr>
        <p:blipFill>
          <a:blip r:embed="rId3">
            <a:alphaModFix amt="44671"/>
            <a:extLst/>
          </a:blip>
          <a:stretch>
            <a:fillRect/>
          </a:stretch>
        </p:blipFill>
        <p:spPr>
          <a:xfrm>
            <a:off x="-39046" y="9161890"/>
            <a:ext cx="24462091" cy="4639363"/>
          </a:xfrm>
          <a:prstGeom prst="rect">
            <a:avLst/>
          </a:prstGeom>
          <a:ln w="12700">
            <a:miter lim="400000"/>
          </a:ln>
        </p:spPr>
      </p:pic>
      <p:sp>
        <p:nvSpPr>
          <p:cNvPr id="2024" name="Loyalty discounts…"/>
          <p:cNvSpPr/>
          <p:nvPr/>
        </p:nvSpPr>
        <p:spPr>
          <a:xfrm>
            <a:off x="12767044" y="1846063"/>
            <a:ext cx="9848643" cy="222631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nSpc>
                <a:spcPct val="100000"/>
              </a:lnSpc>
              <a:spcBef>
                <a:spcPts val="500"/>
              </a:spcBef>
              <a:defRPr sz="6000">
                <a:solidFill>
                  <a:srgbClr val="1E46A0"/>
                </a:solidFill>
                <a:latin typeface="Helvetica"/>
                <a:ea typeface="Helvetica"/>
                <a:cs typeface="Helvetica"/>
                <a:sym typeface="Helvetica"/>
              </a:defRPr>
            </a:pPr>
            <a:r>
              <a:t>Loyalty discounts</a:t>
            </a:r>
          </a:p>
          <a:p>
            <a:pPr>
              <a:defRPr spc="36" sz="3600">
                <a:latin typeface="Helvetica"/>
                <a:ea typeface="Helvetica"/>
                <a:cs typeface="Helvetica"/>
                <a:sym typeface="Helvetica"/>
              </a:defRPr>
            </a:pPr>
            <a:r>
              <a:t>Multi-year cloud subscription discount while we migrate and adjust to new cloud environment</a:t>
            </a:r>
          </a:p>
        </p:txBody>
      </p:sp>
      <p:sp>
        <p:nvSpPr>
          <p:cNvPr id="2025" name="Dual licensing…"/>
          <p:cNvSpPr/>
          <p:nvPr/>
        </p:nvSpPr>
        <p:spPr>
          <a:xfrm>
            <a:off x="12767044" y="4902461"/>
            <a:ext cx="9848642" cy="222631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nSpc>
                <a:spcPct val="100000"/>
              </a:lnSpc>
              <a:spcBef>
                <a:spcPts val="500"/>
              </a:spcBef>
              <a:defRPr sz="6000">
                <a:solidFill>
                  <a:srgbClr val="1E46A0"/>
                </a:solidFill>
                <a:latin typeface="Helvetica"/>
                <a:ea typeface="Helvetica"/>
                <a:cs typeface="Helvetica"/>
                <a:sym typeface="Helvetica"/>
              </a:defRPr>
            </a:pPr>
            <a:r>
              <a:t>Dual licensing</a:t>
            </a:r>
          </a:p>
          <a:p>
            <a:pPr>
              <a:defRPr spc="36" sz="3600">
                <a:latin typeface="Helvetica"/>
                <a:ea typeface="Helvetica"/>
                <a:cs typeface="Helvetica"/>
                <a:sym typeface="Helvetica"/>
              </a:defRPr>
            </a:pPr>
            <a:r>
              <a:t>Receive up to 12 months off of self-managed license while we plan and migrate to cloud site</a:t>
            </a:r>
          </a:p>
        </p:txBody>
      </p:sp>
      <p:sp>
        <p:nvSpPr>
          <p:cNvPr id="2026" name="Available discounts"/>
          <p:cNvSpPr/>
          <p:nvPr/>
        </p:nvSpPr>
        <p:spPr>
          <a:xfrm>
            <a:off x="1777999" y="1612900"/>
            <a:ext cx="9173907" cy="3759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nSpc>
                <a:spcPct val="100000"/>
              </a:lnSpc>
              <a:defRPr sz="12000">
                <a:solidFill>
                  <a:srgbClr val="0747A6"/>
                </a:solidFill>
                <a:latin typeface="+mj-lt"/>
                <a:ea typeface="+mj-ea"/>
                <a:cs typeface="+mj-cs"/>
                <a:sym typeface="Charlie Display Semibold"/>
              </a:defRPr>
            </a:lvl1pPr>
          </a:lstStyle>
          <a:p>
            <a:pPr/>
            <a:r>
              <a:t>Available discounts</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8" presetID="2" grpId="1" fill="hold">
                                  <p:stCondLst>
                                    <p:cond delay="0"/>
                                  </p:stCondLst>
                                  <p:iterate type="el" backwards="0">
                                    <p:tmAbs val="0"/>
                                  </p:iterate>
                                  <p:childTnLst>
                                    <p:set>
                                      <p:cBhvr>
                                        <p:cTn id="6" fill="hold"/>
                                        <p:tgtEl>
                                          <p:spTgt spid="2023"/>
                                        </p:tgtEl>
                                        <p:attrNameLst>
                                          <p:attrName>style.visibility</p:attrName>
                                        </p:attrNameLst>
                                      </p:cBhvr>
                                      <p:to>
                                        <p:strVal val="visible"/>
                                      </p:to>
                                    </p:set>
                                    <p:anim calcmode="lin" valueType="num">
                                      <p:cBhvr>
                                        <p:cTn id="7" dur="1000" fill="hold"/>
                                        <p:tgtEl>
                                          <p:spTgt spid="2023"/>
                                        </p:tgtEl>
                                        <p:attrNameLst>
                                          <p:attrName>ppt_x</p:attrName>
                                        </p:attrNameLst>
                                      </p:cBhvr>
                                      <p:tavLst>
                                        <p:tav tm="0">
                                          <p:val>
                                            <p:strVal val="0-#ppt_w/2"/>
                                          </p:val>
                                        </p:tav>
                                        <p:tav tm="100000">
                                          <p:val>
                                            <p:strVal val="#ppt_x"/>
                                          </p:val>
                                        </p:tav>
                                      </p:tavLst>
                                    </p:anim>
                                    <p:anim calcmode="lin" valueType="num">
                                      <p:cBhvr>
                                        <p:cTn id="8" dur="1000" fill="hold"/>
                                        <p:tgtEl>
                                          <p:spTgt spid="20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023" grpId="1"/>
    </p:bldLst>
  </p:timing>
</p:sld>
</file>

<file path=ppt/slides/slide3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chemeClr val="accent1">
                <a:hueOff val="-121749"/>
                <a:lumOff val="7441"/>
              </a:schemeClr>
            </a:gs>
            <a:gs pos="100000">
              <a:srgbClr val="B2D4FF"/>
            </a:gs>
          </a:gsLst>
          <a:lin ang="15709585" scaled="0"/>
        </a:gradFill>
      </p:bgPr>
    </p:bg>
    <p:spTree>
      <p:nvGrpSpPr>
        <p:cNvPr id="1" name=""/>
        <p:cNvGrpSpPr/>
        <p:nvPr/>
      </p:nvGrpSpPr>
      <p:grpSpPr>
        <a:xfrm>
          <a:off x="0" y="0"/>
          <a:ext cx="0" cy="0"/>
          <a:chOff x="0" y="0"/>
          <a:chExt cx="0" cy="0"/>
        </a:xfrm>
      </p:grpSpPr>
      <p:sp>
        <p:nvSpPr>
          <p:cNvPr id="2030" name="Atlassian customers in over 190 countries"/>
          <p:cNvSpPr txBox="1"/>
          <p:nvPr/>
        </p:nvSpPr>
        <p:spPr>
          <a:xfrm>
            <a:off x="17243566" y="8244858"/>
            <a:ext cx="4556160" cy="17399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ctr">
              <a:lnSpc>
                <a:spcPct val="100000"/>
              </a:lnSpc>
              <a:defRPr sz="3600">
                <a:solidFill>
                  <a:srgbClr val="FFFFFF"/>
                </a:solidFill>
                <a:latin typeface="Charlie Display Light"/>
                <a:ea typeface="Charlie Display Light"/>
                <a:cs typeface="Charlie Display Light"/>
                <a:sym typeface="Charlie Display Light"/>
              </a:defRPr>
            </a:lvl1pPr>
          </a:lstStyle>
          <a:p>
            <a:pPr/>
            <a:r>
              <a:t>Atlassian customers in over 190 countries</a:t>
            </a:r>
          </a:p>
        </p:txBody>
      </p:sp>
      <p:sp>
        <p:nvSpPr>
          <p:cNvPr id="2031" name="of Fortune 500 companies use Atlassian products"/>
          <p:cNvSpPr txBox="1"/>
          <p:nvPr/>
        </p:nvSpPr>
        <p:spPr>
          <a:xfrm>
            <a:off x="1775490" y="8244858"/>
            <a:ext cx="5774948" cy="1193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ctr">
              <a:lnSpc>
                <a:spcPct val="100000"/>
              </a:lnSpc>
              <a:defRPr sz="3600">
                <a:solidFill>
                  <a:srgbClr val="FFFFFF"/>
                </a:solidFill>
                <a:latin typeface="Charlie Display Light"/>
                <a:ea typeface="Charlie Display Light"/>
                <a:cs typeface="Charlie Display Light"/>
                <a:sym typeface="Charlie Display Light"/>
              </a:defRPr>
            </a:lvl1pPr>
          </a:lstStyle>
          <a:p>
            <a:pPr/>
            <a:r>
              <a:t>of Fortune 500 companies use Atlassian products</a:t>
            </a:r>
          </a:p>
        </p:txBody>
      </p:sp>
      <p:sp>
        <p:nvSpPr>
          <p:cNvPr id="2032" name="monthly active users using Atlassian cloud products"/>
          <p:cNvSpPr txBox="1"/>
          <p:nvPr/>
        </p:nvSpPr>
        <p:spPr>
          <a:xfrm>
            <a:off x="9126676" y="8244858"/>
            <a:ext cx="5931258" cy="1193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ctr">
              <a:lnSpc>
                <a:spcPct val="100000"/>
              </a:lnSpc>
              <a:defRPr sz="3600">
                <a:solidFill>
                  <a:srgbClr val="FFFFFF"/>
                </a:solidFill>
                <a:latin typeface="Charlie Display Light"/>
                <a:ea typeface="Charlie Display Light"/>
                <a:cs typeface="Charlie Display Light"/>
                <a:sym typeface="Charlie Display Light"/>
              </a:defRPr>
            </a:lvl1pPr>
          </a:lstStyle>
          <a:p>
            <a:pPr/>
            <a:r>
              <a:t>monthly active users using Atlassian cloud products</a:t>
            </a:r>
          </a:p>
        </p:txBody>
      </p:sp>
      <p:sp>
        <p:nvSpPr>
          <p:cNvPr id="2033" name="83%"/>
          <p:cNvSpPr txBox="1"/>
          <p:nvPr/>
        </p:nvSpPr>
        <p:spPr>
          <a:xfrm>
            <a:off x="2100103" y="5321300"/>
            <a:ext cx="5125721" cy="3149600"/>
          </a:xfrm>
          <a:prstGeom prst="rect">
            <a:avLst/>
          </a:prstGeom>
          <a:ln w="12700">
            <a:miter lim="400000"/>
          </a:ln>
          <a:effectLst>
            <a:outerShdw sx="100000" sy="100000" kx="0" ky="0" algn="b" rotWithShape="0" blurRad="0" dist="444500" dir="2556939">
              <a:schemeClr val="accent1">
                <a:lumOff val="-9925"/>
                <a:alpha val="9859"/>
              </a:schemeClr>
            </a:outerShdw>
          </a:effectLst>
          <a:extLst>
            <a:ext uri="{C572A759-6A51-4108-AA02-DFA0A04FC94B}">
              <ma14:wrappingTextBoxFlag xmlns:ma14="http://schemas.microsoft.com/office/mac/drawingml/2011/main" val="1"/>
            </a:ext>
          </a:extLst>
        </p:spPr>
        <p:txBody>
          <a:bodyPr wrap="none" lIns="50800" tIns="50800" rIns="50800" bIns="50800">
            <a:spAutoFit/>
          </a:bodyPr>
          <a:lstStyle>
            <a:lvl1pPr>
              <a:lnSpc>
                <a:spcPct val="100000"/>
              </a:lnSpc>
              <a:defRPr sz="20000">
                <a:solidFill>
                  <a:srgbClr val="FFFFFF"/>
                </a:solidFill>
                <a:latin typeface="Charlie Display Black"/>
                <a:ea typeface="Charlie Display Black"/>
                <a:cs typeface="Charlie Display Black"/>
                <a:sym typeface="Charlie Display Black"/>
              </a:defRPr>
            </a:lvl1pPr>
          </a:lstStyle>
          <a:p>
            <a:pPr/>
            <a:r>
              <a:t>83%</a:t>
            </a:r>
          </a:p>
        </p:txBody>
      </p:sp>
      <p:sp>
        <p:nvSpPr>
          <p:cNvPr id="2034" name="10M"/>
          <p:cNvSpPr txBox="1"/>
          <p:nvPr/>
        </p:nvSpPr>
        <p:spPr>
          <a:xfrm>
            <a:off x="9577704" y="5321300"/>
            <a:ext cx="5029201" cy="3149600"/>
          </a:xfrm>
          <a:prstGeom prst="rect">
            <a:avLst/>
          </a:prstGeom>
          <a:ln w="12700">
            <a:miter lim="400000"/>
          </a:ln>
          <a:effectLst>
            <a:outerShdw sx="100000" sy="100000" kx="0" ky="0" algn="b" rotWithShape="0" blurRad="0" dist="444500" dir="2556939">
              <a:schemeClr val="accent1">
                <a:lumOff val="-9925"/>
                <a:alpha val="9859"/>
              </a:schemeClr>
            </a:outerShdw>
          </a:effectLst>
          <a:extLst>
            <a:ext uri="{C572A759-6A51-4108-AA02-DFA0A04FC94B}">
              <ma14:wrappingTextBoxFlag xmlns:ma14="http://schemas.microsoft.com/office/mac/drawingml/2011/main" val="1"/>
            </a:ext>
          </a:extLst>
        </p:spPr>
        <p:txBody>
          <a:bodyPr wrap="none" lIns="50800" tIns="50800" rIns="50800" bIns="50800">
            <a:spAutoFit/>
          </a:bodyPr>
          <a:lstStyle>
            <a:lvl1pPr>
              <a:lnSpc>
                <a:spcPct val="100000"/>
              </a:lnSpc>
              <a:defRPr sz="20000">
                <a:solidFill>
                  <a:srgbClr val="FFFFFF"/>
                </a:solidFill>
                <a:latin typeface="Charlie Display Black"/>
                <a:ea typeface="Charlie Display Black"/>
                <a:cs typeface="Charlie Display Black"/>
                <a:sym typeface="Charlie Display Black"/>
              </a:defRPr>
            </a:lvl1pPr>
          </a:lstStyle>
          <a:p>
            <a:pPr/>
            <a:r>
              <a:t>10M</a:t>
            </a:r>
          </a:p>
        </p:txBody>
      </p:sp>
      <p:sp>
        <p:nvSpPr>
          <p:cNvPr id="2035" name="170K"/>
          <p:cNvSpPr txBox="1"/>
          <p:nvPr/>
        </p:nvSpPr>
        <p:spPr>
          <a:xfrm>
            <a:off x="16759395" y="5321300"/>
            <a:ext cx="5524501" cy="3149600"/>
          </a:xfrm>
          <a:prstGeom prst="rect">
            <a:avLst/>
          </a:prstGeom>
          <a:ln w="12700">
            <a:miter lim="400000"/>
          </a:ln>
          <a:effectLst>
            <a:outerShdw sx="100000" sy="100000" kx="0" ky="0" algn="b" rotWithShape="0" blurRad="0" dist="444500" dir="2556939">
              <a:schemeClr val="accent1">
                <a:lumOff val="-9925"/>
                <a:alpha val="9859"/>
              </a:schemeClr>
            </a:outerShdw>
          </a:effectLst>
          <a:extLst>
            <a:ext uri="{C572A759-6A51-4108-AA02-DFA0A04FC94B}">
              <ma14:wrappingTextBoxFlag xmlns:ma14="http://schemas.microsoft.com/office/mac/drawingml/2011/main" val="1"/>
            </a:ext>
          </a:extLst>
        </p:spPr>
        <p:txBody>
          <a:bodyPr wrap="none" lIns="50800" tIns="50800" rIns="50800" bIns="50800">
            <a:spAutoFit/>
          </a:bodyPr>
          <a:lstStyle>
            <a:lvl1pPr>
              <a:lnSpc>
                <a:spcPct val="100000"/>
              </a:lnSpc>
              <a:defRPr sz="20000">
                <a:solidFill>
                  <a:srgbClr val="FFFFFF"/>
                </a:solidFill>
                <a:latin typeface="Charlie Display Black"/>
                <a:ea typeface="Charlie Display Black"/>
                <a:cs typeface="Charlie Display Black"/>
                <a:sym typeface="Charlie Display Black"/>
              </a:defRPr>
            </a:lvl1pPr>
          </a:lstStyle>
          <a:p>
            <a:pPr/>
            <a:r>
              <a:t>170K</a:t>
            </a:r>
          </a:p>
        </p:txBody>
      </p:sp>
      <p:sp>
        <p:nvSpPr>
          <p:cNvPr id="2036" name="The world’s best teams work better together with Atlassian"/>
          <p:cNvSpPr txBox="1"/>
          <p:nvPr/>
        </p:nvSpPr>
        <p:spPr>
          <a:xfrm>
            <a:off x="4568310" y="1635760"/>
            <a:ext cx="15247379" cy="2540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ctr">
              <a:lnSpc>
                <a:spcPct val="100000"/>
              </a:lnSpc>
              <a:spcBef>
                <a:spcPts val="2500"/>
              </a:spcBef>
              <a:defRPr sz="8000">
                <a:solidFill>
                  <a:srgbClr val="253858"/>
                </a:solidFill>
              </a:defRPr>
            </a:lvl1pPr>
          </a:lstStyle>
          <a:p>
            <a:pPr/>
            <a:r>
              <a:t>The world’s best teams work better together with Atlassian</a:t>
            </a:r>
          </a:p>
        </p:txBody>
      </p:sp>
      <p:pic>
        <p:nvPicPr>
          <p:cNvPr id="2037" name="Image" descr="Image"/>
          <p:cNvPicPr>
            <a:picLocks noChangeAspect="1"/>
          </p:cNvPicPr>
          <p:nvPr/>
        </p:nvPicPr>
        <p:blipFill>
          <a:blip r:embed="rId2">
            <a:alphaModFix amt="19544"/>
            <a:extLst/>
          </a:blip>
          <a:stretch>
            <a:fillRect/>
          </a:stretch>
        </p:blipFill>
        <p:spPr>
          <a:xfrm>
            <a:off x="1300450" y="2475094"/>
            <a:ext cx="2587550" cy="739412"/>
          </a:xfrm>
          <a:prstGeom prst="rect">
            <a:avLst/>
          </a:prstGeom>
          <a:ln w="12700">
            <a:miter lim="400000"/>
          </a:ln>
        </p:spPr>
      </p:pic>
      <p:pic>
        <p:nvPicPr>
          <p:cNvPr id="2038" name="Image" descr="Image"/>
          <p:cNvPicPr>
            <a:picLocks noChangeAspect="1"/>
          </p:cNvPicPr>
          <p:nvPr/>
        </p:nvPicPr>
        <p:blipFill>
          <a:blip r:embed="rId3">
            <a:alphaModFix amt="19544"/>
            <a:extLst/>
          </a:blip>
          <a:srcRect l="0" t="0" r="0" b="0"/>
          <a:stretch>
            <a:fillRect/>
          </a:stretch>
        </p:blipFill>
        <p:spPr>
          <a:xfrm>
            <a:off x="19909744" y="3364554"/>
            <a:ext cx="3485949" cy="1063199"/>
          </a:xfrm>
          <a:prstGeom prst="rect">
            <a:avLst/>
          </a:prstGeom>
          <a:ln w="12700">
            <a:miter lim="400000"/>
          </a:ln>
        </p:spPr>
      </p:pic>
      <p:pic>
        <p:nvPicPr>
          <p:cNvPr id="2039" name="Image" descr="Image"/>
          <p:cNvPicPr>
            <a:picLocks noChangeAspect="1"/>
          </p:cNvPicPr>
          <p:nvPr/>
        </p:nvPicPr>
        <p:blipFill>
          <a:blip r:embed="rId4">
            <a:alphaModFix amt="19544"/>
            <a:extLst/>
          </a:blip>
          <a:stretch>
            <a:fillRect/>
          </a:stretch>
        </p:blipFill>
        <p:spPr>
          <a:xfrm>
            <a:off x="3890591" y="10539458"/>
            <a:ext cx="7641122" cy="2183499"/>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ID="10" grpId="1" fill="hold">
                                  <p:stCondLst>
                                    <p:cond delay="0"/>
                                  </p:stCondLst>
                                  <p:iterate type="el" backwards="0">
                                    <p:tmAbs val="0"/>
                                  </p:iterate>
                                  <p:childTnLst>
                                    <p:set>
                                      <p:cBhvr>
                                        <p:cTn id="6" fill="hold"/>
                                        <p:tgtEl>
                                          <p:spTgt spid="2036"/>
                                        </p:tgtEl>
                                        <p:attrNameLst>
                                          <p:attrName>style.visibility</p:attrName>
                                        </p:attrNameLst>
                                      </p:cBhvr>
                                      <p:to>
                                        <p:strVal val="visible"/>
                                      </p:to>
                                    </p:set>
                                    <p:animEffect filter="fade" transition="in">
                                      <p:cBhvr>
                                        <p:cTn id="7" dur="1000"/>
                                        <p:tgtEl>
                                          <p:spTgt spid="2036"/>
                                        </p:tgtEl>
                                      </p:cBhvr>
                                    </p:animEffect>
                                  </p:childTnLst>
                                </p:cTn>
                              </p:par>
                            </p:childTnLst>
                          </p:cTn>
                        </p:par>
                        <p:par>
                          <p:cTn id="8" fill="hold">
                            <p:stCondLst>
                              <p:cond delay="1000"/>
                            </p:stCondLst>
                            <p:childTnLst>
                              <p:par>
                                <p:cTn id="9" presetClass="entr" nodeType="afterEffect" presetSubtype="8" presetID="2" grpId="2" fill="hold">
                                  <p:stCondLst>
                                    <p:cond delay="0"/>
                                  </p:stCondLst>
                                  <p:iterate type="el" backwards="0">
                                    <p:tmAbs val="0"/>
                                  </p:iterate>
                                  <p:childTnLst>
                                    <p:set>
                                      <p:cBhvr>
                                        <p:cTn id="10" fill="hold"/>
                                        <p:tgtEl>
                                          <p:spTgt spid="2037"/>
                                        </p:tgtEl>
                                        <p:attrNameLst>
                                          <p:attrName>style.visibility</p:attrName>
                                        </p:attrNameLst>
                                      </p:cBhvr>
                                      <p:to>
                                        <p:strVal val="visible"/>
                                      </p:to>
                                    </p:set>
                                    <p:anim calcmode="lin" valueType="num">
                                      <p:cBhvr>
                                        <p:cTn id="11" dur="1000" fill="hold"/>
                                        <p:tgtEl>
                                          <p:spTgt spid="2037"/>
                                        </p:tgtEl>
                                        <p:attrNameLst>
                                          <p:attrName>ppt_x</p:attrName>
                                        </p:attrNameLst>
                                      </p:cBhvr>
                                      <p:tavLst>
                                        <p:tav tm="0">
                                          <p:val>
                                            <p:strVal val="0-#ppt_w/2"/>
                                          </p:val>
                                        </p:tav>
                                        <p:tav tm="100000">
                                          <p:val>
                                            <p:strVal val="#ppt_x"/>
                                          </p:val>
                                        </p:tav>
                                      </p:tavLst>
                                    </p:anim>
                                    <p:anim calcmode="lin" valueType="num">
                                      <p:cBhvr>
                                        <p:cTn id="12" dur="1000" fill="hold"/>
                                        <p:tgtEl>
                                          <p:spTgt spid="2037"/>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Class="entr" nodeType="afterEffect" presetSubtype="8" presetID="2" grpId="3" fill="hold">
                                  <p:stCondLst>
                                    <p:cond delay="0"/>
                                  </p:stCondLst>
                                  <p:iterate type="el" backwards="0">
                                    <p:tmAbs val="0"/>
                                  </p:iterate>
                                  <p:childTnLst>
                                    <p:set>
                                      <p:cBhvr>
                                        <p:cTn id="15" fill="hold"/>
                                        <p:tgtEl>
                                          <p:spTgt spid="2038"/>
                                        </p:tgtEl>
                                        <p:attrNameLst>
                                          <p:attrName>style.visibility</p:attrName>
                                        </p:attrNameLst>
                                      </p:cBhvr>
                                      <p:to>
                                        <p:strVal val="visible"/>
                                      </p:to>
                                    </p:set>
                                    <p:anim calcmode="lin" valueType="num">
                                      <p:cBhvr>
                                        <p:cTn id="16" dur="1000" fill="hold"/>
                                        <p:tgtEl>
                                          <p:spTgt spid="2038"/>
                                        </p:tgtEl>
                                        <p:attrNameLst>
                                          <p:attrName>ppt_x</p:attrName>
                                        </p:attrNameLst>
                                      </p:cBhvr>
                                      <p:tavLst>
                                        <p:tav tm="0">
                                          <p:val>
                                            <p:strVal val="0-#ppt_w/2"/>
                                          </p:val>
                                        </p:tav>
                                        <p:tav tm="100000">
                                          <p:val>
                                            <p:strVal val="#ppt_x"/>
                                          </p:val>
                                        </p:tav>
                                      </p:tavLst>
                                    </p:anim>
                                    <p:anim calcmode="lin" valueType="num">
                                      <p:cBhvr>
                                        <p:cTn id="17" dur="1000" fill="hold"/>
                                        <p:tgtEl>
                                          <p:spTgt spid="2038"/>
                                        </p:tgtEl>
                                        <p:attrNameLst>
                                          <p:attrName>ppt_y</p:attrName>
                                        </p:attrNameLst>
                                      </p:cBhvr>
                                      <p:tavLst>
                                        <p:tav tm="0">
                                          <p:val>
                                            <p:strVal val="#ppt_y"/>
                                          </p:val>
                                        </p:tav>
                                        <p:tav tm="100000">
                                          <p:val>
                                            <p:strVal val="#ppt_y"/>
                                          </p:val>
                                        </p:tav>
                                      </p:tavLst>
                                    </p:anim>
                                  </p:childTnLst>
                                </p:cTn>
                              </p:par>
                            </p:childTnLst>
                          </p:cTn>
                        </p:par>
                        <p:par>
                          <p:cTn id="18" fill="hold">
                            <p:stCondLst>
                              <p:cond delay="3000"/>
                            </p:stCondLst>
                            <p:childTnLst>
                              <p:par>
                                <p:cTn id="19" presetClass="entr" nodeType="afterEffect" presetSubtype="8" presetID="2" grpId="4" fill="hold">
                                  <p:stCondLst>
                                    <p:cond delay="0"/>
                                  </p:stCondLst>
                                  <p:iterate type="el" backwards="0">
                                    <p:tmAbs val="0"/>
                                  </p:iterate>
                                  <p:childTnLst>
                                    <p:set>
                                      <p:cBhvr>
                                        <p:cTn id="20" fill="hold"/>
                                        <p:tgtEl>
                                          <p:spTgt spid="2039"/>
                                        </p:tgtEl>
                                        <p:attrNameLst>
                                          <p:attrName>style.visibility</p:attrName>
                                        </p:attrNameLst>
                                      </p:cBhvr>
                                      <p:to>
                                        <p:strVal val="visible"/>
                                      </p:to>
                                    </p:set>
                                    <p:anim calcmode="lin" valueType="num">
                                      <p:cBhvr>
                                        <p:cTn id="21" dur="1000" fill="hold"/>
                                        <p:tgtEl>
                                          <p:spTgt spid="2039"/>
                                        </p:tgtEl>
                                        <p:attrNameLst>
                                          <p:attrName>ppt_x</p:attrName>
                                        </p:attrNameLst>
                                      </p:cBhvr>
                                      <p:tavLst>
                                        <p:tav tm="0">
                                          <p:val>
                                            <p:strVal val="0-#ppt_w/2"/>
                                          </p:val>
                                        </p:tav>
                                        <p:tav tm="100000">
                                          <p:val>
                                            <p:strVal val="#ppt_x"/>
                                          </p:val>
                                        </p:tav>
                                      </p:tavLst>
                                    </p:anim>
                                    <p:anim calcmode="lin" valueType="num">
                                      <p:cBhvr>
                                        <p:cTn id="22" dur="1000" fill="hold"/>
                                        <p:tgtEl>
                                          <p:spTgt spid="2039"/>
                                        </p:tgtEl>
                                        <p:attrNameLst>
                                          <p:attrName>ppt_y</p:attrName>
                                        </p:attrNameLst>
                                      </p:cBhvr>
                                      <p:tavLst>
                                        <p:tav tm="0">
                                          <p:val>
                                            <p:strVal val="#ppt_y"/>
                                          </p:val>
                                        </p:tav>
                                        <p:tav tm="100000">
                                          <p:val>
                                            <p:strVal val="#ppt_y"/>
                                          </p:val>
                                        </p:tav>
                                      </p:tavLst>
                                    </p:anim>
                                  </p:childTnLst>
                                </p:cTn>
                              </p:par>
                            </p:childTnLst>
                          </p:cTn>
                        </p:par>
                        <p:par>
                          <p:cTn id="23" fill="hold">
                            <p:stCondLst>
                              <p:cond delay="4000"/>
                            </p:stCondLst>
                            <p:childTnLst>
                              <p:par>
                                <p:cTn id="24" presetClass="entr" nodeType="afterEffect" presetSubtype="8" presetID="2" grpId="5" fill="hold">
                                  <p:stCondLst>
                                    <p:cond delay="200"/>
                                  </p:stCondLst>
                                  <p:iterate type="el" backwards="0">
                                    <p:tmAbs val="0"/>
                                  </p:iterate>
                                  <p:childTnLst>
                                    <p:set>
                                      <p:cBhvr>
                                        <p:cTn id="25" fill="hold"/>
                                        <p:tgtEl>
                                          <p:spTgt spid="2033"/>
                                        </p:tgtEl>
                                        <p:attrNameLst>
                                          <p:attrName>style.visibility</p:attrName>
                                        </p:attrNameLst>
                                      </p:cBhvr>
                                      <p:to>
                                        <p:strVal val="visible"/>
                                      </p:to>
                                    </p:set>
                                    <p:anim calcmode="lin" valueType="num">
                                      <p:cBhvr>
                                        <p:cTn id="26" dur="1000" fill="hold"/>
                                        <p:tgtEl>
                                          <p:spTgt spid="2033"/>
                                        </p:tgtEl>
                                        <p:attrNameLst>
                                          <p:attrName>ppt_x</p:attrName>
                                        </p:attrNameLst>
                                      </p:cBhvr>
                                      <p:tavLst>
                                        <p:tav tm="0">
                                          <p:val>
                                            <p:strVal val="0-#ppt_w/2"/>
                                          </p:val>
                                        </p:tav>
                                        <p:tav tm="100000">
                                          <p:val>
                                            <p:strVal val="#ppt_x"/>
                                          </p:val>
                                        </p:tav>
                                      </p:tavLst>
                                    </p:anim>
                                    <p:anim calcmode="lin" valueType="num">
                                      <p:cBhvr>
                                        <p:cTn id="27" dur="1000" fill="hold"/>
                                        <p:tgtEl>
                                          <p:spTgt spid="2033"/>
                                        </p:tgtEl>
                                        <p:attrNameLst>
                                          <p:attrName>ppt_y</p:attrName>
                                        </p:attrNameLst>
                                      </p:cBhvr>
                                      <p:tavLst>
                                        <p:tav tm="0">
                                          <p:val>
                                            <p:strVal val="#ppt_y"/>
                                          </p:val>
                                        </p:tav>
                                        <p:tav tm="100000">
                                          <p:val>
                                            <p:strVal val="#ppt_y"/>
                                          </p:val>
                                        </p:tav>
                                      </p:tavLst>
                                    </p:anim>
                                  </p:childTnLst>
                                </p:cTn>
                              </p:par>
                            </p:childTnLst>
                          </p:cTn>
                        </p:par>
                        <p:par>
                          <p:cTn id="28" fill="hold">
                            <p:stCondLst>
                              <p:cond delay="5200"/>
                            </p:stCondLst>
                            <p:childTnLst>
                              <p:par>
                                <p:cTn id="29" presetClass="entr" nodeType="afterEffect" presetSubtype="8" presetID="2" grpId="6" fill="hold">
                                  <p:stCondLst>
                                    <p:cond delay="0"/>
                                  </p:stCondLst>
                                  <p:iterate type="el" backwards="0">
                                    <p:tmAbs val="0"/>
                                  </p:iterate>
                                  <p:childTnLst>
                                    <p:set>
                                      <p:cBhvr>
                                        <p:cTn id="30" fill="hold"/>
                                        <p:tgtEl>
                                          <p:spTgt spid="2031"/>
                                        </p:tgtEl>
                                        <p:attrNameLst>
                                          <p:attrName>style.visibility</p:attrName>
                                        </p:attrNameLst>
                                      </p:cBhvr>
                                      <p:to>
                                        <p:strVal val="visible"/>
                                      </p:to>
                                    </p:set>
                                    <p:anim calcmode="lin" valueType="num">
                                      <p:cBhvr>
                                        <p:cTn id="31" dur="1000" fill="hold"/>
                                        <p:tgtEl>
                                          <p:spTgt spid="2031"/>
                                        </p:tgtEl>
                                        <p:attrNameLst>
                                          <p:attrName>ppt_x</p:attrName>
                                        </p:attrNameLst>
                                      </p:cBhvr>
                                      <p:tavLst>
                                        <p:tav tm="0">
                                          <p:val>
                                            <p:strVal val="0-#ppt_w/2"/>
                                          </p:val>
                                        </p:tav>
                                        <p:tav tm="100000">
                                          <p:val>
                                            <p:strVal val="#ppt_x"/>
                                          </p:val>
                                        </p:tav>
                                      </p:tavLst>
                                    </p:anim>
                                    <p:anim calcmode="lin" valueType="num">
                                      <p:cBhvr>
                                        <p:cTn id="32" dur="1000" fill="hold"/>
                                        <p:tgtEl>
                                          <p:spTgt spid="2031"/>
                                        </p:tgtEl>
                                        <p:attrNameLst>
                                          <p:attrName>ppt_y</p:attrName>
                                        </p:attrNameLst>
                                      </p:cBhvr>
                                      <p:tavLst>
                                        <p:tav tm="0">
                                          <p:val>
                                            <p:strVal val="#ppt_y"/>
                                          </p:val>
                                        </p:tav>
                                        <p:tav tm="100000">
                                          <p:val>
                                            <p:strVal val="#ppt_y"/>
                                          </p:val>
                                        </p:tav>
                                      </p:tavLst>
                                    </p:anim>
                                  </p:childTnLst>
                                </p:cTn>
                              </p:par>
                            </p:childTnLst>
                          </p:cTn>
                        </p:par>
                        <p:par>
                          <p:cTn id="33" fill="hold">
                            <p:stCondLst>
                              <p:cond delay="6200"/>
                            </p:stCondLst>
                            <p:childTnLst>
                              <p:par>
                                <p:cTn id="34" presetClass="entr" nodeType="afterEffect" presetSubtype="8" presetID="2" grpId="7" fill="hold">
                                  <p:stCondLst>
                                    <p:cond delay="200"/>
                                  </p:stCondLst>
                                  <p:iterate type="el" backwards="0">
                                    <p:tmAbs val="0"/>
                                  </p:iterate>
                                  <p:childTnLst>
                                    <p:set>
                                      <p:cBhvr>
                                        <p:cTn id="35" fill="hold"/>
                                        <p:tgtEl>
                                          <p:spTgt spid="2034"/>
                                        </p:tgtEl>
                                        <p:attrNameLst>
                                          <p:attrName>style.visibility</p:attrName>
                                        </p:attrNameLst>
                                      </p:cBhvr>
                                      <p:to>
                                        <p:strVal val="visible"/>
                                      </p:to>
                                    </p:set>
                                    <p:anim calcmode="lin" valueType="num">
                                      <p:cBhvr>
                                        <p:cTn id="36" dur="1000" fill="hold"/>
                                        <p:tgtEl>
                                          <p:spTgt spid="2034"/>
                                        </p:tgtEl>
                                        <p:attrNameLst>
                                          <p:attrName>ppt_x</p:attrName>
                                        </p:attrNameLst>
                                      </p:cBhvr>
                                      <p:tavLst>
                                        <p:tav tm="0">
                                          <p:val>
                                            <p:strVal val="0-#ppt_w/2"/>
                                          </p:val>
                                        </p:tav>
                                        <p:tav tm="100000">
                                          <p:val>
                                            <p:strVal val="#ppt_x"/>
                                          </p:val>
                                        </p:tav>
                                      </p:tavLst>
                                    </p:anim>
                                    <p:anim calcmode="lin" valueType="num">
                                      <p:cBhvr>
                                        <p:cTn id="37" dur="1000" fill="hold"/>
                                        <p:tgtEl>
                                          <p:spTgt spid="2034"/>
                                        </p:tgtEl>
                                        <p:attrNameLst>
                                          <p:attrName>ppt_y</p:attrName>
                                        </p:attrNameLst>
                                      </p:cBhvr>
                                      <p:tavLst>
                                        <p:tav tm="0">
                                          <p:val>
                                            <p:strVal val="#ppt_y"/>
                                          </p:val>
                                        </p:tav>
                                        <p:tav tm="100000">
                                          <p:val>
                                            <p:strVal val="#ppt_y"/>
                                          </p:val>
                                        </p:tav>
                                      </p:tavLst>
                                    </p:anim>
                                  </p:childTnLst>
                                </p:cTn>
                              </p:par>
                            </p:childTnLst>
                          </p:cTn>
                        </p:par>
                        <p:par>
                          <p:cTn id="38" fill="hold">
                            <p:stCondLst>
                              <p:cond delay="7400"/>
                            </p:stCondLst>
                            <p:childTnLst>
                              <p:par>
                                <p:cTn id="39" presetClass="entr" nodeType="afterEffect" presetSubtype="8" presetID="2" grpId="8" fill="hold">
                                  <p:stCondLst>
                                    <p:cond delay="0"/>
                                  </p:stCondLst>
                                  <p:iterate type="el" backwards="0">
                                    <p:tmAbs val="0"/>
                                  </p:iterate>
                                  <p:childTnLst>
                                    <p:set>
                                      <p:cBhvr>
                                        <p:cTn id="40" fill="hold"/>
                                        <p:tgtEl>
                                          <p:spTgt spid="2032"/>
                                        </p:tgtEl>
                                        <p:attrNameLst>
                                          <p:attrName>style.visibility</p:attrName>
                                        </p:attrNameLst>
                                      </p:cBhvr>
                                      <p:to>
                                        <p:strVal val="visible"/>
                                      </p:to>
                                    </p:set>
                                    <p:anim calcmode="lin" valueType="num">
                                      <p:cBhvr>
                                        <p:cTn id="41" dur="1000" fill="hold"/>
                                        <p:tgtEl>
                                          <p:spTgt spid="2032"/>
                                        </p:tgtEl>
                                        <p:attrNameLst>
                                          <p:attrName>ppt_x</p:attrName>
                                        </p:attrNameLst>
                                      </p:cBhvr>
                                      <p:tavLst>
                                        <p:tav tm="0">
                                          <p:val>
                                            <p:strVal val="0-#ppt_w/2"/>
                                          </p:val>
                                        </p:tav>
                                        <p:tav tm="100000">
                                          <p:val>
                                            <p:strVal val="#ppt_x"/>
                                          </p:val>
                                        </p:tav>
                                      </p:tavLst>
                                    </p:anim>
                                    <p:anim calcmode="lin" valueType="num">
                                      <p:cBhvr>
                                        <p:cTn id="42" dur="1000" fill="hold"/>
                                        <p:tgtEl>
                                          <p:spTgt spid="2032"/>
                                        </p:tgtEl>
                                        <p:attrNameLst>
                                          <p:attrName>ppt_y</p:attrName>
                                        </p:attrNameLst>
                                      </p:cBhvr>
                                      <p:tavLst>
                                        <p:tav tm="0">
                                          <p:val>
                                            <p:strVal val="#ppt_y"/>
                                          </p:val>
                                        </p:tav>
                                        <p:tav tm="100000">
                                          <p:val>
                                            <p:strVal val="#ppt_y"/>
                                          </p:val>
                                        </p:tav>
                                      </p:tavLst>
                                    </p:anim>
                                  </p:childTnLst>
                                </p:cTn>
                              </p:par>
                            </p:childTnLst>
                          </p:cTn>
                        </p:par>
                        <p:par>
                          <p:cTn id="43" fill="hold">
                            <p:stCondLst>
                              <p:cond delay="8400"/>
                            </p:stCondLst>
                            <p:childTnLst>
                              <p:par>
                                <p:cTn id="44" presetClass="entr" nodeType="afterEffect" presetSubtype="8" presetID="2" grpId="9" fill="hold">
                                  <p:stCondLst>
                                    <p:cond delay="200"/>
                                  </p:stCondLst>
                                  <p:iterate type="el" backwards="0">
                                    <p:tmAbs val="0"/>
                                  </p:iterate>
                                  <p:childTnLst>
                                    <p:set>
                                      <p:cBhvr>
                                        <p:cTn id="45" fill="hold"/>
                                        <p:tgtEl>
                                          <p:spTgt spid="2035"/>
                                        </p:tgtEl>
                                        <p:attrNameLst>
                                          <p:attrName>style.visibility</p:attrName>
                                        </p:attrNameLst>
                                      </p:cBhvr>
                                      <p:to>
                                        <p:strVal val="visible"/>
                                      </p:to>
                                    </p:set>
                                    <p:anim calcmode="lin" valueType="num">
                                      <p:cBhvr>
                                        <p:cTn id="46" dur="1000" fill="hold"/>
                                        <p:tgtEl>
                                          <p:spTgt spid="2035"/>
                                        </p:tgtEl>
                                        <p:attrNameLst>
                                          <p:attrName>ppt_x</p:attrName>
                                        </p:attrNameLst>
                                      </p:cBhvr>
                                      <p:tavLst>
                                        <p:tav tm="0">
                                          <p:val>
                                            <p:strVal val="0-#ppt_w/2"/>
                                          </p:val>
                                        </p:tav>
                                        <p:tav tm="100000">
                                          <p:val>
                                            <p:strVal val="#ppt_x"/>
                                          </p:val>
                                        </p:tav>
                                      </p:tavLst>
                                    </p:anim>
                                    <p:anim calcmode="lin" valueType="num">
                                      <p:cBhvr>
                                        <p:cTn id="47" dur="1000" fill="hold"/>
                                        <p:tgtEl>
                                          <p:spTgt spid="2035"/>
                                        </p:tgtEl>
                                        <p:attrNameLst>
                                          <p:attrName>ppt_y</p:attrName>
                                        </p:attrNameLst>
                                      </p:cBhvr>
                                      <p:tavLst>
                                        <p:tav tm="0">
                                          <p:val>
                                            <p:strVal val="#ppt_y"/>
                                          </p:val>
                                        </p:tav>
                                        <p:tav tm="100000">
                                          <p:val>
                                            <p:strVal val="#ppt_y"/>
                                          </p:val>
                                        </p:tav>
                                      </p:tavLst>
                                    </p:anim>
                                  </p:childTnLst>
                                </p:cTn>
                              </p:par>
                            </p:childTnLst>
                          </p:cTn>
                        </p:par>
                        <p:par>
                          <p:cTn id="48" fill="hold">
                            <p:stCondLst>
                              <p:cond delay="9600"/>
                            </p:stCondLst>
                            <p:childTnLst>
                              <p:par>
                                <p:cTn id="49" presetClass="entr" nodeType="afterEffect" presetSubtype="8" presetID="2" grpId="10" fill="hold">
                                  <p:stCondLst>
                                    <p:cond delay="0"/>
                                  </p:stCondLst>
                                  <p:iterate type="el" backwards="0">
                                    <p:tmAbs val="0"/>
                                  </p:iterate>
                                  <p:childTnLst>
                                    <p:set>
                                      <p:cBhvr>
                                        <p:cTn id="50" fill="hold"/>
                                        <p:tgtEl>
                                          <p:spTgt spid="2030"/>
                                        </p:tgtEl>
                                        <p:attrNameLst>
                                          <p:attrName>style.visibility</p:attrName>
                                        </p:attrNameLst>
                                      </p:cBhvr>
                                      <p:to>
                                        <p:strVal val="visible"/>
                                      </p:to>
                                    </p:set>
                                    <p:anim calcmode="lin" valueType="num">
                                      <p:cBhvr>
                                        <p:cTn id="51" dur="1000" fill="hold"/>
                                        <p:tgtEl>
                                          <p:spTgt spid="2030"/>
                                        </p:tgtEl>
                                        <p:attrNameLst>
                                          <p:attrName>ppt_x</p:attrName>
                                        </p:attrNameLst>
                                      </p:cBhvr>
                                      <p:tavLst>
                                        <p:tav tm="0">
                                          <p:val>
                                            <p:strVal val="0-#ppt_w/2"/>
                                          </p:val>
                                        </p:tav>
                                        <p:tav tm="100000">
                                          <p:val>
                                            <p:strVal val="#ppt_x"/>
                                          </p:val>
                                        </p:tav>
                                      </p:tavLst>
                                    </p:anim>
                                    <p:anim calcmode="lin" valueType="num">
                                      <p:cBhvr>
                                        <p:cTn id="52" dur="1000" fill="hold"/>
                                        <p:tgtEl>
                                          <p:spTgt spid="20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038" grpId="3"/>
      <p:bldP build="whole" bldLvl="1" animBg="1" rev="0" advAuto="0" spid="2036" grpId="1"/>
      <p:bldP build="whole" bldLvl="1" animBg="1" rev="0" advAuto="0" spid="2030" grpId="10"/>
      <p:bldP build="whole" bldLvl="1" animBg="1" rev="0" advAuto="0" spid="2034" grpId="7"/>
      <p:bldP build="whole" bldLvl="1" animBg="1" rev="0" advAuto="0" spid="2031" grpId="6"/>
      <p:bldP build="whole" bldLvl="1" animBg="1" rev="0" advAuto="0" spid="2039" grpId="4"/>
      <p:bldP build="whole" bldLvl="1" animBg="1" rev="0" advAuto="0" spid="2035" grpId="9"/>
      <p:bldP build="whole" bldLvl="1" animBg="1" rev="0" advAuto="0" spid="2037" grpId="2"/>
      <p:bldP build="whole" bldLvl="1" animBg="1" rev="0" advAuto="0" spid="2032" grpId="8"/>
      <p:bldP build="whole" bldLvl="1" animBg="1" rev="0" advAuto="0" spid="2033" grpId="5"/>
    </p:bldLst>
  </p:timing>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75" name="X,000…"/>
          <p:cNvSpPr/>
          <p:nvPr/>
        </p:nvSpPr>
        <p:spPr>
          <a:xfrm>
            <a:off x="625516" y="3772973"/>
            <a:ext cx="5466295" cy="8319850"/>
          </a:xfrm>
          <a:prstGeom prst="roundRect">
            <a:avLst>
              <a:gd name="adj" fmla="val 993"/>
            </a:avLst>
          </a:prstGeom>
          <a:solidFill>
            <a:srgbClr val="DEEBFF"/>
          </a:solidFill>
          <a:ln w="12700">
            <a:miter lim="400000"/>
          </a:ln>
          <a:effectLst>
            <a:outerShdw sx="100000" sy="100000" kx="0" ky="0" algn="b" rotWithShape="0" blurRad="88900" dist="127000" dir="5400000">
              <a:srgbClr val="000000">
                <a:alpha val="14895"/>
              </a:srgbClr>
            </a:outerShdw>
          </a:effectLst>
          <a:extLst>
            <a:ext uri="{C572A759-6A51-4108-AA02-DFA0A04FC94B}">
              <ma14:wrappingTextBoxFlag xmlns:ma14="http://schemas.microsoft.com/office/mac/drawingml/2011/main" val="1"/>
            </a:ext>
          </a:extLst>
        </p:spPr>
        <p:txBody>
          <a:bodyPr lIns="0" tIns="0" rIns="0" bIns="0" anchor="ctr"/>
          <a:lstStyle/>
          <a:p>
            <a:pPr algn="ctr">
              <a:lnSpc>
                <a:spcPct val="90000"/>
              </a:lnSpc>
              <a:defRPr spc="28" sz="2800"/>
            </a:pPr>
          </a:p>
          <a:p>
            <a:pPr algn="ctr">
              <a:lnSpc>
                <a:spcPct val="90000"/>
              </a:lnSpc>
              <a:defRPr spc="28" sz="2800"/>
            </a:pPr>
          </a:p>
          <a:p>
            <a:pPr algn="ctr">
              <a:lnSpc>
                <a:spcPct val="90000"/>
              </a:lnSpc>
              <a:defRPr cap="all" sz="12000">
                <a:solidFill>
                  <a:srgbClr val="0747A6"/>
                </a:solidFill>
                <a:latin typeface="+mn-lt"/>
                <a:ea typeface="+mn-ea"/>
                <a:cs typeface="+mn-cs"/>
                <a:sym typeface="Charlie Display Ultra"/>
              </a:defRPr>
            </a:pPr>
            <a:r>
              <a:t>X,000</a:t>
            </a:r>
          </a:p>
          <a:p>
            <a:pPr algn="ctr">
              <a:lnSpc>
                <a:spcPct val="90000"/>
              </a:lnSpc>
              <a:defRPr spc="28" sz="2800"/>
            </a:pPr>
          </a:p>
          <a:p>
            <a:pPr algn="ctr">
              <a:lnSpc>
                <a:spcPct val="90000"/>
              </a:lnSpc>
              <a:defRPr sz="6000">
                <a:solidFill>
                  <a:srgbClr val="172B4D"/>
                </a:solidFill>
                <a:latin typeface="Charlie Display Light"/>
                <a:ea typeface="Charlie Display Light"/>
                <a:cs typeface="Charlie Display Light"/>
                <a:sym typeface="Charlie Display Light"/>
              </a:defRPr>
            </a:pPr>
            <a:r>
              <a:rPr sz="5500"/>
              <a:t>users on </a:t>
            </a:r>
            <a:br>
              <a:rPr sz="5500"/>
            </a:br>
            <a:r>
              <a:rPr sz="5500"/>
              <a:t>Jira</a:t>
            </a:r>
            <a:br/>
          </a:p>
        </p:txBody>
      </p:sp>
      <p:sp>
        <p:nvSpPr>
          <p:cNvPr id="1476" name="our investment with atlassian"/>
          <p:cNvSpPr/>
          <p:nvPr/>
        </p:nvSpPr>
        <p:spPr>
          <a:xfrm>
            <a:off x="1778000" y="1016396"/>
            <a:ext cx="20828001" cy="825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ctr">
              <a:lnSpc>
                <a:spcPct val="100000"/>
              </a:lnSpc>
              <a:defRPr cap="all" spc="384">
                <a:solidFill>
                  <a:srgbClr val="0747A6"/>
                </a:solidFill>
                <a:latin typeface="Charlie Display Black"/>
                <a:ea typeface="Charlie Display Black"/>
                <a:cs typeface="Charlie Display Black"/>
                <a:sym typeface="Charlie Display Black"/>
              </a:defRPr>
            </a:lvl1pPr>
          </a:lstStyle>
          <a:p>
            <a:pPr/>
            <a:r>
              <a:t>our investment with atlassian</a:t>
            </a:r>
          </a:p>
        </p:txBody>
      </p:sp>
      <p:sp>
        <p:nvSpPr>
          <p:cNvPr id="1477" name="Line"/>
          <p:cNvSpPr/>
          <p:nvPr/>
        </p:nvSpPr>
        <p:spPr>
          <a:xfrm>
            <a:off x="10921200" y="2544916"/>
            <a:ext cx="2541600" cy="1"/>
          </a:xfrm>
          <a:prstGeom prst="line">
            <a:avLst/>
          </a:prstGeom>
          <a:ln w="101600">
            <a:solidFill>
              <a:srgbClr val="B2D4FF"/>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1478" name="X,000…"/>
          <p:cNvSpPr/>
          <p:nvPr/>
        </p:nvSpPr>
        <p:spPr>
          <a:xfrm>
            <a:off x="18292190" y="3772973"/>
            <a:ext cx="5466295" cy="8319850"/>
          </a:xfrm>
          <a:prstGeom prst="roundRect">
            <a:avLst>
              <a:gd name="adj" fmla="val 993"/>
            </a:avLst>
          </a:prstGeom>
          <a:solidFill>
            <a:srgbClr val="DEEBFF"/>
          </a:solidFill>
          <a:ln w="12700">
            <a:miter lim="400000"/>
          </a:ln>
          <a:effectLst>
            <a:outerShdw sx="100000" sy="100000" kx="0" ky="0" algn="b" rotWithShape="0" blurRad="88900" dist="127000" dir="5400000">
              <a:srgbClr val="000000">
                <a:alpha val="14895"/>
              </a:srgbClr>
            </a:outerShdw>
          </a:effectLst>
          <a:extLst>
            <a:ext uri="{C572A759-6A51-4108-AA02-DFA0A04FC94B}">
              <ma14:wrappingTextBoxFlag xmlns:ma14="http://schemas.microsoft.com/office/mac/drawingml/2011/main" val="1"/>
            </a:ext>
          </a:extLst>
        </p:spPr>
        <p:txBody>
          <a:bodyPr lIns="0" tIns="0" rIns="0" bIns="0" anchor="ctr"/>
          <a:lstStyle/>
          <a:p>
            <a:pPr algn="ctr">
              <a:lnSpc>
                <a:spcPct val="90000"/>
              </a:lnSpc>
              <a:defRPr spc="28" sz="2800"/>
            </a:pPr>
          </a:p>
          <a:p>
            <a:pPr algn="ctr">
              <a:lnSpc>
                <a:spcPct val="90000"/>
              </a:lnSpc>
              <a:defRPr spc="28" sz="2800"/>
            </a:pPr>
          </a:p>
          <a:p>
            <a:pPr algn="ctr">
              <a:lnSpc>
                <a:spcPct val="90000"/>
              </a:lnSpc>
              <a:defRPr cap="all" sz="12000">
                <a:solidFill>
                  <a:srgbClr val="0747A6"/>
                </a:solidFill>
                <a:latin typeface="+mn-lt"/>
                <a:ea typeface="+mn-ea"/>
                <a:cs typeface="+mn-cs"/>
                <a:sym typeface="Charlie Display Ultra"/>
              </a:defRPr>
            </a:pPr>
            <a:r>
              <a:t>X,000</a:t>
            </a:r>
          </a:p>
          <a:p>
            <a:pPr algn="ctr">
              <a:lnSpc>
                <a:spcPct val="90000"/>
              </a:lnSpc>
              <a:defRPr spc="28" sz="2800"/>
            </a:pPr>
          </a:p>
          <a:p>
            <a:pPr algn="ctr">
              <a:lnSpc>
                <a:spcPct val="90000"/>
              </a:lnSpc>
              <a:defRPr sz="6000">
                <a:solidFill>
                  <a:srgbClr val="172B4D"/>
                </a:solidFill>
                <a:latin typeface="Charlie Display Light"/>
                <a:ea typeface="Charlie Display Light"/>
                <a:cs typeface="Charlie Display Light"/>
                <a:sym typeface="Charlie Display Light"/>
              </a:defRPr>
            </a:pPr>
            <a:r>
              <a:rPr sz="5500"/>
              <a:t>users on </a:t>
            </a:r>
            <a:br>
              <a:rPr sz="5500"/>
            </a:br>
            <a:r>
              <a:rPr sz="5500"/>
              <a:t>Jira Service Management</a:t>
            </a:r>
          </a:p>
        </p:txBody>
      </p:sp>
      <p:sp>
        <p:nvSpPr>
          <p:cNvPr id="1479" name="X,000…"/>
          <p:cNvSpPr/>
          <p:nvPr/>
        </p:nvSpPr>
        <p:spPr>
          <a:xfrm>
            <a:off x="6514407" y="3772973"/>
            <a:ext cx="5466295" cy="8319850"/>
          </a:xfrm>
          <a:prstGeom prst="roundRect">
            <a:avLst>
              <a:gd name="adj" fmla="val 993"/>
            </a:avLst>
          </a:prstGeom>
          <a:solidFill>
            <a:srgbClr val="DEEBFF"/>
          </a:solidFill>
          <a:ln w="12700">
            <a:miter lim="400000"/>
          </a:ln>
          <a:effectLst>
            <a:outerShdw sx="100000" sy="100000" kx="0" ky="0" algn="b" rotWithShape="0" blurRad="88900" dist="127000" dir="5400000">
              <a:srgbClr val="000000">
                <a:alpha val="14895"/>
              </a:srgbClr>
            </a:outerShdw>
          </a:effectLst>
          <a:extLst>
            <a:ext uri="{C572A759-6A51-4108-AA02-DFA0A04FC94B}">
              <ma14:wrappingTextBoxFlag xmlns:ma14="http://schemas.microsoft.com/office/mac/drawingml/2011/main" val="1"/>
            </a:ext>
          </a:extLst>
        </p:spPr>
        <p:txBody>
          <a:bodyPr lIns="0" tIns="0" rIns="0" bIns="0" anchor="ctr"/>
          <a:lstStyle/>
          <a:p>
            <a:pPr algn="ctr">
              <a:lnSpc>
                <a:spcPct val="90000"/>
              </a:lnSpc>
              <a:defRPr spc="28" sz="2800"/>
            </a:pPr>
          </a:p>
          <a:p>
            <a:pPr algn="ctr">
              <a:lnSpc>
                <a:spcPct val="90000"/>
              </a:lnSpc>
              <a:defRPr spc="28" sz="2800"/>
            </a:pPr>
          </a:p>
          <a:p>
            <a:pPr algn="ctr">
              <a:lnSpc>
                <a:spcPct val="90000"/>
              </a:lnSpc>
              <a:defRPr cap="all" sz="12000">
                <a:solidFill>
                  <a:srgbClr val="0747A6"/>
                </a:solidFill>
                <a:latin typeface="+mn-lt"/>
                <a:ea typeface="+mn-ea"/>
                <a:cs typeface="+mn-cs"/>
                <a:sym typeface="Charlie Display Ultra"/>
              </a:defRPr>
            </a:pPr>
            <a:r>
              <a:t>X,000</a:t>
            </a:r>
          </a:p>
          <a:p>
            <a:pPr algn="ctr">
              <a:lnSpc>
                <a:spcPct val="90000"/>
              </a:lnSpc>
              <a:defRPr spc="28" sz="2800"/>
            </a:pPr>
          </a:p>
          <a:p>
            <a:pPr algn="ctr">
              <a:lnSpc>
                <a:spcPct val="90000"/>
              </a:lnSpc>
              <a:defRPr sz="6000">
                <a:solidFill>
                  <a:srgbClr val="172B4D"/>
                </a:solidFill>
                <a:latin typeface="Charlie Display Light"/>
                <a:ea typeface="Charlie Display Light"/>
                <a:cs typeface="Charlie Display Light"/>
                <a:sym typeface="Charlie Display Light"/>
              </a:defRPr>
            </a:pPr>
            <a:r>
              <a:rPr sz="5500"/>
              <a:t>users on </a:t>
            </a:r>
            <a:br>
              <a:rPr sz="5500"/>
            </a:br>
            <a:r>
              <a:rPr sz="5500"/>
              <a:t>Confluence</a:t>
            </a:r>
            <a:br/>
          </a:p>
        </p:txBody>
      </p:sp>
      <p:sp>
        <p:nvSpPr>
          <p:cNvPr id="1480" name="X,000…"/>
          <p:cNvSpPr/>
          <p:nvPr/>
        </p:nvSpPr>
        <p:spPr>
          <a:xfrm>
            <a:off x="12403298" y="3772973"/>
            <a:ext cx="5466295" cy="8319850"/>
          </a:xfrm>
          <a:prstGeom prst="roundRect">
            <a:avLst>
              <a:gd name="adj" fmla="val 993"/>
            </a:avLst>
          </a:prstGeom>
          <a:solidFill>
            <a:srgbClr val="DEEBFF"/>
          </a:solidFill>
          <a:ln w="12700">
            <a:miter lim="400000"/>
          </a:ln>
          <a:effectLst>
            <a:outerShdw sx="100000" sy="100000" kx="0" ky="0" algn="b" rotWithShape="0" blurRad="88900" dist="127000" dir="5400000">
              <a:srgbClr val="000000">
                <a:alpha val="14895"/>
              </a:srgbClr>
            </a:outerShdw>
          </a:effectLst>
          <a:extLst>
            <a:ext uri="{C572A759-6A51-4108-AA02-DFA0A04FC94B}">
              <ma14:wrappingTextBoxFlag xmlns:ma14="http://schemas.microsoft.com/office/mac/drawingml/2011/main" val="1"/>
            </a:ext>
          </a:extLst>
        </p:spPr>
        <p:txBody>
          <a:bodyPr lIns="0" tIns="0" rIns="0" bIns="0" anchor="ctr"/>
          <a:lstStyle/>
          <a:p>
            <a:pPr algn="ctr">
              <a:lnSpc>
                <a:spcPct val="90000"/>
              </a:lnSpc>
              <a:defRPr spc="28" sz="2800"/>
            </a:pPr>
          </a:p>
          <a:p>
            <a:pPr algn="ctr">
              <a:lnSpc>
                <a:spcPct val="90000"/>
              </a:lnSpc>
              <a:defRPr spc="28" sz="2800"/>
            </a:pPr>
          </a:p>
          <a:p>
            <a:pPr algn="ctr">
              <a:lnSpc>
                <a:spcPct val="90000"/>
              </a:lnSpc>
              <a:defRPr cap="all" sz="12000">
                <a:solidFill>
                  <a:srgbClr val="0747A6"/>
                </a:solidFill>
                <a:latin typeface="+mn-lt"/>
                <a:ea typeface="+mn-ea"/>
                <a:cs typeface="+mn-cs"/>
                <a:sym typeface="Charlie Display Ultra"/>
              </a:defRPr>
            </a:pPr>
            <a:r>
              <a:t>X,000</a:t>
            </a:r>
          </a:p>
          <a:p>
            <a:pPr algn="ctr">
              <a:lnSpc>
                <a:spcPct val="90000"/>
              </a:lnSpc>
              <a:defRPr spc="28" sz="2800"/>
            </a:pPr>
          </a:p>
          <a:p>
            <a:pPr algn="ctr">
              <a:lnSpc>
                <a:spcPct val="90000"/>
              </a:lnSpc>
              <a:defRPr sz="6000">
                <a:solidFill>
                  <a:srgbClr val="172B4D"/>
                </a:solidFill>
                <a:latin typeface="Charlie Display Light"/>
                <a:ea typeface="Charlie Display Light"/>
                <a:cs typeface="Charlie Display Light"/>
                <a:sym typeface="Charlie Display Light"/>
              </a:defRPr>
            </a:pPr>
            <a:r>
              <a:rPr sz="5500"/>
              <a:t>users on </a:t>
            </a:r>
            <a:br>
              <a:rPr sz="5500"/>
            </a:br>
            <a:r>
              <a:rPr sz="5500"/>
              <a:t>Bitbucket</a:t>
            </a:r>
            <a:br/>
          </a:p>
        </p:txBody>
      </p:sp>
    </p:spTree>
  </p:cSld>
  <p:clrMapOvr>
    <a:masterClrMapping/>
  </p:clrMapOvr>
  <p:transition xmlns:p14="http://schemas.microsoft.com/office/powerpoint/2010/main" spd="med" advClick="1"/>
</p:sld>
</file>

<file path=ppt/slides/slide4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41" name="Rectangle"/>
          <p:cNvSpPr/>
          <p:nvPr/>
        </p:nvSpPr>
        <p:spPr>
          <a:xfrm>
            <a:off x="0" y="0"/>
            <a:ext cx="17145000" cy="7874000"/>
          </a:xfrm>
          <a:prstGeom prst="rect">
            <a:avLst/>
          </a:prstGeom>
          <a:solidFill>
            <a:srgbClr val="DEEBFF"/>
          </a:solidFill>
          <a:ln w="12700">
            <a:miter lim="400000"/>
          </a:ln>
        </p:spPr>
        <p:txBody>
          <a:bodyPr lIns="50800" tIns="50800" rIns="50800" bIns="50800" anchor="ctr"/>
          <a:lstStyle/>
          <a:p>
            <a:pPr>
              <a:lnSpc>
                <a:spcPct val="100000"/>
              </a:lnSpc>
              <a:defRPr spc="-192">
                <a:solidFill>
                  <a:srgbClr val="253858"/>
                </a:solidFill>
                <a:latin typeface="+mj-lt"/>
                <a:ea typeface="+mj-ea"/>
                <a:cs typeface="+mj-cs"/>
                <a:sym typeface="Charlie Display Semibold"/>
              </a:defRPr>
            </a:pPr>
          </a:p>
        </p:txBody>
      </p:sp>
      <p:sp>
        <p:nvSpPr>
          <p:cNvPr id="2042" name="“ We are saving at least $50,000-$100,000 per year by moving to Atlassian cloud.”…"/>
          <p:cNvSpPr/>
          <p:nvPr/>
        </p:nvSpPr>
        <p:spPr>
          <a:xfrm>
            <a:off x="1397621" y="2715642"/>
            <a:ext cx="12230643" cy="257175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nSpc>
                <a:spcPct val="120000"/>
              </a:lnSpc>
              <a:defRPr sz="5000">
                <a:latin typeface="Charlie Display Light"/>
                <a:ea typeface="Charlie Display Light"/>
                <a:cs typeface="Charlie Display Light"/>
                <a:sym typeface="Charlie Display Light"/>
              </a:defRPr>
            </a:pPr>
            <a:r>
              <a:t>“ We are saving at least $50,000-$100,000 per year by moving to Atlassian cloud.”</a:t>
            </a:r>
          </a:p>
          <a:p>
            <a:pPr>
              <a:lnSpc>
                <a:spcPct val="50000"/>
              </a:lnSpc>
              <a:defRPr sz="3500">
                <a:solidFill>
                  <a:schemeClr val="accent1">
                    <a:lumOff val="-9925"/>
                  </a:schemeClr>
                </a:solidFill>
                <a:latin typeface="Charlie Display Light"/>
                <a:ea typeface="Charlie Display Light"/>
                <a:cs typeface="Charlie Display Light"/>
                <a:sym typeface="Charlie Display Light"/>
              </a:defRPr>
            </a:pPr>
          </a:p>
          <a:p>
            <a:pPr>
              <a:lnSpc>
                <a:spcPct val="100000"/>
              </a:lnSpc>
              <a:defRPr cap="all" spc="120" sz="2400">
                <a:latin typeface="+mj-lt"/>
                <a:ea typeface="+mj-ea"/>
                <a:cs typeface="+mj-cs"/>
                <a:sym typeface="Charlie Display Semibold"/>
              </a:defRPr>
            </a:pPr>
            <a:r>
              <a:t>JOSH COSTELLA, Senior Atlassian Solutions Specialist</a:t>
            </a:r>
          </a:p>
        </p:txBody>
      </p:sp>
      <p:sp>
        <p:nvSpPr>
          <p:cNvPr id="2043" name="Nextiva + Atlassian"/>
          <p:cNvSpPr txBox="1"/>
          <p:nvPr/>
        </p:nvSpPr>
        <p:spPr>
          <a:xfrm>
            <a:off x="1382084" y="1359021"/>
            <a:ext cx="4479850" cy="5969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lvl1pPr>
              <a:lnSpc>
                <a:spcPct val="100000"/>
              </a:lnSpc>
              <a:defRPr cap="all" spc="160" sz="3200">
                <a:solidFill>
                  <a:srgbClr val="505F79"/>
                </a:solidFill>
                <a:latin typeface="+mj-lt"/>
                <a:ea typeface="+mj-ea"/>
                <a:cs typeface="+mj-cs"/>
                <a:sym typeface="Charlie Display Semibold"/>
              </a:defRPr>
            </a:lvl1pPr>
          </a:lstStyle>
          <a:p>
            <a:pPr/>
            <a:r>
              <a:t>Nextiva + Atlassian</a:t>
            </a:r>
          </a:p>
        </p:txBody>
      </p:sp>
      <p:sp>
        <p:nvSpPr>
          <p:cNvPr id="2044" name="Rounded Rectangle"/>
          <p:cNvSpPr/>
          <p:nvPr/>
        </p:nvSpPr>
        <p:spPr>
          <a:xfrm>
            <a:off x="14281483" y="1503137"/>
            <a:ext cx="6094156" cy="3930911"/>
          </a:xfrm>
          <a:prstGeom prst="roundRect">
            <a:avLst>
              <a:gd name="adj" fmla="val 1615"/>
            </a:avLst>
          </a:prstGeom>
          <a:solidFill>
            <a:schemeClr val="accent1"/>
          </a:solidFill>
          <a:ln w="12700">
            <a:miter lim="400000"/>
          </a:ln>
          <a:effectLst>
            <a:outerShdw sx="100000" sy="100000" kx="0" ky="0" algn="b" rotWithShape="0" blurRad="228600" dist="286208" dir="5400000">
              <a:srgbClr val="091E42">
                <a:alpha val="12486"/>
              </a:srgbClr>
            </a:outerShdw>
          </a:effectLst>
        </p:spPr>
        <p:txBody>
          <a:bodyPr lIns="50800" tIns="50800" rIns="50800" bIns="50800" anchor="ctr"/>
          <a:lstStyle/>
          <a:p>
            <a:pPr>
              <a:defRPr spc="36" sz="3600"/>
            </a:pPr>
          </a:p>
        </p:txBody>
      </p:sp>
      <p:pic>
        <p:nvPicPr>
          <p:cNvPr id="2045" name="nextiva_logo_rgb_white.png" descr="nextiva_logo_rgb_white.png"/>
          <p:cNvPicPr>
            <a:picLocks noChangeAspect="1"/>
          </p:cNvPicPr>
          <p:nvPr/>
        </p:nvPicPr>
        <p:blipFill>
          <a:blip r:embed="rId3">
            <a:extLst/>
          </a:blip>
          <a:srcRect l="9586" t="34733" r="9586" b="32636"/>
          <a:stretch>
            <a:fillRect/>
          </a:stretch>
        </p:blipFill>
        <p:spPr>
          <a:xfrm>
            <a:off x="15167732" y="2777236"/>
            <a:ext cx="4350922" cy="1357289"/>
          </a:xfrm>
          <a:prstGeom prst="rect">
            <a:avLst/>
          </a:prstGeom>
          <a:ln w="12700">
            <a:miter lim="400000"/>
          </a:ln>
        </p:spPr>
      </p:pic>
      <p:sp>
        <p:nvSpPr>
          <p:cNvPr id="2046" name="Key Cloud Value  Enterprise-grade security, Reduced administrative overhead"/>
          <p:cNvSpPr txBox="1"/>
          <p:nvPr/>
        </p:nvSpPr>
        <p:spPr>
          <a:xfrm>
            <a:off x="1370481" y="8401808"/>
            <a:ext cx="10541509" cy="4699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p>
            <a:pPr defTabSz="457200">
              <a:lnSpc>
                <a:spcPct val="117999"/>
              </a:lnSpc>
              <a:defRPr sz="2200">
                <a:solidFill>
                  <a:srgbClr val="344563"/>
                </a:solidFill>
              </a:defRPr>
            </a:pPr>
            <a:r>
              <a:rPr cap="all" spc="110">
                <a:solidFill>
                  <a:schemeClr val="accent1">
                    <a:lumOff val="-9925"/>
                  </a:schemeClr>
                </a:solidFill>
                <a:latin typeface="+mj-lt"/>
                <a:ea typeface="+mj-ea"/>
                <a:cs typeface="+mj-cs"/>
                <a:sym typeface="Charlie Display Semibold"/>
              </a:rPr>
              <a:t>Key Cloud Value</a:t>
            </a:r>
            <a:r>
              <a:rPr cap="all" spc="110"/>
              <a:t>  </a:t>
            </a:r>
            <a:r>
              <a:rPr sz="2400">
                <a:solidFill>
                  <a:srgbClr val="253858"/>
                </a:solidFill>
              </a:rPr>
              <a:t>Enterprise-grade security, Reduced administrative overhead</a:t>
            </a:r>
          </a:p>
        </p:txBody>
      </p:sp>
      <p:pic>
        <p:nvPicPr>
          <p:cNvPr id="2047" name="Asset-1.png" descr="Asset-1.png"/>
          <p:cNvPicPr>
            <a:picLocks noChangeAspect="1"/>
          </p:cNvPicPr>
          <p:nvPr/>
        </p:nvPicPr>
        <p:blipFill>
          <a:blip r:embed="rId4">
            <a:extLst/>
          </a:blip>
          <a:stretch>
            <a:fillRect/>
          </a:stretch>
        </p:blipFill>
        <p:spPr>
          <a:xfrm rot="120000">
            <a:off x="18387941" y="967777"/>
            <a:ext cx="4930722" cy="2265695"/>
          </a:xfrm>
          <a:prstGeom prst="rect">
            <a:avLst/>
          </a:prstGeom>
          <a:ln w="12700">
            <a:miter lim="400000"/>
          </a:ln>
        </p:spPr>
      </p:pic>
      <p:sp>
        <p:nvSpPr>
          <p:cNvPr id="2048" name="Jira Software…"/>
          <p:cNvSpPr txBox="1"/>
          <p:nvPr/>
        </p:nvSpPr>
        <p:spPr>
          <a:xfrm>
            <a:off x="2436269" y="9244331"/>
            <a:ext cx="3207259" cy="82423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p>
            <a:pPr defTabSz="457200">
              <a:defRPr sz="2400">
                <a:solidFill>
                  <a:srgbClr val="000000"/>
                </a:solidFill>
              </a:defRPr>
            </a:pPr>
            <a:r>
              <a:t>Jira Software</a:t>
            </a:r>
          </a:p>
          <a:p>
            <a:pPr defTabSz="457200">
              <a:defRPr sz="2000">
                <a:solidFill>
                  <a:srgbClr val="7A869A"/>
                </a:solidFill>
                <a:latin typeface="Charlie Text"/>
                <a:ea typeface="Charlie Text"/>
                <a:cs typeface="Charlie Text"/>
                <a:sym typeface="Charlie Text"/>
              </a:defRPr>
            </a:pPr>
            <a:r>
              <a:t>Project and issue tracking</a:t>
            </a:r>
          </a:p>
        </p:txBody>
      </p:sp>
      <p:sp>
        <p:nvSpPr>
          <p:cNvPr id="2049" name="Jira Service Desk…"/>
          <p:cNvSpPr txBox="1"/>
          <p:nvPr/>
        </p:nvSpPr>
        <p:spPr>
          <a:xfrm>
            <a:off x="7760893" y="9244331"/>
            <a:ext cx="4606799" cy="82423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p>
            <a:pPr defTabSz="457200">
              <a:defRPr sz="2400">
                <a:solidFill>
                  <a:srgbClr val="000000"/>
                </a:solidFill>
              </a:defRPr>
            </a:pPr>
            <a:r>
              <a:t>Jira Service Desk</a:t>
            </a:r>
          </a:p>
          <a:p>
            <a:pPr defTabSz="457200">
              <a:defRPr sz="2000">
                <a:solidFill>
                  <a:srgbClr val="7A869A"/>
                </a:solidFill>
                <a:latin typeface="Charlie Text"/>
                <a:ea typeface="Charlie Text"/>
                <a:cs typeface="Charlie Text"/>
                <a:sym typeface="Charlie Text"/>
              </a:defRPr>
            </a:pPr>
            <a:r>
              <a:t>Collaborative IT Service Management</a:t>
            </a:r>
          </a:p>
        </p:txBody>
      </p:sp>
      <p:sp>
        <p:nvSpPr>
          <p:cNvPr id="2050" name="Confluence…"/>
          <p:cNvSpPr txBox="1"/>
          <p:nvPr/>
        </p:nvSpPr>
        <p:spPr>
          <a:xfrm>
            <a:off x="2436269" y="10308973"/>
            <a:ext cx="3029713" cy="82423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p>
            <a:pPr defTabSz="457200">
              <a:defRPr sz="2400">
                <a:solidFill>
                  <a:srgbClr val="000000"/>
                </a:solidFill>
              </a:defRPr>
            </a:pPr>
            <a:r>
              <a:t>Confluence</a:t>
            </a:r>
          </a:p>
          <a:p>
            <a:pPr defTabSz="457200">
              <a:defRPr sz="2000">
                <a:solidFill>
                  <a:srgbClr val="7A869A"/>
                </a:solidFill>
                <a:latin typeface="Charlie Text"/>
                <a:ea typeface="Charlie Text"/>
                <a:cs typeface="Charlie Text"/>
                <a:sym typeface="Charlie Text"/>
              </a:defRPr>
            </a:pPr>
            <a:r>
              <a:t>Document collaboration</a:t>
            </a:r>
          </a:p>
        </p:txBody>
      </p:sp>
      <p:sp>
        <p:nvSpPr>
          <p:cNvPr id="2051" name="Bitbucket…"/>
          <p:cNvSpPr txBox="1"/>
          <p:nvPr/>
        </p:nvSpPr>
        <p:spPr>
          <a:xfrm>
            <a:off x="7760893" y="10315858"/>
            <a:ext cx="2802383" cy="82423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p>
            <a:pPr defTabSz="457200">
              <a:defRPr sz="2400">
                <a:solidFill>
                  <a:srgbClr val="000000"/>
                </a:solidFill>
              </a:defRPr>
            </a:pPr>
            <a:r>
              <a:t>Bitbucket</a:t>
            </a:r>
          </a:p>
          <a:p>
            <a:pPr defTabSz="457200">
              <a:defRPr sz="2000">
                <a:solidFill>
                  <a:srgbClr val="7A869A"/>
                </a:solidFill>
                <a:latin typeface="Charlie Text"/>
                <a:ea typeface="Charlie Text"/>
                <a:cs typeface="Charlie Text"/>
                <a:sym typeface="Charlie Text"/>
              </a:defRPr>
            </a:pPr>
            <a:r>
              <a:t>Git code management</a:t>
            </a:r>
          </a:p>
        </p:txBody>
      </p:sp>
      <p:sp>
        <p:nvSpPr>
          <p:cNvPr id="2052" name="Atlassian Access…"/>
          <p:cNvSpPr txBox="1"/>
          <p:nvPr/>
        </p:nvSpPr>
        <p:spPr>
          <a:xfrm>
            <a:off x="2435926" y="11388421"/>
            <a:ext cx="3628391" cy="82423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p>
            <a:pPr defTabSz="457200">
              <a:defRPr sz="2400">
                <a:solidFill>
                  <a:srgbClr val="000000"/>
                </a:solidFill>
              </a:defRPr>
            </a:pPr>
            <a:r>
              <a:t>Atlassian Access</a:t>
            </a:r>
          </a:p>
          <a:p>
            <a:pPr defTabSz="457200">
              <a:defRPr sz="2000">
                <a:solidFill>
                  <a:srgbClr val="7A869A"/>
                </a:solidFill>
                <a:latin typeface="Charlie Text"/>
                <a:ea typeface="Charlie Text"/>
                <a:cs typeface="Charlie Text"/>
                <a:sym typeface="Charlie Text"/>
              </a:defRPr>
            </a:pPr>
            <a:r>
              <a:t>Security and control for cloud</a:t>
            </a:r>
          </a:p>
        </p:txBody>
      </p:sp>
      <p:pic>
        <p:nvPicPr>
          <p:cNvPr id="2053" name="Image" descr="Image"/>
          <p:cNvPicPr>
            <a:picLocks noChangeAspect="1"/>
          </p:cNvPicPr>
          <p:nvPr/>
        </p:nvPicPr>
        <p:blipFill>
          <a:blip r:embed="rId5">
            <a:extLst/>
          </a:blip>
          <a:stretch>
            <a:fillRect/>
          </a:stretch>
        </p:blipFill>
        <p:spPr>
          <a:xfrm>
            <a:off x="1441160" y="9212198"/>
            <a:ext cx="825501" cy="8255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544" y="0"/>
                </a:moveTo>
                <a:cubicBezTo>
                  <a:pt x="1799" y="0"/>
                  <a:pt x="1347" y="0"/>
                  <a:pt x="1049" y="125"/>
                </a:cubicBezTo>
                <a:cubicBezTo>
                  <a:pt x="619" y="281"/>
                  <a:pt x="281" y="619"/>
                  <a:pt x="125" y="1049"/>
                </a:cubicBezTo>
                <a:cubicBezTo>
                  <a:pt x="0" y="1347"/>
                  <a:pt x="0" y="1799"/>
                  <a:pt x="0" y="2544"/>
                </a:cubicBezTo>
                <a:lnTo>
                  <a:pt x="0" y="19056"/>
                </a:lnTo>
                <a:cubicBezTo>
                  <a:pt x="0" y="19801"/>
                  <a:pt x="0" y="20253"/>
                  <a:pt x="125" y="20551"/>
                </a:cubicBezTo>
                <a:cubicBezTo>
                  <a:pt x="281" y="20981"/>
                  <a:pt x="619" y="21319"/>
                  <a:pt x="1049" y="21475"/>
                </a:cubicBezTo>
                <a:cubicBezTo>
                  <a:pt x="1347" y="21600"/>
                  <a:pt x="1799" y="21600"/>
                  <a:pt x="2544" y="21600"/>
                </a:cubicBezTo>
                <a:lnTo>
                  <a:pt x="19056" y="21600"/>
                </a:lnTo>
                <a:cubicBezTo>
                  <a:pt x="19801" y="21600"/>
                  <a:pt x="20253" y="21600"/>
                  <a:pt x="20551" y="21475"/>
                </a:cubicBezTo>
                <a:cubicBezTo>
                  <a:pt x="20981" y="21319"/>
                  <a:pt x="21319" y="20981"/>
                  <a:pt x="21475" y="20551"/>
                </a:cubicBezTo>
                <a:cubicBezTo>
                  <a:pt x="21600" y="20253"/>
                  <a:pt x="21600" y="19801"/>
                  <a:pt x="21600" y="19056"/>
                </a:cubicBezTo>
                <a:lnTo>
                  <a:pt x="21600" y="2544"/>
                </a:lnTo>
                <a:cubicBezTo>
                  <a:pt x="21600" y="1799"/>
                  <a:pt x="21600" y="1347"/>
                  <a:pt x="21475" y="1049"/>
                </a:cubicBezTo>
                <a:cubicBezTo>
                  <a:pt x="21319" y="619"/>
                  <a:pt x="20981" y="281"/>
                  <a:pt x="20551" y="125"/>
                </a:cubicBezTo>
                <a:cubicBezTo>
                  <a:pt x="20253" y="0"/>
                  <a:pt x="19801" y="0"/>
                  <a:pt x="19056" y="0"/>
                </a:cubicBezTo>
                <a:lnTo>
                  <a:pt x="2544" y="0"/>
                </a:lnTo>
                <a:close/>
              </a:path>
            </a:pathLst>
          </a:custGeom>
          <a:ln w="12700">
            <a:miter lim="400000"/>
          </a:ln>
        </p:spPr>
      </p:pic>
      <p:pic>
        <p:nvPicPr>
          <p:cNvPr id="2054" name="Image" descr="Image"/>
          <p:cNvPicPr>
            <a:picLocks noChangeAspect="1"/>
          </p:cNvPicPr>
          <p:nvPr/>
        </p:nvPicPr>
        <p:blipFill>
          <a:blip r:embed="rId6">
            <a:extLst/>
          </a:blip>
          <a:stretch>
            <a:fillRect/>
          </a:stretch>
        </p:blipFill>
        <p:spPr>
          <a:xfrm>
            <a:off x="1441160" y="10301989"/>
            <a:ext cx="825501" cy="8255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544" y="0"/>
                </a:moveTo>
                <a:cubicBezTo>
                  <a:pt x="1799" y="0"/>
                  <a:pt x="1347" y="0"/>
                  <a:pt x="1049" y="125"/>
                </a:cubicBezTo>
                <a:cubicBezTo>
                  <a:pt x="619" y="281"/>
                  <a:pt x="281" y="619"/>
                  <a:pt x="125" y="1049"/>
                </a:cubicBezTo>
                <a:cubicBezTo>
                  <a:pt x="0" y="1347"/>
                  <a:pt x="0" y="1799"/>
                  <a:pt x="0" y="2544"/>
                </a:cubicBezTo>
                <a:lnTo>
                  <a:pt x="0" y="19056"/>
                </a:lnTo>
                <a:cubicBezTo>
                  <a:pt x="0" y="19801"/>
                  <a:pt x="0" y="20253"/>
                  <a:pt x="125" y="20551"/>
                </a:cubicBezTo>
                <a:cubicBezTo>
                  <a:pt x="281" y="20981"/>
                  <a:pt x="619" y="21319"/>
                  <a:pt x="1049" y="21475"/>
                </a:cubicBezTo>
                <a:cubicBezTo>
                  <a:pt x="1347" y="21600"/>
                  <a:pt x="1799" y="21600"/>
                  <a:pt x="2544" y="21600"/>
                </a:cubicBezTo>
                <a:lnTo>
                  <a:pt x="19056" y="21600"/>
                </a:lnTo>
                <a:cubicBezTo>
                  <a:pt x="19801" y="21600"/>
                  <a:pt x="20253" y="21600"/>
                  <a:pt x="20551" y="21475"/>
                </a:cubicBezTo>
                <a:cubicBezTo>
                  <a:pt x="20981" y="21319"/>
                  <a:pt x="21319" y="20981"/>
                  <a:pt x="21475" y="20551"/>
                </a:cubicBezTo>
                <a:cubicBezTo>
                  <a:pt x="21600" y="20253"/>
                  <a:pt x="21600" y="19801"/>
                  <a:pt x="21600" y="19056"/>
                </a:cubicBezTo>
                <a:lnTo>
                  <a:pt x="21600" y="2544"/>
                </a:lnTo>
                <a:cubicBezTo>
                  <a:pt x="21600" y="1799"/>
                  <a:pt x="21600" y="1347"/>
                  <a:pt x="21475" y="1049"/>
                </a:cubicBezTo>
                <a:cubicBezTo>
                  <a:pt x="21319" y="619"/>
                  <a:pt x="20981" y="281"/>
                  <a:pt x="20551" y="125"/>
                </a:cubicBezTo>
                <a:cubicBezTo>
                  <a:pt x="20253" y="0"/>
                  <a:pt x="19801" y="0"/>
                  <a:pt x="19056" y="0"/>
                </a:cubicBezTo>
                <a:lnTo>
                  <a:pt x="2544" y="0"/>
                </a:lnTo>
                <a:close/>
              </a:path>
            </a:pathLst>
          </a:custGeom>
          <a:ln w="12700">
            <a:miter lim="400000"/>
          </a:ln>
        </p:spPr>
      </p:pic>
      <p:pic>
        <p:nvPicPr>
          <p:cNvPr id="2055" name="Image" descr="Image"/>
          <p:cNvPicPr>
            <a:picLocks noChangeAspect="1"/>
          </p:cNvPicPr>
          <p:nvPr/>
        </p:nvPicPr>
        <p:blipFill>
          <a:blip r:embed="rId7">
            <a:extLst/>
          </a:blip>
          <a:stretch>
            <a:fillRect/>
          </a:stretch>
        </p:blipFill>
        <p:spPr>
          <a:xfrm>
            <a:off x="1441160" y="11387887"/>
            <a:ext cx="825501" cy="8255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544" y="0"/>
                </a:moveTo>
                <a:cubicBezTo>
                  <a:pt x="1799" y="0"/>
                  <a:pt x="1347" y="0"/>
                  <a:pt x="1049" y="125"/>
                </a:cubicBezTo>
                <a:cubicBezTo>
                  <a:pt x="619" y="281"/>
                  <a:pt x="281" y="619"/>
                  <a:pt x="125" y="1049"/>
                </a:cubicBezTo>
                <a:cubicBezTo>
                  <a:pt x="0" y="1347"/>
                  <a:pt x="0" y="1799"/>
                  <a:pt x="0" y="2544"/>
                </a:cubicBezTo>
                <a:lnTo>
                  <a:pt x="0" y="19056"/>
                </a:lnTo>
                <a:cubicBezTo>
                  <a:pt x="0" y="19801"/>
                  <a:pt x="0" y="20253"/>
                  <a:pt x="125" y="20551"/>
                </a:cubicBezTo>
                <a:cubicBezTo>
                  <a:pt x="281" y="20981"/>
                  <a:pt x="619" y="21319"/>
                  <a:pt x="1049" y="21475"/>
                </a:cubicBezTo>
                <a:cubicBezTo>
                  <a:pt x="1347" y="21600"/>
                  <a:pt x="1799" y="21600"/>
                  <a:pt x="2544" y="21600"/>
                </a:cubicBezTo>
                <a:lnTo>
                  <a:pt x="19056" y="21600"/>
                </a:lnTo>
                <a:cubicBezTo>
                  <a:pt x="19801" y="21600"/>
                  <a:pt x="20253" y="21600"/>
                  <a:pt x="20551" y="21475"/>
                </a:cubicBezTo>
                <a:cubicBezTo>
                  <a:pt x="20981" y="21319"/>
                  <a:pt x="21319" y="20981"/>
                  <a:pt x="21475" y="20551"/>
                </a:cubicBezTo>
                <a:cubicBezTo>
                  <a:pt x="21600" y="20253"/>
                  <a:pt x="21600" y="19801"/>
                  <a:pt x="21600" y="19056"/>
                </a:cubicBezTo>
                <a:lnTo>
                  <a:pt x="21600" y="2544"/>
                </a:lnTo>
                <a:cubicBezTo>
                  <a:pt x="21600" y="1799"/>
                  <a:pt x="21600" y="1347"/>
                  <a:pt x="21475" y="1049"/>
                </a:cubicBezTo>
                <a:cubicBezTo>
                  <a:pt x="21319" y="619"/>
                  <a:pt x="20981" y="281"/>
                  <a:pt x="20551" y="125"/>
                </a:cubicBezTo>
                <a:cubicBezTo>
                  <a:pt x="20253" y="0"/>
                  <a:pt x="19801" y="0"/>
                  <a:pt x="19056" y="0"/>
                </a:cubicBezTo>
                <a:lnTo>
                  <a:pt x="2544" y="0"/>
                </a:lnTo>
                <a:close/>
              </a:path>
            </a:pathLst>
          </a:custGeom>
          <a:ln w="12700">
            <a:miter lim="400000"/>
          </a:ln>
        </p:spPr>
      </p:pic>
      <p:pic>
        <p:nvPicPr>
          <p:cNvPr id="2056" name="Image" descr="Image"/>
          <p:cNvPicPr>
            <a:picLocks noChangeAspect="1"/>
          </p:cNvPicPr>
          <p:nvPr/>
        </p:nvPicPr>
        <p:blipFill>
          <a:blip r:embed="rId8">
            <a:extLst/>
          </a:blip>
          <a:stretch>
            <a:fillRect/>
          </a:stretch>
        </p:blipFill>
        <p:spPr>
          <a:xfrm>
            <a:off x="6758604" y="9212198"/>
            <a:ext cx="825501" cy="8255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544" y="0"/>
                </a:moveTo>
                <a:cubicBezTo>
                  <a:pt x="1799" y="0"/>
                  <a:pt x="1347" y="0"/>
                  <a:pt x="1049" y="125"/>
                </a:cubicBezTo>
                <a:cubicBezTo>
                  <a:pt x="619" y="281"/>
                  <a:pt x="281" y="619"/>
                  <a:pt x="125" y="1049"/>
                </a:cubicBezTo>
                <a:cubicBezTo>
                  <a:pt x="0" y="1347"/>
                  <a:pt x="0" y="1799"/>
                  <a:pt x="0" y="2544"/>
                </a:cubicBezTo>
                <a:lnTo>
                  <a:pt x="0" y="19056"/>
                </a:lnTo>
                <a:cubicBezTo>
                  <a:pt x="0" y="19801"/>
                  <a:pt x="0" y="20253"/>
                  <a:pt x="125" y="20551"/>
                </a:cubicBezTo>
                <a:cubicBezTo>
                  <a:pt x="281" y="20981"/>
                  <a:pt x="619" y="21319"/>
                  <a:pt x="1049" y="21475"/>
                </a:cubicBezTo>
                <a:cubicBezTo>
                  <a:pt x="1347" y="21600"/>
                  <a:pt x="1799" y="21600"/>
                  <a:pt x="2544" y="21600"/>
                </a:cubicBezTo>
                <a:lnTo>
                  <a:pt x="19056" y="21600"/>
                </a:lnTo>
                <a:cubicBezTo>
                  <a:pt x="19801" y="21600"/>
                  <a:pt x="20253" y="21600"/>
                  <a:pt x="20551" y="21475"/>
                </a:cubicBezTo>
                <a:cubicBezTo>
                  <a:pt x="20981" y="21319"/>
                  <a:pt x="21319" y="20981"/>
                  <a:pt x="21475" y="20551"/>
                </a:cubicBezTo>
                <a:cubicBezTo>
                  <a:pt x="21600" y="20253"/>
                  <a:pt x="21600" y="19801"/>
                  <a:pt x="21600" y="19056"/>
                </a:cubicBezTo>
                <a:lnTo>
                  <a:pt x="21600" y="2544"/>
                </a:lnTo>
                <a:cubicBezTo>
                  <a:pt x="21600" y="1799"/>
                  <a:pt x="21600" y="1347"/>
                  <a:pt x="21475" y="1049"/>
                </a:cubicBezTo>
                <a:cubicBezTo>
                  <a:pt x="21319" y="619"/>
                  <a:pt x="20981" y="281"/>
                  <a:pt x="20551" y="125"/>
                </a:cubicBezTo>
                <a:cubicBezTo>
                  <a:pt x="20253" y="0"/>
                  <a:pt x="19801" y="0"/>
                  <a:pt x="19056" y="0"/>
                </a:cubicBezTo>
                <a:lnTo>
                  <a:pt x="2544" y="0"/>
                </a:lnTo>
                <a:close/>
              </a:path>
            </a:pathLst>
          </a:custGeom>
          <a:ln w="12700">
            <a:miter lim="400000"/>
          </a:ln>
        </p:spPr>
      </p:pic>
      <p:pic>
        <p:nvPicPr>
          <p:cNvPr id="2057" name="Image" descr="Image"/>
          <p:cNvPicPr>
            <a:picLocks noChangeAspect="1"/>
          </p:cNvPicPr>
          <p:nvPr/>
        </p:nvPicPr>
        <p:blipFill>
          <a:blip r:embed="rId9">
            <a:extLst/>
          </a:blip>
          <a:stretch>
            <a:fillRect/>
          </a:stretch>
        </p:blipFill>
        <p:spPr>
          <a:xfrm>
            <a:off x="6758604" y="10301989"/>
            <a:ext cx="825501" cy="8255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544" y="0"/>
                </a:moveTo>
                <a:cubicBezTo>
                  <a:pt x="1799" y="0"/>
                  <a:pt x="1347" y="0"/>
                  <a:pt x="1049" y="125"/>
                </a:cubicBezTo>
                <a:cubicBezTo>
                  <a:pt x="619" y="281"/>
                  <a:pt x="281" y="619"/>
                  <a:pt x="125" y="1049"/>
                </a:cubicBezTo>
                <a:cubicBezTo>
                  <a:pt x="0" y="1347"/>
                  <a:pt x="0" y="1799"/>
                  <a:pt x="0" y="2544"/>
                </a:cubicBezTo>
                <a:lnTo>
                  <a:pt x="0" y="19056"/>
                </a:lnTo>
                <a:cubicBezTo>
                  <a:pt x="0" y="19801"/>
                  <a:pt x="0" y="20253"/>
                  <a:pt x="125" y="20551"/>
                </a:cubicBezTo>
                <a:cubicBezTo>
                  <a:pt x="281" y="20981"/>
                  <a:pt x="619" y="21319"/>
                  <a:pt x="1049" y="21475"/>
                </a:cubicBezTo>
                <a:cubicBezTo>
                  <a:pt x="1347" y="21600"/>
                  <a:pt x="1799" y="21600"/>
                  <a:pt x="2544" y="21600"/>
                </a:cubicBezTo>
                <a:lnTo>
                  <a:pt x="19056" y="21600"/>
                </a:lnTo>
                <a:cubicBezTo>
                  <a:pt x="19801" y="21600"/>
                  <a:pt x="20253" y="21600"/>
                  <a:pt x="20551" y="21475"/>
                </a:cubicBezTo>
                <a:cubicBezTo>
                  <a:pt x="20981" y="21319"/>
                  <a:pt x="21319" y="20981"/>
                  <a:pt x="21475" y="20551"/>
                </a:cubicBezTo>
                <a:cubicBezTo>
                  <a:pt x="21600" y="20253"/>
                  <a:pt x="21600" y="19801"/>
                  <a:pt x="21600" y="19056"/>
                </a:cubicBezTo>
                <a:lnTo>
                  <a:pt x="21600" y="2544"/>
                </a:lnTo>
                <a:cubicBezTo>
                  <a:pt x="21600" y="1799"/>
                  <a:pt x="21600" y="1347"/>
                  <a:pt x="21475" y="1049"/>
                </a:cubicBezTo>
                <a:cubicBezTo>
                  <a:pt x="21319" y="619"/>
                  <a:pt x="20981" y="281"/>
                  <a:pt x="20551" y="125"/>
                </a:cubicBezTo>
                <a:cubicBezTo>
                  <a:pt x="20253" y="0"/>
                  <a:pt x="19801" y="0"/>
                  <a:pt x="19056" y="0"/>
                </a:cubicBezTo>
                <a:lnTo>
                  <a:pt x="2544" y="0"/>
                </a:lnTo>
                <a:close/>
              </a:path>
            </a:pathLst>
          </a:custGeom>
          <a:ln w="12700">
            <a:miter lim="400000"/>
          </a:ln>
        </p:spPr>
      </p:pic>
      <p:sp>
        <p:nvSpPr>
          <p:cNvPr id="2058" name="atlassian.com/customers/nextiva">
            <a:hlinkClick r:id="rId10" invalidUrl="" action="" tgtFrame="" tooltip="" history="1" highlightClick="0" endSnd="0"/>
          </p:cNvPr>
          <p:cNvSpPr txBox="1"/>
          <p:nvPr/>
        </p:nvSpPr>
        <p:spPr>
          <a:xfrm>
            <a:off x="1388677" y="13023777"/>
            <a:ext cx="4568953" cy="4699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lvl1pPr>
              <a:defRPr spc="24" sz="2400">
                <a:solidFill>
                  <a:srgbClr val="7A869A"/>
                </a:solidFill>
                <a:hlinkClick r:id="rId11" invalidUrl="" action="" tgtFrame="" tooltip="" history="1" highlightClick="0" endSnd="0"/>
              </a:defRPr>
            </a:lvl1pPr>
          </a:lstStyle>
          <a:p>
            <a:pPr/>
            <a:r>
              <a:rPr>
                <a:hlinkClick r:id="rId11" invalidUrl="" action="" tgtFrame="" tooltip="" history="1" highlightClick="0" endSnd="0"/>
              </a:rPr>
              <a:t>atlassian.com/customers/nextiva</a:t>
            </a:r>
          </a:p>
        </p:txBody>
      </p:sp>
      <p:pic>
        <p:nvPicPr>
          <p:cNvPr id="2059" name="Asset-5.png" descr="Asset-5.png"/>
          <p:cNvPicPr>
            <a:picLocks noChangeAspect="1"/>
          </p:cNvPicPr>
          <p:nvPr/>
        </p:nvPicPr>
        <p:blipFill>
          <a:blip r:embed="rId12">
            <a:extLst/>
          </a:blip>
          <a:stretch>
            <a:fillRect/>
          </a:stretch>
        </p:blipFill>
        <p:spPr>
          <a:xfrm>
            <a:off x="7734183" y="-89639"/>
            <a:ext cx="1313776" cy="1163015"/>
          </a:xfrm>
          <a:prstGeom prst="rect">
            <a:avLst/>
          </a:prstGeom>
          <a:ln w="12700">
            <a:miter lim="400000"/>
          </a:ln>
        </p:spPr>
      </p:pic>
      <p:pic>
        <p:nvPicPr>
          <p:cNvPr id="2060" name="Asset-7.png" descr="Asset-7.png"/>
          <p:cNvPicPr>
            <a:picLocks noChangeAspect="1"/>
          </p:cNvPicPr>
          <p:nvPr/>
        </p:nvPicPr>
        <p:blipFill>
          <a:blip r:embed="rId13">
            <a:extLst/>
          </a:blip>
          <a:stretch>
            <a:fillRect/>
          </a:stretch>
        </p:blipFill>
        <p:spPr>
          <a:xfrm>
            <a:off x="11311158" y="867517"/>
            <a:ext cx="1196017" cy="1262462"/>
          </a:xfrm>
          <a:prstGeom prst="rect">
            <a:avLst/>
          </a:prstGeom>
          <a:ln w="12700">
            <a:miter lim="400000"/>
          </a:ln>
        </p:spPr>
      </p:pic>
      <p:pic>
        <p:nvPicPr>
          <p:cNvPr id="2061" name="Asset-3.png" descr="Asset-3.png"/>
          <p:cNvPicPr>
            <a:picLocks noChangeAspect="1"/>
          </p:cNvPicPr>
          <p:nvPr/>
        </p:nvPicPr>
        <p:blipFill>
          <a:blip r:embed="rId14">
            <a:extLst/>
          </a:blip>
          <a:stretch>
            <a:fillRect/>
          </a:stretch>
        </p:blipFill>
        <p:spPr>
          <a:xfrm>
            <a:off x="12468053" y="10869817"/>
            <a:ext cx="1749433" cy="1861440"/>
          </a:xfrm>
          <a:prstGeom prst="rect">
            <a:avLst/>
          </a:prstGeom>
          <a:ln w="12700">
            <a:miter lim="400000"/>
          </a:ln>
        </p:spPr>
      </p:pic>
      <p:pic>
        <p:nvPicPr>
          <p:cNvPr id="2062" name="Asset-2.png" descr="Asset-2.png"/>
          <p:cNvPicPr>
            <a:picLocks noChangeAspect="1"/>
          </p:cNvPicPr>
          <p:nvPr/>
        </p:nvPicPr>
        <p:blipFill>
          <a:blip r:embed="rId15">
            <a:extLst/>
          </a:blip>
          <a:stretch>
            <a:fillRect/>
          </a:stretch>
        </p:blipFill>
        <p:spPr>
          <a:xfrm rot="240000">
            <a:off x="16584316" y="4534249"/>
            <a:ext cx="7043232" cy="7667547"/>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slow" advClick="1" p14:dur="1500">
        <p:fade thruBlk="1"/>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66" name="Rectangle"/>
          <p:cNvSpPr/>
          <p:nvPr/>
        </p:nvSpPr>
        <p:spPr>
          <a:xfrm>
            <a:off x="0" y="0"/>
            <a:ext cx="17145000" cy="7868543"/>
          </a:xfrm>
          <a:prstGeom prst="rect">
            <a:avLst/>
          </a:prstGeom>
          <a:solidFill>
            <a:srgbClr val="FFEBE5"/>
          </a:solidFill>
          <a:ln w="12700">
            <a:miter lim="400000"/>
          </a:ln>
        </p:spPr>
        <p:txBody>
          <a:bodyPr lIns="50800" tIns="50800" rIns="50800" bIns="50800" anchor="ctr"/>
          <a:lstStyle/>
          <a:p>
            <a:pPr>
              <a:lnSpc>
                <a:spcPct val="100000"/>
              </a:lnSpc>
              <a:defRPr spc="-192">
                <a:solidFill>
                  <a:srgbClr val="253858"/>
                </a:solidFill>
                <a:latin typeface="+mj-lt"/>
                <a:ea typeface="+mj-ea"/>
                <a:cs typeface="+mj-cs"/>
                <a:sym typeface="Charlie Display Semibold"/>
              </a:defRPr>
            </a:pPr>
          </a:p>
        </p:txBody>
      </p:sp>
      <p:sp>
        <p:nvSpPr>
          <p:cNvPr id="2067" name="Rounded Rectangle"/>
          <p:cNvSpPr/>
          <p:nvPr/>
        </p:nvSpPr>
        <p:spPr>
          <a:xfrm>
            <a:off x="14281483" y="1503137"/>
            <a:ext cx="6094156" cy="3930911"/>
          </a:xfrm>
          <a:prstGeom prst="roundRect">
            <a:avLst>
              <a:gd name="adj" fmla="val 1615"/>
            </a:avLst>
          </a:prstGeom>
          <a:solidFill>
            <a:schemeClr val="accent5">
              <a:hueOff val="63380"/>
              <a:satOff val="-9054"/>
              <a:lumOff val="-13740"/>
            </a:schemeClr>
          </a:solidFill>
          <a:ln w="12700">
            <a:miter lim="400000"/>
          </a:ln>
          <a:effectLst>
            <a:outerShdw sx="100000" sy="100000" kx="0" ky="0" algn="b" rotWithShape="0" blurRad="228600" dist="286208" dir="5400000">
              <a:srgbClr val="091E42">
                <a:alpha val="12486"/>
              </a:srgbClr>
            </a:outerShdw>
          </a:effectLst>
        </p:spPr>
        <p:txBody>
          <a:bodyPr lIns="50800" tIns="50800" rIns="50800" bIns="50800" anchor="ctr"/>
          <a:lstStyle/>
          <a:p>
            <a:pPr>
              <a:defRPr spc="36" sz="3600"/>
            </a:pPr>
          </a:p>
        </p:txBody>
      </p:sp>
      <p:pic>
        <p:nvPicPr>
          <p:cNvPr id="2068" name="globe-1.png" descr="globe-1.png"/>
          <p:cNvPicPr>
            <a:picLocks noChangeAspect="1"/>
          </p:cNvPicPr>
          <p:nvPr/>
        </p:nvPicPr>
        <p:blipFill>
          <a:blip r:embed="rId3">
            <a:extLst/>
          </a:blip>
          <a:stretch>
            <a:fillRect/>
          </a:stretch>
        </p:blipFill>
        <p:spPr>
          <a:xfrm rot="60000">
            <a:off x="15116542" y="6660495"/>
            <a:ext cx="8594547" cy="5762818"/>
          </a:xfrm>
          <a:prstGeom prst="rect">
            <a:avLst/>
          </a:prstGeom>
          <a:ln w="12700">
            <a:miter lim="400000"/>
          </a:ln>
        </p:spPr>
      </p:pic>
      <p:pic>
        <p:nvPicPr>
          <p:cNvPr id="2069" name="Image" descr="Image"/>
          <p:cNvPicPr>
            <a:picLocks noChangeAspect="1"/>
          </p:cNvPicPr>
          <p:nvPr/>
        </p:nvPicPr>
        <p:blipFill>
          <a:blip r:embed="rId4">
            <a:extLst/>
          </a:blip>
          <a:stretch>
            <a:fillRect/>
          </a:stretch>
        </p:blipFill>
        <p:spPr>
          <a:xfrm>
            <a:off x="11117025" y="10231384"/>
            <a:ext cx="2149950" cy="2842194"/>
          </a:xfrm>
          <a:prstGeom prst="rect">
            <a:avLst/>
          </a:prstGeom>
          <a:ln w="12700">
            <a:miter lim="400000"/>
          </a:ln>
        </p:spPr>
      </p:pic>
      <p:pic>
        <p:nvPicPr>
          <p:cNvPr id="2070" name="Image" descr="Image"/>
          <p:cNvPicPr>
            <a:picLocks noChangeAspect="1"/>
          </p:cNvPicPr>
          <p:nvPr/>
        </p:nvPicPr>
        <p:blipFill>
          <a:blip r:embed="rId5">
            <a:extLst/>
          </a:blip>
          <a:stretch>
            <a:fillRect/>
          </a:stretch>
        </p:blipFill>
        <p:spPr>
          <a:xfrm>
            <a:off x="7841707" y="-300364"/>
            <a:ext cx="1461586" cy="1846441"/>
          </a:xfrm>
          <a:prstGeom prst="rect">
            <a:avLst/>
          </a:prstGeom>
          <a:ln w="12700">
            <a:miter lim="400000"/>
          </a:ln>
        </p:spPr>
      </p:pic>
      <p:sp>
        <p:nvSpPr>
          <p:cNvPr id="2071" name="“ Atlassian cloud saves our team time, which saves us money.”…"/>
          <p:cNvSpPr/>
          <p:nvPr/>
        </p:nvSpPr>
        <p:spPr>
          <a:xfrm>
            <a:off x="1361872" y="2648581"/>
            <a:ext cx="11649571" cy="275463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defRPr sz="6000">
                <a:solidFill>
                  <a:srgbClr val="172B4D"/>
                </a:solidFill>
                <a:latin typeface="Charlie Display Light"/>
                <a:ea typeface="Charlie Display Light"/>
                <a:cs typeface="Charlie Display Light"/>
                <a:sym typeface="Charlie Display Light"/>
              </a:defRPr>
            </a:pPr>
            <a:r>
              <a:t>“ Atlassian cloud saves our team time, which saves us money.”</a:t>
            </a:r>
          </a:p>
          <a:p>
            <a:pPr>
              <a:lnSpc>
                <a:spcPct val="50000"/>
              </a:lnSpc>
              <a:defRPr sz="3500">
                <a:solidFill>
                  <a:srgbClr val="BF2600"/>
                </a:solidFill>
                <a:latin typeface="Charlie Display Light"/>
                <a:ea typeface="Charlie Display Light"/>
                <a:cs typeface="Charlie Display Light"/>
                <a:sym typeface="Charlie Display Light"/>
              </a:defRPr>
            </a:pPr>
          </a:p>
          <a:p>
            <a:pPr>
              <a:lnSpc>
                <a:spcPct val="100000"/>
              </a:lnSpc>
              <a:defRPr cap="all" spc="120" sz="2400">
                <a:latin typeface="+mj-lt"/>
                <a:ea typeface="+mj-ea"/>
                <a:cs typeface="+mj-cs"/>
                <a:sym typeface="Charlie Display Semibold"/>
              </a:defRPr>
            </a:pPr>
            <a:r>
              <a:t>Evan Lerer, Director of Engineering</a:t>
            </a:r>
          </a:p>
        </p:txBody>
      </p:sp>
      <p:sp>
        <p:nvSpPr>
          <p:cNvPr id="2072" name="Redfin + Atlassian"/>
          <p:cNvSpPr txBox="1"/>
          <p:nvPr/>
        </p:nvSpPr>
        <p:spPr>
          <a:xfrm>
            <a:off x="1377859" y="1359021"/>
            <a:ext cx="4263239" cy="5969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lvl1pPr>
              <a:lnSpc>
                <a:spcPct val="100000"/>
              </a:lnSpc>
              <a:defRPr cap="all" spc="160" sz="3200">
                <a:solidFill>
                  <a:srgbClr val="505F79"/>
                </a:solidFill>
                <a:latin typeface="+mj-lt"/>
                <a:ea typeface="+mj-ea"/>
                <a:cs typeface="+mj-cs"/>
                <a:sym typeface="Charlie Display Semibold"/>
              </a:defRPr>
            </a:lvl1pPr>
          </a:lstStyle>
          <a:p>
            <a:pPr/>
            <a:r>
              <a:t>Redfin + Atlassian</a:t>
            </a:r>
          </a:p>
        </p:txBody>
      </p:sp>
      <p:pic>
        <p:nvPicPr>
          <p:cNvPr id="2073" name="cloud-1.png" descr="cloud-1.png"/>
          <p:cNvPicPr>
            <a:picLocks noChangeAspect="1"/>
          </p:cNvPicPr>
          <p:nvPr/>
        </p:nvPicPr>
        <p:blipFill>
          <a:blip r:embed="rId6">
            <a:extLst/>
          </a:blip>
          <a:stretch>
            <a:fillRect/>
          </a:stretch>
        </p:blipFill>
        <p:spPr>
          <a:xfrm>
            <a:off x="18554010" y="574830"/>
            <a:ext cx="3422398" cy="1847836"/>
          </a:xfrm>
          <a:prstGeom prst="rect">
            <a:avLst/>
          </a:prstGeom>
          <a:ln w="12700">
            <a:miter lim="400000"/>
          </a:ln>
        </p:spPr>
      </p:pic>
      <p:sp>
        <p:nvSpPr>
          <p:cNvPr id="2074" name="Jira Software…"/>
          <p:cNvSpPr txBox="1"/>
          <p:nvPr/>
        </p:nvSpPr>
        <p:spPr>
          <a:xfrm>
            <a:off x="2436269" y="9244331"/>
            <a:ext cx="3207259" cy="82423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p>
            <a:pPr defTabSz="457200">
              <a:defRPr sz="2400">
                <a:solidFill>
                  <a:srgbClr val="000000"/>
                </a:solidFill>
              </a:defRPr>
            </a:pPr>
            <a:r>
              <a:t>Jira Software</a:t>
            </a:r>
          </a:p>
          <a:p>
            <a:pPr defTabSz="457200">
              <a:defRPr sz="2000">
                <a:solidFill>
                  <a:srgbClr val="7A869A"/>
                </a:solidFill>
                <a:latin typeface="Charlie Text"/>
                <a:ea typeface="Charlie Text"/>
                <a:cs typeface="Charlie Text"/>
                <a:sym typeface="Charlie Text"/>
              </a:defRPr>
            </a:pPr>
            <a:r>
              <a:t>Project and issue tracking</a:t>
            </a:r>
          </a:p>
        </p:txBody>
      </p:sp>
      <p:sp>
        <p:nvSpPr>
          <p:cNvPr id="2075" name="Confluence…"/>
          <p:cNvSpPr txBox="1"/>
          <p:nvPr/>
        </p:nvSpPr>
        <p:spPr>
          <a:xfrm>
            <a:off x="2436269" y="10308973"/>
            <a:ext cx="3029713" cy="82423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p>
            <a:pPr defTabSz="457200">
              <a:defRPr sz="2400">
                <a:solidFill>
                  <a:srgbClr val="000000"/>
                </a:solidFill>
              </a:defRPr>
            </a:pPr>
            <a:r>
              <a:t>Confluence</a:t>
            </a:r>
          </a:p>
          <a:p>
            <a:pPr defTabSz="457200">
              <a:defRPr sz="2000">
                <a:solidFill>
                  <a:srgbClr val="7A869A"/>
                </a:solidFill>
                <a:latin typeface="Charlie Text"/>
                <a:ea typeface="Charlie Text"/>
                <a:cs typeface="Charlie Text"/>
                <a:sym typeface="Charlie Text"/>
              </a:defRPr>
            </a:pPr>
            <a:r>
              <a:t>Document collaboration</a:t>
            </a:r>
          </a:p>
        </p:txBody>
      </p:sp>
      <p:sp>
        <p:nvSpPr>
          <p:cNvPr id="2076" name="Bitbucket…"/>
          <p:cNvSpPr txBox="1"/>
          <p:nvPr/>
        </p:nvSpPr>
        <p:spPr>
          <a:xfrm>
            <a:off x="7773593" y="10315858"/>
            <a:ext cx="2802383" cy="82423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p>
            <a:pPr defTabSz="457200">
              <a:defRPr sz="2400">
                <a:solidFill>
                  <a:srgbClr val="000000"/>
                </a:solidFill>
              </a:defRPr>
            </a:pPr>
            <a:r>
              <a:t>Bitbucket</a:t>
            </a:r>
          </a:p>
          <a:p>
            <a:pPr defTabSz="457200">
              <a:defRPr sz="2000">
                <a:solidFill>
                  <a:srgbClr val="7A869A"/>
                </a:solidFill>
                <a:latin typeface="Charlie Text"/>
                <a:ea typeface="Charlie Text"/>
                <a:cs typeface="Charlie Text"/>
                <a:sym typeface="Charlie Text"/>
              </a:defRPr>
            </a:pPr>
            <a:r>
              <a:t>Git code management</a:t>
            </a:r>
          </a:p>
        </p:txBody>
      </p:sp>
      <p:sp>
        <p:nvSpPr>
          <p:cNvPr id="2077" name="Atlassian Access…"/>
          <p:cNvSpPr txBox="1"/>
          <p:nvPr/>
        </p:nvSpPr>
        <p:spPr>
          <a:xfrm>
            <a:off x="2436269" y="11387887"/>
            <a:ext cx="3628391" cy="82423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p>
            <a:pPr defTabSz="457200">
              <a:defRPr sz="2400">
                <a:solidFill>
                  <a:srgbClr val="000000"/>
                </a:solidFill>
              </a:defRPr>
            </a:pPr>
            <a:r>
              <a:t>Atlassian Access</a:t>
            </a:r>
          </a:p>
          <a:p>
            <a:pPr defTabSz="457200">
              <a:defRPr sz="2000">
                <a:solidFill>
                  <a:srgbClr val="7A869A"/>
                </a:solidFill>
                <a:latin typeface="Charlie Text"/>
                <a:ea typeface="Charlie Text"/>
                <a:cs typeface="Charlie Text"/>
                <a:sym typeface="Charlie Text"/>
              </a:defRPr>
            </a:pPr>
            <a:r>
              <a:t>Security and control for cloud</a:t>
            </a:r>
          </a:p>
        </p:txBody>
      </p:sp>
      <p:pic>
        <p:nvPicPr>
          <p:cNvPr id="2078" name="Image" descr="Image"/>
          <p:cNvPicPr>
            <a:picLocks noChangeAspect="1"/>
          </p:cNvPicPr>
          <p:nvPr/>
        </p:nvPicPr>
        <p:blipFill>
          <a:blip r:embed="rId7">
            <a:extLst/>
          </a:blip>
          <a:stretch>
            <a:fillRect/>
          </a:stretch>
        </p:blipFill>
        <p:spPr>
          <a:xfrm>
            <a:off x="1441160" y="9212198"/>
            <a:ext cx="825501" cy="8255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544" y="0"/>
                </a:moveTo>
                <a:cubicBezTo>
                  <a:pt x="1799" y="0"/>
                  <a:pt x="1347" y="0"/>
                  <a:pt x="1049" y="125"/>
                </a:cubicBezTo>
                <a:cubicBezTo>
                  <a:pt x="619" y="281"/>
                  <a:pt x="281" y="619"/>
                  <a:pt x="125" y="1049"/>
                </a:cubicBezTo>
                <a:cubicBezTo>
                  <a:pt x="0" y="1347"/>
                  <a:pt x="0" y="1799"/>
                  <a:pt x="0" y="2544"/>
                </a:cubicBezTo>
                <a:lnTo>
                  <a:pt x="0" y="19056"/>
                </a:lnTo>
                <a:cubicBezTo>
                  <a:pt x="0" y="19801"/>
                  <a:pt x="0" y="20253"/>
                  <a:pt x="125" y="20551"/>
                </a:cubicBezTo>
                <a:cubicBezTo>
                  <a:pt x="281" y="20981"/>
                  <a:pt x="619" y="21319"/>
                  <a:pt x="1049" y="21475"/>
                </a:cubicBezTo>
                <a:cubicBezTo>
                  <a:pt x="1347" y="21600"/>
                  <a:pt x="1799" y="21600"/>
                  <a:pt x="2544" y="21600"/>
                </a:cubicBezTo>
                <a:lnTo>
                  <a:pt x="19056" y="21600"/>
                </a:lnTo>
                <a:cubicBezTo>
                  <a:pt x="19801" y="21600"/>
                  <a:pt x="20253" y="21600"/>
                  <a:pt x="20551" y="21475"/>
                </a:cubicBezTo>
                <a:cubicBezTo>
                  <a:pt x="20981" y="21319"/>
                  <a:pt x="21319" y="20981"/>
                  <a:pt x="21475" y="20551"/>
                </a:cubicBezTo>
                <a:cubicBezTo>
                  <a:pt x="21600" y="20253"/>
                  <a:pt x="21600" y="19801"/>
                  <a:pt x="21600" y="19056"/>
                </a:cubicBezTo>
                <a:lnTo>
                  <a:pt x="21600" y="2544"/>
                </a:lnTo>
                <a:cubicBezTo>
                  <a:pt x="21600" y="1799"/>
                  <a:pt x="21600" y="1347"/>
                  <a:pt x="21475" y="1049"/>
                </a:cubicBezTo>
                <a:cubicBezTo>
                  <a:pt x="21319" y="619"/>
                  <a:pt x="20981" y="281"/>
                  <a:pt x="20551" y="125"/>
                </a:cubicBezTo>
                <a:cubicBezTo>
                  <a:pt x="20253" y="0"/>
                  <a:pt x="19801" y="0"/>
                  <a:pt x="19056" y="0"/>
                </a:cubicBezTo>
                <a:lnTo>
                  <a:pt x="2544" y="0"/>
                </a:lnTo>
                <a:close/>
              </a:path>
            </a:pathLst>
          </a:custGeom>
          <a:ln w="12700">
            <a:miter lim="400000"/>
          </a:ln>
        </p:spPr>
      </p:pic>
      <p:pic>
        <p:nvPicPr>
          <p:cNvPr id="2079" name="Image" descr="Image"/>
          <p:cNvPicPr>
            <a:picLocks noChangeAspect="1"/>
          </p:cNvPicPr>
          <p:nvPr/>
        </p:nvPicPr>
        <p:blipFill>
          <a:blip r:embed="rId8">
            <a:extLst/>
          </a:blip>
          <a:stretch>
            <a:fillRect/>
          </a:stretch>
        </p:blipFill>
        <p:spPr>
          <a:xfrm>
            <a:off x="1441160" y="10301989"/>
            <a:ext cx="825501" cy="8255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544" y="0"/>
                </a:moveTo>
                <a:cubicBezTo>
                  <a:pt x="1799" y="0"/>
                  <a:pt x="1347" y="0"/>
                  <a:pt x="1049" y="125"/>
                </a:cubicBezTo>
                <a:cubicBezTo>
                  <a:pt x="619" y="281"/>
                  <a:pt x="281" y="619"/>
                  <a:pt x="125" y="1049"/>
                </a:cubicBezTo>
                <a:cubicBezTo>
                  <a:pt x="0" y="1347"/>
                  <a:pt x="0" y="1799"/>
                  <a:pt x="0" y="2544"/>
                </a:cubicBezTo>
                <a:lnTo>
                  <a:pt x="0" y="19056"/>
                </a:lnTo>
                <a:cubicBezTo>
                  <a:pt x="0" y="19801"/>
                  <a:pt x="0" y="20253"/>
                  <a:pt x="125" y="20551"/>
                </a:cubicBezTo>
                <a:cubicBezTo>
                  <a:pt x="281" y="20981"/>
                  <a:pt x="619" y="21319"/>
                  <a:pt x="1049" y="21475"/>
                </a:cubicBezTo>
                <a:cubicBezTo>
                  <a:pt x="1347" y="21600"/>
                  <a:pt x="1799" y="21600"/>
                  <a:pt x="2544" y="21600"/>
                </a:cubicBezTo>
                <a:lnTo>
                  <a:pt x="19056" y="21600"/>
                </a:lnTo>
                <a:cubicBezTo>
                  <a:pt x="19801" y="21600"/>
                  <a:pt x="20253" y="21600"/>
                  <a:pt x="20551" y="21475"/>
                </a:cubicBezTo>
                <a:cubicBezTo>
                  <a:pt x="20981" y="21319"/>
                  <a:pt x="21319" y="20981"/>
                  <a:pt x="21475" y="20551"/>
                </a:cubicBezTo>
                <a:cubicBezTo>
                  <a:pt x="21600" y="20253"/>
                  <a:pt x="21600" y="19801"/>
                  <a:pt x="21600" y="19056"/>
                </a:cubicBezTo>
                <a:lnTo>
                  <a:pt x="21600" y="2544"/>
                </a:lnTo>
                <a:cubicBezTo>
                  <a:pt x="21600" y="1799"/>
                  <a:pt x="21600" y="1347"/>
                  <a:pt x="21475" y="1049"/>
                </a:cubicBezTo>
                <a:cubicBezTo>
                  <a:pt x="21319" y="619"/>
                  <a:pt x="20981" y="281"/>
                  <a:pt x="20551" y="125"/>
                </a:cubicBezTo>
                <a:cubicBezTo>
                  <a:pt x="20253" y="0"/>
                  <a:pt x="19801" y="0"/>
                  <a:pt x="19056" y="0"/>
                </a:cubicBezTo>
                <a:lnTo>
                  <a:pt x="2544" y="0"/>
                </a:lnTo>
                <a:close/>
              </a:path>
            </a:pathLst>
          </a:custGeom>
          <a:ln w="12700">
            <a:miter lim="400000"/>
          </a:ln>
        </p:spPr>
      </p:pic>
      <p:pic>
        <p:nvPicPr>
          <p:cNvPr id="2080" name="Image" descr="Image"/>
          <p:cNvPicPr>
            <a:picLocks noChangeAspect="1"/>
          </p:cNvPicPr>
          <p:nvPr/>
        </p:nvPicPr>
        <p:blipFill>
          <a:blip r:embed="rId9">
            <a:extLst/>
          </a:blip>
          <a:stretch>
            <a:fillRect/>
          </a:stretch>
        </p:blipFill>
        <p:spPr>
          <a:xfrm>
            <a:off x="1441160" y="11387887"/>
            <a:ext cx="825501" cy="8255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544" y="0"/>
                </a:moveTo>
                <a:cubicBezTo>
                  <a:pt x="1799" y="0"/>
                  <a:pt x="1347" y="0"/>
                  <a:pt x="1049" y="125"/>
                </a:cubicBezTo>
                <a:cubicBezTo>
                  <a:pt x="619" y="281"/>
                  <a:pt x="281" y="619"/>
                  <a:pt x="125" y="1049"/>
                </a:cubicBezTo>
                <a:cubicBezTo>
                  <a:pt x="0" y="1347"/>
                  <a:pt x="0" y="1799"/>
                  <a:pt x="0" y="2544"/>
                </a:cubicBezTo>
                <a:lnTo>
                  <a:pt x="0" y="19056"/>
                </a:lnTo>
                <a:cubicBezTo>
                  <a:pt x="0" y="19801"/>
                  <a:pt x="0" y="20253"/>
                  <a:pt x="125" y="20551"/>
                </a:cubicBezTo>
                <a:cubicBezTo>
                  <a:pt x="281" y="20981"/>
                  <a:pt x="619" y="21319"/>
                  <a:pt x="1049" y="21475"/>
                </a:cubicBezTo>
                <a:cubicBezTo>
                  <a:pt x="1347" y="21600"/>
                  <a:pt x="1799" y="21600"/>
                  <a:pt x="2544" y="21600"/>
                </a:cubicBezTo>
                <a:lnTo>
                  <a:pt x="19056" y="21600"/>
                </a:lnTo>
                <a:cubicBezTo>
                  <a:pt x="19801" y="21600"/>
                  <a:pt x="20253" y="21600"/>
                  <a:pt x="20551" y="21475"/>
                </a:cubicBezTo>
                <a:cubicBezTo>
                  <a:pt x="20981" y="21319"/>
                  <a:pt x="21319" y="20981"/>
                  <a:pt x="21475" y="20551"/>
                </a:cubicBezTo>
                <a:cubicBezTo>
                  <a:pt x="21600" y="20253"/>
                  <a:pt x="21600" y="19801"/>
                  <a:pt x="21600" y="19056"/>
                </a:cubicBezTo>
                <a:lnTo>
                  <a:pt x="21600" y="2544"/>
                </a:lnTo>
                <a:cubicBezTo>
                  <a:pt x="21600" y="1799"/>
                  <a:pt x="21600" y="1347"/>
                  <a:pt x="21475" y="1049"/>
                </a:cubicBezTo>
                <a:cubicBezTo>
                  <a:pt x="21319" y="619"/>
                  <a:pt x="20981" y="281"/>
                  <a:pt x="20551" y="125"/>
                </a:cubicBezTo>
                <a:cubicBezTo>
                  <a:pt x="20253" y="0"/>
                  <a:pt x="19801" y="0"/>
                  <a:pt x="19056" y="0"/>
                </a:cubicBezTo>
                <a:lnTo>
                  <a:pt x="2544" y="0"/>
                </a:lnTo>
                <a:close/>
              </a:path>
            </a:pathLst>
          </a:custGeom>
          <a:ln w="12700">
            <a:miter lim="400000"/>
          </a:ln>
        </p:spPr>
      </p:pic>
      <p:pic>
        <p:nvPicPr>
          <p:cNvPr id="2081" name="Image" descr="Image"/>
          <p:cNvPicPr>
            <a:picLocks noChangeAspect="1"/>
          </p:cNvPicPr>
          <p:nvPr/>
        </p:nvPicPr>
        <p:blipFill>
          <a:blip r:embed="rId10">
            <a:extLst/>
          </a:blip>
          <a:stretch>
            <a:fillRect/>
          </a:stretch>
        </p:blipFill>
        <p:spPr>
          <a:xfrm>
            <a:off x="6771304" y="10301989"/>
            <a:ext cx="825501" cy="8255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544" y="0"/>
                </a:moveTo>
                <a:cubicBezTo>
                  <a:pt x="1799" y="0"/>
                  <a:pt x="1347" y="0"/>
                  <a:pt x="1049" y="125"/>
                </a:cubicBezTo>
                <a:cubicBezTo>
                  <a:pt x="619" y="281"/>
                  <a:pt x="281" y="619"/>
                  <a:pt x="125" y="1049"/>
                </a:cubicBezTo>
                <a:cubicBezTo>
                  <a:pt x="0" y="1347"/>
                  <a:pt x="0" y="1799"/>
                  <a:pt x="0" y="2544"/>
                </a:cubicBezTo>
                <a:lnTo>
                  <a:pt x="0" y="19056"/>
                </a:lnTo>
                <a:cubicBezTo>
                  <a:pt x="0" y="19801"/>
                  <a:pt x="0" y="20253"/>
                  <a:pt x="125" y="20551"/>
                </a:cubicBezTo>
                <a:cubicBezTo>
                  <a:pt x="281" y="20981"/>
                  <a:pt x="619" y="21319"/>
                  <a:pt x="1049" y="21475"/>
                </a:cubicBezTo>
                <a:cubicBezTo>
                  <a:pt x="1347" y="21600"/>
                  <a:pt x="1799" y="21600"/>
                  <a:pt x="2544" y="21600"/>
                </a:cubicBezTo>
                <a:lnTo>
                  <a:pt x="19056" y="21600"/>
                </a:lnTo>
                <a:cubicBezTo>
                  <a:pt x="19801" y="21600"/>
                  <a:pt x="20253" y="21600"/>
                  <a:pt x="20551" y="21475"/>
                </a:cubicBezTo>
                <a:cubicBezTo>
                  <a:pt x="20981" y="21319"/>
                  <a:pt x="21319" y="20981"/>
                  <a:pt x="21475" y="20551"/>
                </a:cubicBezTo>
                <a:cubicBezTo>
                  <a:pt x="21600" y="20253"/>
                  <a:pt x="21600" y="19801"/>
                  <a:pt x="21600" y="19056"/>
                </a:cubicBezTo>
                <a:lnTo>
                  <a:pt x="21600" y="2544"/>
                </a:lnTo>
                <a:cubicBezTo>
                  <a:pt x="21600" y="1799"/>
                  <a:pt x="21600" y="1347"/>
                  <a:pt x="21475" y="1049"/>
                </a:cubicBezTo>
                <a:cubicBezTo>
                  <a:pt x="21319" y="619"/>
                  <a:pt x="20981" y="281"/>
                  <a:pt x="20551" y="125"/>
                </a:cubicBezTo>
                <a:cubicBezTo>
                  <a:pt x="20253" y="0"/>
                  <a:pt x="19801" y="0"/>
                  <a:pt x="19056" y="0"/>
                </a:cubicBezTo>
                <a:lnTo>
                  <a:pt x="2544" y="0"/>
                </a:lnTo>
                <a:close/>
              </a:path>
            </a:pathLst>
          </a:custGeom>
          <a:ln w="12700">
            <a:miter lim="400000"/>
          </a:ln>
        </p:spPr>
      </p:pic>
      <p:sp>
        <p:nvSpPr>
          <p:cNvPr id="2082" name="atlassian.com/customers/redfin">
            <a:hlinkClick r:id="rId11" invalidUrl="" action="" tgtFrame="" tooltip="" history="1" highlightClick="0" endSnd="0"/>
          </p:cNvPr>
          <p:cNvSpPr txBox="1"/>
          <p:nvPr/>
        </p:nvSpPr>
        <p:spPr>
          <a:xfrm>
            <a:off x="1395796" y="13025088"/>
            <a:ext cx="4345534" cy="4699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lvl1pPr>
              <a:defRPr spc="24" sz="2400">
                <a:solidFill>
                  <a:srgbClr val="7A869A"/>
                </a:solidFill>
                <a:hlinkClick r:id="rId12" invalidUrl="" action="" tgtFrame="" tooltip="" history="1" highlightClick="0" endSnd="0"/>
              </a:defRPr>
            </a:lvl1pPr>
          </a:lstStyle>
          <a:p>
            <a:pPr/>
            <a:r>
              <a:rPr>
                <a:hlinkClick r:id="rId12" invalidUrl="" action="" tgtFrame="" tooltip="" history="1" highlightClick="0" endSnd="0"/>
              </a:rPr>
              <a:t>atlassian.com/customers/redfin</a:t>
            </a:r>
          </a:p>
        </p:txBody>
      </p:sp>
      <p:sp>
        <p:nvSpPr>
          <p:cNvPr id="2083" name="Key Cloud Value  Reduced administrative overhead"/>
          <p:cNvSpPr txBox="1"/>
          <p:nvPr/>
        </p:nvSpPr>
        <p:spPr>
          <a:xfrm>
            <a:off x="1370481" y="8391106"/>
            <a:ext cx="7159144" cy="4699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p>
            <a:pPr defTabSz="457200">
              <a:lnSpc>
                <a:spcPct val="117999"/>
              </a:lnSpc>
              <a:defRPr sz="2200">
                <a:solidFill>
                  <a:srgbClr val="344563"/>
                </a:solidFill>
              </a:defRPr>
            </a:pPr>
            <a:r>
              <a:rPr cap="all" spc="110">
                <a:solidFill>
                  <a:schemeClr val="accent1">
                    <a:lumOff val="-9925"/>
                  </a:schemeClr>
                </a:solidFill>
                <a:latin typeface="+mj-lt"/>
                <a:ea typeface="+mj-ea"/>
                <a:cs typeface="+mj-cs"/>
                <a:sym typeface="Charlie Display Semibold"/>
              </a:rPr>
              <a:t>Key Cloud Value</a:t>
            </a:r>
            <a:r>
              <a:rPr cap="all" spc="110"/>
              <a:t>  </a:t>
            </a:r>
            <a:r>
              <a:rPr sz="2400">
                <a:solidFill>
                  <a:srgbClr val="253858"/>
                </a:solidFill>
              </a:rPr>
              <a:t>Reduced administrative overhead</a:t>
            </a:r>
          </a:p>
        </p:txBody>
      </p:sp>
      <p:sp>
        <p:nvSpPr>
          <p:cNvPr id="2084" name="Opsgenie…"/>
          <p:cNvSpPr txBox="1"/>
          <p:nvPr/>
        </p:nvSpPr>
        <p:spPr>
          <a:xfrm>
            <a:off x="7773593" y="9226068"/>
            <a:ext cx="3229611" cy="82423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p>
            <a:pPr defTabSz="457200">
              <a:defRPr sz="2400">
                <a:solidFill>
                  <a:srgbClr val="000000"/>
                </a:solidFill>
              </a:defRPr>
            </a:pPr>
            <a:r>
              <a:t>Opsgenie</a:t>
            </a:r>
          </a:p>
          <a:p>
            <a:pPr defTabSz="457200">
              <a:defRPr sz="2000">
                <a:solidFill>
                  <a:srgbClr val="7A869A"/>
                </a:solidFill>
                <a:latin typeface="Charlie Text"/>
                <a:ea typeface="Charlie Text"/>
                <a:cs typeface="Charlie Text"/>
                <a:sym typeface="Charlie Text"/>
              </a:defRPr>
            </a:pPr>
            <a:r>
              <a:t>Modern incident response</a:t>
            </a:r>
          </a:p>
        </p:txBody>
      </p:sp>
      <p:pic>
        <p:nvPicPr>
          <p:cNvPr id="2085" name="Image" descr="Image"/>
          <p:cNvPicPr>
            <a:picLocks noChangeAspect="1"/>
          </p:cNvPicPr>
          <p:nvPr/>
        </p:nvPicPr>
        <p:blipFill>
          <a:blip r:embed="rId13">
            <a:extLst/>
          </a:blip>
          <a:srcRect l="24" t="0" r="0" b="0"/>
          <a:stretch>
            <a:fillRect/>
          </a:stretch>
        </p:blipFill>
        <p:spPr>
          <a:xfrm>
            <a:off x="6771304" y="9212397"/>
            <a:ext cx="825102" cy="8253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535" y="0"/>
                </a:moveTo>
                <a:cubicBezTo>
                  <a:pt x="1789" y="0"/>
                  <a:pt x="1337" y="0"/>
                  <a:pt x="1039" y="125"/>
                </a:cubicBezTo>
                <a:cubicBezTo>
                  <a:pt x="609" y="281"/>
                  <a:pt x="271" y="619"/>
                  <a:pt x="114" y="1049"/>
                </a:cubicBezTo>
                <a:cubicBezTo>
                  <a:pt x="0" y="1322"/>
                  <a:pt x="1" y="1781"/>
                  <a:pt x="0" y="2420"/>
                </a:cubicBezTo>
                <a:lnTo>
                  <a:pt x="0" y="19180"/>
                </a:lnTo>
                <a:cubicBezTo>
                  <a:pt x="1" y="19819"/>
                  <a:pt x="0" y="20278"/>
                  <a:pt x="114" y="20551"/>
                </a:cubicBezTo>
                <a:cubicBezTo>
                  <a:pt x="271" y="20981"/>
                  <a:pt x="609" y="21319"/>
                  <a:pt x="1039" y="21475"/>
                </a:cubicBezTo>
                <a:cubicBezTo>
                  <a:pt x="1337" y="21600"/>
                  <a:pt x="1789" y="21600"/>
                  <a:pt x="2535" y="21600"/>
                </a:cubicBezTo>
                <a:lnTo>
                  <a:pt x="19055" y="21600"/>
                </a:lnTo>
                <a:cubicBezTo>
                  <a:pt x="19800" y="21600"/>
                  <a:pt x="20252" y="21600"/>
                  <a:pt x="20551" y="21475"/>
                </a:cubicBezTo>
                <a:cubicBezTo>
                  <a:pt x="20981" y="21319"/>
                  <a:pt x="21319" y="20981"/>
                  <a:pt x="21475" y="20551"/>
                </a:cubicBezTo>
                <a:cubicBezTo>
                  <a:pt x="21600" y="20253"/>
                  <a:pt x="21600" y="19801"/>
                  <a:pt x="21600" y="19056"/>
                </a:cubicBezTo>
                <a:lnTo>
                  <a:pt x="21600" y="2544"/>
                </a:lnTo>
                <a:cubicBezTo>
                  <a:pt x="21600" y="1799"/>
                  <a:pt x="21600" y="1347"/>
                  <a:pt x="21475" y="1049"/>
                </a:cubicBezTo>
                <a:cubicBezTo>
                  <a:pt x="21319" y="619"/>
                  <a:pt x="20981" y="281"/>
                  <a:pt x="20551" y="125"/>
                </a:cubicBezTo>
                <a:cubicBezTo>
                  <a:pt x="20252" y="0"/>
                  <a:pt x="19800" y="0"/>
                  <a:pt x="19055" y="0"/>
                </a:cubicBezTo>
                <a:lnTo>
                  <a:pt x="2535" y="0"/>
                </a:lnTo>
                <a:close/>
              </a:path>
            </a:pathLst>
          </a:custGeom>
          <a:ln w="12700">
            <a:miter lim="400000"/>
          </a:ln>
        </p:spPr>
      </p:pic>
      <p:pic>
        <p:nvPicPr>
          <p:cNvPr id="2086" name="Image" descr="Image"/>
          <p:cNvPicPr>
            <a:picLocks noChangeAspect="1"/>
          </p:cNvPicPr>
          <p:nvPr/>
        </p:nvPicPr>
        <p:blipFill>
          <a:blip r:embed="rId14">
            <a:extLst/>
          </a:blip>
          <a:stretch>
            <a:fillRect/>
          </a:stretch>
        </p:blipFill>
        <p:spPr>
          <a:xfrm>
            <a:off x="15397036" y="2939925"/>
            <a:ext cx="3909267" cy="1031936"/>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med" advClick="1" p14:dur="1000">
        <p:fade thruBlk="1"/>
      </p:transition>
    </mc:Choice>
    <mc:Fallback>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90" name="Rectangle"/>
          <p:cNvSpPr/>
          <p:nvPr/>
        </p:nvSpPr>
        <p:spPr>
          <a:xfrm>
            <a:off x="0" y="0"/>
            <a:ext cx="17145000" cy="7874000"/>
          </a:xfrm>
          <a:prstGeom prst="rect">
            <a:avLst/>
          </a:prstGeom>
          <a:solidFill>
            <a:srgbClr val="FFEBE5"/>
          </a:solidFill>
          <a:ln w="12700">
            <a:miter lim="400000"/>
          </a:ln>
        </p:spPr>
        <p:txBody>
          <a:bodyPr lIns="50800" tIns="50800" rIns="50800" bIns="50800" anchor="ctr"/>
          <a:lstStyle/>
          <a:p>
            <a:pPr>
              <a:lnSpc>
                <a:spcPct val="100000"/>
              </a:lnSpc>
              <a:defRPr spc="-192">
                <a:solidFill>
                  <a:srgbClr val="253858"/>
                </a:solidFill>
                <a:latin typeface="+mj-lt"/>
                <a:ea typeface="+mj-ea"/>
                <a:cs typeface="+mj-cs"/>
                <a:sym typeface="Charlie Display Semibold"/>
              </a:defRPr>
            </a:pPr>
          </a:p>
        </p:txBody>
      </p:sp>
      <p:sp>
        <p:nvSpPr>
          <p:cNvPr id="2091" name="Rounded Rectangle"/>
          <p:cNvSpPr/>
          <p:nvPr/>
        </p:nvSpPr>
        <p:spPr>
          <a:xfrm>
            <a:off x="14281483" y="1503137"/>
            <a:ext cx="6094156" cy="3930911"/>
          </a:xfrm>
          <a:prstGeom prst="roundRect">
            <a:avLst>
              <a:gd name="adj" fmla="val 1615"/>
            </a:avLst>
          </a:prstGeom>
          <a:solidFill>
            <a:schemeClr val="accent5">
              <a:hueOff val="63380"/>
              <a:satOff val="-9054"/>
              <a:lumOff val="-13740"/>
            </a:schemeClr>
          </a:solidFill>
          <a:ln w="12700">
            <a:miter lim="400000"/>
          </a:ln>
          <a:effectLst>
            <a:outerShdw sx="100000" sy="100000" kx="0" ky="0" algn="b" rotWithShape="0" blurRad="228600" dist="286208" dir="5400000">
              <a:srgbClr val="091E42">
                <a:alpha val="12486"/>
              </a:srgbClr>
            </a:outerShdw>
          </a:effectLst>
        </p:spPr>
        <p:txBody>
          <a:bodyPr lIns="50800" tIns="50800" rIns="50800" bIns="50800" anchor="ctr"/>
          <a:lstStyle/>
          <a:p>
            <a:pPr>
              <a:defRPr spc="36" sz="3600"/>
            </a:pPr>
          </a:p>
        </p:txBody>
      </p:sp>
      <p:pic>
        <p:nvPicPr>
          <p:cNvPr id="2092" name="Image" descr="Image"/>
          <p:cNvPicPr>
            <a:picLocks noChangeAspect="1"/>
          </p:cNvPicPr>
          <p:nvPr/>
        </p:nvPicPr>
        <p:blipFill>
          <a:blip r:embed="rId3">
            <a:extLst/>
          </a:blip>
          <a:stretch>
            <a:fillRect/>
          </a:stretch>
        </p:blipFill>
        <p:spPr>
          <a:xfrm>
            <a:off x="9143305" y="11052954"/>
            <a:ext cx="1228986" cy="1214585"/>
          </a:xfrm>
          <a:prstGeom prst="rect">
            <a:avLst/>
          </a:prstGeom>
          <a:ln w="12700">
            <a:miter lim="400000"/>
          </a:ln>
        </p:spPr>
      </p:pic>
      <p:pic>
        <p:nvPicPr>
          <p:cNvPr id="2093" name="Image" descr="Image"/>
          <p:cNvPicPr>
            <a:picLocks noChangeAspect="1"/>
          </p:cNvPicPr>
          <p:nvPr/>
        </p:nvPicPr>
        <p:blipFill>
          <a:blip r:embed="rId4">
            <a:extLst/>
          </a:blip>
          <a:stretch>
            <a:fillRect/>
          </a:stretch>
        </p:blipFill>
        <p:spPr>
          <a:xfrm>
            <a:off x="22676265" y="1731548"/>
            <a:ext cx="1870152" cy="1803751"/>
          </a:xfrm>
          <a:prstGeom prst="rect">
            <a:avLst/>
          </a:prstGeom>
          <a:ln w="12700">
            <a:miter lim="400000"/>
          </a:ln>
        </p:spPr>
      </p:pic>
      <p:pic>
        <p:nvPicPr>
          <p:cNvPr id="2094" name="Image" descr="Image"/>
          <p:cNvPicPr>
            <a:picLocks noChangeAspect="1"/>
          </p:cNvPicPr>
          <p:nvPr/>
        </p:nvPicPr>
        <p:blipFill>
          <a:blip r:embed="rId5">
            <a:extLst/>
          </a:blip>
          <a:stretch>
            <a:fillRect/>
          </a:stretch>
        </p:blipFill>
        <p:spPr>
          <a:xfrm>
            <a:off x="13186272" y="7217334"/>
            <a:ext cx="1633031" cy="1812088"/>
          </a:xfrm>
          <a:prstGeom prst="rect">
            <a:avLst/>
          </a:prstGeom>
          <a:ln w="12700">
            <a:miter lim="400000"/>
          </a:ln>
        </p:spPr>
      </p:pic>
      <p:sp>
        <p:nvSpPr>
          <p:cNvPr id="2095" name="“ Before, I had six people that spent 90% of time on ‘care and feeding’ for the app. Now we can do it with one person, part time. It’s night-and-day better.”…"/>
          <p:cNvSpPr/>
          <p:nvPr/>
        </p:nvSpPr>
        <p:spPr>
          <a:xfrm>
            <a:off x="1368321" y="2689273"/>
            <a:ext cx="11405800" cy="440055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spAutoFit/>
          </a:bodyPr>
          <a:lstStyle/>
          <a:p>
            <a:pPr>
              <a:lnSpc>
                <a:spcPct val="120000"/>
              </a:lnSpc>
              <a:defRPr sz="5000">
                <a:solidFill>
                  <a:srgbClr val="172B4D"/>
                </a:solidFill>
                <a:latin typeface="Charlie Display Light"/>
                <a:ea typeface="Charlie Display Light"/>
                <a:cs typeface="Charlie Display Light"/>
                <a:sym typeface="Charlie Display Light"/>
              </a:defRPr>
            </a:pPr>
            <a:r>
              <a:t>“ Before, I had six people that spent</a:t>
            </a:r>
            <a:br/>
            <a:r>
              <a:t>90% of time on ‘care and feeding’ for the app. Now we can do it with one person,</a:t>
            </a:r>
            <a:br/>
            <a:r>
              <a:t>part time. It’s night-and-day better.”</a:t>
            </a:r>
          </a:p>
          <a:p>
            <a:pPr>
              <a:lnSpc>
                <a:spcPct val="50000"/>
              </a:lnSpc>
              <a:defRPr sz="3500">
                <a:solidFill>
                  <a:schemeClr val="accent5">
                    <a:hueOff val="57873"/>
                    <a:lumOff val="6699"/>
                  </a:schemeClr>
                </a:solidFill>
                <a:latin typeface="Charlie Display Light"/>
                <a:ea typeface="Charlie Display Light"/>
                <a:cs typeface="Charlie Display Light"/>
                <a:sym typeface="Charlie Display Light"/>
              </a:defRPr>
            </a:pPr>
          </a:p>
          <a:p>
            <a:pPr>
              <a:lnSpc>
                <a:spcPct val="100000"/>
              </a:lnSpc>
              <a:defRPr cap="all" spc="120" sz="2400">
                <a:latin typeface="+mj-lt"/>
                <a:ea typeface="+mj-ea"/>
                <a:cs typeface="+mj-cs"/>
                <a:sym typeface="Charlie Display Semibold"/>
              </a:defRPr>
            </a:pPr>
            <a:r>
              <a:t>Jim tompkins, program manager</a:t>
            </a:r>
          </a:p>
        </p:txBody>
      </p:sp>
      <p:pic>
        <p:nvPicPr>
          <p:cNvPr id="2096" name="Image" descr="Image"/>
          <p:cNvPicPr>
            <a:picLocks noChangeAspect="1"/>
          </p:cNvPicPr>
          <p:nvPr/>
        </p:nvPicPr>
        <p:blipFill>
          <a:blip r:embed="rId6">
            <a:extLst/>
          </a:blip>
          <a:stretch>
            <a:fillRect/>
          </a:stretch>
        </p:blipFill>
        <p:spPr>
          <a:xfrm>
            <a:off x="10638251" y="-183894"/>
            <a:ext cx="2197101" cy="2032001"/>
          </a:xfrm>
          <a:prstGeom prst="rect">
            <a:avLst/>
          </a:prstGeom>
          <a:ln w="12700">
            <a:miter lim="400000"/>
          </a:ln>
        </p:spPr>
      </p:pic>
      <p:pic>
        <p:nvPicPr>
          <p:cNvPr id="2097" name="rockwell-automation-logo-white.png" descr="rockwell-automation-logo-white.png"/>
          <p:cNvPicPr>
            <a:picLocks noChangeAspect="1"/>
          </p:cNvPicPr>
          <p:nvPr/>
        </p:nvPicPr>
        <p:blipFill>
          <a:blip r:embed="rId7">
            <a:extLst/>
          </a:blip>
          <a:srcRect l="2550" t="0" r="2550" b="0"/>
          <a:stretch>
            <a:fillRect/>
          </a:stretch>
        </p:blipFill>
        <p:spPr>
          <a:xfrm>
            <a:off x="14860395" y="2711849"/>
            <a:ext cx="4936401" cy="1462688"/>
          </a:xfrm>
          <a:prstGeom prst="rect">
            <a:avLst/>
          </a:prstGeom>
          <a:ln w="12700">
            <a:miter lim="400000"/>
          </a:ln>
        </p:spPr>
      </p:pic>
      <p:sp>
        <p:nvSpPr>
          <p:cNvPr id="2098" name="Jira Software…"/>
          <p:cNvSpPr txBox="1"/>
          <p:nvPr/>
        </p:nvSpPr>
        <p:spPr>
          <a:xfrm>
            <a:off x="2436269" y="9244331"/>
            <a:ext cx="3207259" cy="82423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p>
            <a:pPr defTabSz="457200">
              <a:defRPr sz="2400">
                <a:solidFill>
                  <a:srgbClr val="000000"/>
                </a:solidFill>
              </a:defRPr>
            </a:pPr>
            <a:r>
              <a:t>Jira Software</a:t>
            </a:r>
          </a:p>
          <a:p>
            <a:pPr defTabSz="457200">
              <a:defRPr sz="2000">
                <a:solidFill>
                  <a:srgbClr val="7A869A"/>
                </a:solidFill>
                <a:latin typeface="Charlie Text"/>
                <a:ea typeface="Charlie Text"/>
                <a:cs typeface="Charlie Text"/>
                <a:sym typeface="Charlie Text"/>
              </a:defRPr>
            </a:pPr>
            <a:r>
              <a:t>Project and issue tracking</a:t>
            </a:r>
          </a:p>
        </p:txBody>
      </p:sp>
      <p:sp>
        <p:nvSpPr>
          <p:cNvPr id="2099" name="Confluence…"/>
          <p:cNvSpPr txBox="1"/>
          <p:nvPr/>
        </p:nvSpPr>
        <p:spPr>
          <a:xfrm>
            <a:off x="2436269" y="10308973"/>
            <a:ext cx="3029713" cy="82423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p>
            <a:pPr defTabSz="457200">
              <a:defRPr sz="2400">
                <a:solidFill>
                  <a:srgbClr val="000000"/>
                </a:solidFill>
              </a:defRPr>
            </a:pPr>
            <a:r>
              <a:t>Confluence</a:t>
            </a:r>
          </a:p>
          <a:p>
            <a:pPr defTabSz="457200">
              <a:defRPr sz="2000">
                <a:solidFill>
                  <a:srgbClr val="7A869A"/>
                </a:solidFill>
                <a:latin typeface="Charlie Text"/>
                <a:ea typeface="Charlie Text"/>
                <a:cs typeface="Charlie Text"/>
                <a:sym typeface="Charlie Text"/>
              </a:defRPr>
            </a:pPr>
            <a:r>
              <a:t>Document collaboration</a:t>
            </a:r>
          </a:p>
        </p:txBody>
      </p:sp>
      <p:pic>
        <p:nvPicPr>
          <p:cNvPr id="2100" name="Image" descr="Image"/>
          <p:cNvPicPr>
            <a:picLocks noChangeAspect="1"/>
          </p:cNvPicPr>
          <p:nvPr/>
        </p:nvPicPr>
        <p:blipFill>
          <a:blip r:embed="rId8">
            <a:extLst/>
          </a:blip>
          <a:stretch>
            <a:fillRect/>
          </a:stretch>
        </p:blipFill>
        <p:spPr>
          <a:xfrm>
            <a:off x="1441160" y="9212198"/>
            <a:ext cx="825501" cy="8255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544" y="0"/>
                </a:moveTo>
                <a:cubicBezTo>
                  <a:pt x="1799" y="0"/>
                  <a:pt x="1347" y="0"/>
                  <a:pt x="1049" y="125"/>
                </a:cubicBezTo>
                <a:cubicBezTo>
                  <a:pt x="619" y="281"/>
                  <a:pt x="281" y="619"/>
                  <a:pt x="125" y="1049"/>
                </a:cubicBezTo>
                <a:cubicBezTo>
                  <a:pt x="0" y="1347"/>
                  <a:pt x="0" y="1799"/>
                  <a:pt x="0" y="2544"/>
                </a:cubicBezTo>
                <a:lnTo>
                  <a:pt x="0" y="19056"/>
                </a:lnTo>
                <a:cubicBezTo>
                  <a:pt x="0" y="19801"/>
                  <a:pt x="0" y="20253"/>
                  <a:pt x="125" y="20551"/>
                </a:cubicBezTo>
                <a:cubicBezTo>
                  <a:pt x="281" y="20981"/>
                  <a:pt x="619" y="21319"/>
                  <a:pt x="1049" y="21475"/>
                </a:cubicBezTo>
                <a:cubicBezTo>
                  <a:pt x="1347" y="21600"/>
                  <a:pt x="1799" y="21600"/>
                  <a:pt x="2544" y="21600"/>
                </a:cubicBezTo>
                <a:lnTo>
                  <a:pt x="19056" y="21600"/>
                </a:lnTo>
                <a:cubicBezTo>
                  <a:pt x="19801" y="21600"/>
                  <a:pt x="20253" y="21600"/>
                  <a:pt x="20551" y="21475"/>
                </a:cubicBezTo>
                <a:cubicBezTo>
                  <a:pt x="20981" y="21319"/>
                  <a:pt x="21319" y="20981"/>
                  <a:pt x="21475" y="20551"/>
                </a:cubicBezTo>
                <a:cubicBezTo>
                  <a:pt x="21600" y="20253"/>
                  <a:pt x="21600" y="19801"/>
                  <a:pt x="21600" y="19056"/>
                </a:cubicBezTo>
                <a:lnTo>
                  <a:pt x="21600" y="2544"/>
                </a:lnTo>
                <a:cubicBezTo>
                  <a:pt x="21600" y="1799"/>
                  <a:pt x="21600" y="1347"/>
                  <a:pt x="21475" y="1049"/>
                </a:cubicBezTo>
                <a:cubicBezTo>
                  <a:pt x="21319" y="619"/>
                  <a:pt x="20981" y="281"/>
                  <a:pt x="20551" y="125"/>
                </a:cubicBezTo>
                <a:cubicBezTo>
                  <a:pt x="20253" y="0"/>
                  <a:pt x="19801" y="0"/>
                  <a:pt x="19056" y="0"/>
                </a:cubicBezTo>
                <a:lnTo>
                  <a:pt x="2544" y="0"/>
                </a:lnTo>
                <a:close/>
              </a:path>
            </a:pathLst>
          </a:custGeom>
          <a:ln w="12700">
            <a:miter lim="400000"/>
          </a:ln>
        </p:spPr>
      </p:pic>
      <p:pic>
        <p:nvPicPr>
          <p:cNvPr id="2101" name="Image" descr="Image"/>
          <p:cNvPicPr>
            <a:picLocks noChangeAspect="1"/>
          </p:cNvPicPr>
          <p:nvPr/>
        </p:nvPicPr>
        <p:blipFill>
          <a:blip r:embed="rId9">
            <a:extLst/>
          </a:blip>
          <a:stretch>
            <a:fillRect/>
          </a:stretch>
        </p:blipFill>
        <p:spPr>
          <a:xfrm>
            <a:off x="1441160" y="10301989"/>
            <a:ext cx="825501" cy="8255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544" y="0"/>
                </a:moveTo>
                <a:cubicBezTo>
                  <a:pt x="1799" y="0"/>
                  <a:pt x="1347" y="0"/>
                  <a:pt x="1049" y="125"/>
                </a:cubicBezTo>
                <a:cubicBezTo>
                  <a:pt x="619" y="281"/>
                  <a:pt x="281" y="619"/>
                  <a:pt x="125" y="1049"/>
                </a:cubicBezTo>
                <a:cubicBezTo>
                  <a:pt x="0" y="1347"/>
                  <a:pt x="0" y="1799"/>
                  <a:pt x="0" y="2544"/>
                </a:cubicBezTo>
                <a:lnTo>
                  <a:pt x="0" y="19056"/>
                </a:lnTo>
                <a:cubicBezTo>
                  <a:pt x="0" y="19801"/>
                  <a:pt x="0" y="20253"/>
                  <a:pt x="125" y="20551"/>
                </a:cubicBezTo>
                <a:cubicBezTo>
                  <a:pt x="281" y="20981"/>
                  <a:pt x="619" y="21319"/>
                  <a:pt x="1049" y="21475"/>
                </a:cubicBezTo>
                <a:cubicBezTo>
                  <a:pt x="1347" y="21600"/>
                  <a:pt x="1799" y="21600"/>
                  <a:pt x="2544" y="21600"/>
                </a:cubicBezTo>
                <a:lnTo>
                  <a:pt x="19056" y="21600"/>
                </a:lnTo>
                <a:cubicBezTo>
                  <a:pt x="19801" y="21600"/>
                  <a:pt x="20253" y="21600"/>
                  <a:pt x="20551" y="21475"/>
                </a:cubicBezTo>
                <a:cubicBezTo>
                  <a:pt x="20981" y="21319"/>
                  <a:pt x="21319" y="20981"/>
                  <a:pt x="21475" y="20551"/>
                </a:cubicBezTo>
                <a:cubicBezTo>
                  <a:pt x="21600" y="20253"/>
                  <a:pt x="21600" y="19801"/>
                  <a:pt x="21600" y="19056"/>
                </a:cubicBezTo>
                <a:lnTo>
                  <a:pt x="21600" y="2544"/>
                </a:lnTo>
                <a:cubicBezTo>
                  <a:pt x="21600" y="1799"/>
                  <a:pt x="21600" y="1347"/>
                  <a:pt x="21475" y="1049"/>
                </a:cubicBezTo>
                <a:cubicBezTo>
                  <a:pt x="21319" y="619"/>
                  <a:pt x="20981" y="281"/>
                  <a:pt x="20551" y="125"/>
                </a:cubicBezTo>
                <a:cubicBezTo>
                  <a:pt x="20253" y="0"/>
                  <a:pt x="19801" y="0"/>
                  <a:pt x="19056" y="0"/>
                </a:cubicBezTo>
                <a:lnTo>
                  <a:pt x="2544" y="0"/>
                </a:lnTo>
                <a:close/>
              </a:path>
            </a:pathLst>
          </a:custGeom>
          <a:ln w="12700">
            <a:miter lim="400000"/>
          </a:ln>
        </p:spPr>
      </p:pic>
      <p:sp>
        <p:nvSpPr>
          <p:cNvPr id="2102" name="Key Cloud Value  Reduced administrative overhead, Guaranteed uptime"/>
          <p:cNvSpPr txBox="1"/>
          <p:nvPr/>
        </p:nvSpPr>
        <p:spPr>
          <a:xfrm>
            <a:off x="1370481" y="8403806"/>
            <a:ext cx="9830411" cy="4699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p>
            <a:pPr defTabSz="457200">
              <a:lnSpc>
                <a:spcPct val="117999"/>
              </a:lnSpc>
              <a:defRPr sz="2200">
                <a:solidFill>
                  <a:srgbClr val="344563"/>
                </a:solidFill>
              </a:defRPr>
            </a:pPr>
            <a:r>
              <a:rPr cap="all" spc="110">
                <a:solidFill>
                  <a:schemeClr val="accent1">
                    <a:lumOff val="-9925"/>
                  </a:schemeClr>
                </a:solidFill>
                <a:latin typeface="+mj-lt"/>
                <a:ea typeface="+mj-ea"/>
                <a:cs typeface="+mj-cs"/>
                <a:sym typeface="Charlie Display Semibold"/>
              </a:rPr>
              <a:t>Key Cloud Value</a:t>
            </a:r>
            <a:r>
              <a:rPr cap="all" spc="110"/>
              <a:t>  </a:t>
            </a:r>
            <a:r>
              <a:rPr sz="2400">
                <a:solidFill>
                  <a:srgbClr val="253858"/>
                </a:solidFill>
              </a:rPr>
              <a:t>Reduced administrative overhead, Guaranteed uptime</a:t>
            </a:r>
          </a:p>
        </p:txBody>
      </p:sp>
      <p:sp>
        <p:nvSpPr>
          <p:cNvPr id="2103" name="Atlassian Access…"/>
          <p:cNvSpPr txBox="1"/>
          <p:nvPr/>
        </p:nvSpPr>
        <p:spPr>
          <a:xfrm>
            <a:off x="7771281" y="9212198"/>
            <a:ext cx="3628391" cy="82423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p>
            <a:pPr defTabSz="457200">
              <a:defRPr sz="2400">
                <a:solidFill>
                  <a:srgbClr val="000000"/>
                </a:solidFill>
              </a:defRPr>
            </a:pPr>
            <a:r>
              <a:t>Atlassian Access</a:t>
            </a:r>
          </a:p>
          <a:p>
            <a:pPr defTabSz="457200">
              <a:defRPr sz="2000">
                <a:solidFill>
                  <a:srgbClr val="7A869A"/>
                </a:solidFill>
                <a:latin typeface="Charlie Text"/>
                <a:ea typeface="Charlie Text"/>
                <a:cs typeface="Charlie Text"/>
                <a:sym typeface="Charlie Text"/>
              </a:defRPr>
            </a:pPr>
            <a:r>
              <a:t>Security and control for cloud</a:t>
            </a:r>
          </a:p>
        </p:txBody>
      </p:sp>
      <p:pic>
        <p:nvPicPr>
          <p:cNvPr id="2104" name="Image" descr="Image"/>
          <p:cNvPicPr>
            <a:picLocks noChangeAspect="1"/>
          </p:cNvPicPr>
          <p:nvPr/>
        </p:nvPicPr>
        <p:blipFill>
          <a:blip r:embed="rId10">
            <a:extLst/>
          </a:blip>
          <a:stretch>
            <a:fillRect/>
          </a:stretch>
        </p:blipFill>
        <p:spPr>
          <a:xfrm>
            <a:off x="6776172" y="9212198"/>
            <a:ext cx="825501" cy="8255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544" y="0"/>
                </a:moveTo>
                <a:cubicBezTo>
                  <a:pt x="1799" y="0"/>
                  <a:pt x="1347" y="0"/>
                  <a:pt x="1049" y="125"/>
                </a:cubicBezTo>
                <a:cubicBezTo>
                  <a:pt x="619" y="281"/>
                  <a:pt x="281" y="619"/>
                  <a:pt x="125" y="1049"/>
                </a:cubicBezTo>
                <a:cubicBezTo>
                  <a:pt x="0" y="1347"/>
                  <a:pt x="0" y="1799"/>
                  <a:pt x="0" y="2544"/>
                </a:cubicBezTo>
                <a:lnTo>
                  <a:pt x="0" y="19056"/>
                </a:lnTo>
                <a:cubicBezTo>
                  <a:pt x="0" y="19801"/>
                  <a:pt x="0" y="20253"/>
                  <a:pt x="125" y="20551"/>
                </a:cubicBezTo>
                <a:cubicBezTo>
                  <a:pt x="281" y="20981"/>
                  <a:pt x="619" y="21319"/>
                  <a:pt x="1049" y="21475"/>
                </a:cubicBezTo>
                <a:cubicBezTo>
                  <a:pt x="1347" y="21600"/>
                  <a:pt x="1799" y="21600"/>
                  <a:pt x="2544" y="21600"/>
                </a:cubicBezTo>
                <a:lnTo>
                  <a:pt x="19056" y="21600"/>
                </a:lnTo>
                <a:cubicBezTo>
                  <a:pt x="19801" y="21600"/>
                  <a:pt x="20253" y="21600"/>
                  <a:pt x="20551" y="21475"/>
                </a:cubicBezTo>
                <a:cubicBezTo>
                  <a:pt x="20981" y="21319"/>
                  <a:pt x="21319" y="20981"/>
                  <a:pt x="21475" y="20551"/>
                </a:cubicBezTo>
                <a:cubicBezTo>
                  <a:pt x="21600" y="20253"/>
                  <a:pt x="21600" y="19801"/>
                  <a:pt x="21600" y="19056"/>
                </a:cubicBezTo>
                <a:lnTo>
                  <a:pt x="21600" y="2544"/>
                </a:lnTo>
                <a:cubicBezTo>
                  <a:pt x="21600" y="1799"/>
                  <a:pt x="21600" y="1347"/>
                  <a:pt x="21475" y="1049"/>
                </a:cubicBezTo>
                <a:cubicBezTo>
                  <a:pt x="21319" y="619"/>
                  <a:pt x="20981" y="281"/>
                  <a:pt x="20551" y="125"/>
                </a:cubicBezTo>
                <a:cubicBezTo>
                  <a:pt x="20253" y="0"/>
                  <a:pt x="19801" y="0"/>
                  <a:pt x="19056" y="0"/>
                </a:cubicBezTo>
                <a:lnTo>
                  <a:pt x="2544" y="0"/>
                </a:lnTo>
                <a:close/>
              </a:path>
            </a:pathLst>
          </a:custGeom>
          <a:ln w="12700">
            <a:miter lim="400000"/>
          </a:ln>
        </p:spPr>
      </p:pic>
      <p:sp>
        <p:nvSpPr>
          <p:cNvPr id="2105" name="Rockwell Automation + Atlassian"/>
          <p:cNvSpPr txBox="1"/>
          <p:nvPr/>
        </p:nvSpPr>
        <p:spPr>
          <a:xfrm>
            <a:off x="1365159" y="1364464"/>
            <a:ext cx="7826960" cy="5969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lvl1pPr>
              <a:lnSpc>
                <a:spcPct val="100000"/>
              </a:lnSpc>
              <a:defRPr cap="all" spc="160" sz="3200">
                <a:solidFill>
                  <a:srgbClr val="505F79"/>
                </a:solidFill>
                <a:latin typeface="+mj-lt"/>
                <a:ea typeface="+mj-ea"/>
                <a:cs typeface="+mj-cs"/>
                <a:sym typeface="Charlie Display Semibold"/>
              </a:defRPr>
            </a:lvl1pPr>
          </a:lstStyle>
          <a:p>
            <a:pPr/>
            <a:r>
              <a:t>Rockwell Automation + Atlassian</a:t>
            </a:r>
          </a:p>
        </p:txBody>
      </p:sp>
      <p:sp>
        <p:nvSpPr>
          <p:cNvPr id="2106" name="atlassian.com/customers/rockwell-automation">
            <a:hlinkClick r:id="rId11" invalidUrl="" action="" tgtFrame="" tooltip="" history="1" highlightClick="0" endSnd="0"/>
          </p:cNvPr>
          <p:cNvSpPr txBox="1"/>
          <p:nvPr/>
        </p:nvSpPr>
        <p:spPr>
          <a:xfrm>
            <a:off x="1395796" y="13025088"/>
            <a:ext cx="6410859" cy="4699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lvl1pPr>
              <a:defRPr spc="24" sz="2400">
                <a:solidFill>
                  <a:srgbClr val="7A869A"/>
                </a:solidFill>
                <a:hlinkClick r:id="rId12" invalidUrl="" action="" tgtFrame="" tooltip="" history="1" highlightClick="0" endSnd="0"/>
              </a:defRPr>
            </a:lvl1pPr>
          </a:lstStyle>
          <a:p>
            <a:pPr/>
            <a:r>
              <a:rPr>
                <a:hlinkClick r:id="rId12" invalidUrl="" action="" tgtFrame="" tooltip="" history="1" highlightClick="0" endSnd="0"/>
              </a:rPr>
              <a:t>atlassian.com/customers/rockwell-automation</a:t>
            </a:r>
          </a:p>
        </p:txBody>
      </p:sp>
      <p:grpSp>
        <p:nvGrpSpPr>
          <p:cNvPr id="2112" name="Group"/>
          <p:cNvGrpSpPr/>
          <p:nvPr/>
        </p:nvGrpSpPr>
        <p:grpSpPr>
          <a:xfrm>
            <a:off x="16523220" y="5222485"/>
            <a:ext cx="6888541" cy="9118155"/>
            <a:chOff x="0" y="0"/>
            <a:chExt cx="6888539" cy="9118153"/>
          </a:xfrm>
        </p:grpSpPr>
        <p:pic>
          <p:nvPicPr>
            <p:cNvPr id="2107" name="Image" descr="Image"/>
            <p:cNvPicPr>
              <a:picLocks noChangeAspect="1"/>
            </p:cNvPicPr>
            <p:nvPr/>
          </p:nvPicPr>
          <p:blipFill>
            <a:blip r:embed="rId13">
              <a:extLst/>
            </a:blip>
            <a:srcRect l="0" t="0" r="0" b="0"/>
            <a:stretch>
              <a:fillRect/>
            </a:stretch>
          </p:blipFill>
          <p:spPr>
            <a:xfrm>
              <a:off x="0" y="0"/>
              <a:ext cx="6861253" cy="9118154"/>
            </a:xfrm>
            <a:prstGeom prst="rect">
              <a:avLst/>
            </a:prstGeom>
            <a:ln w="12700" cap="flat">
              <a:noFill/>
              <a:miter lim="400000"/>
            </a:ln>
            <a:effectLst/>
          </p:spPr>
        </p:pic>
        <p:pic>
          <p:nvPicPr>
            <p:cNvPr id="2108" name="Image" descr="Image"/>
            <p:cNvPicPr>
              <a:picLocks noChangeAspect="1"/>
            </p:cNvPicPr>
            <p:nvPr/>
          </p:nvPicPr>
          <p:blipFill>
            <a:blip r:embed="rId14">
              <a:extLst/>
            </a:blip>
            <a:stretch>
              <a:fillRect/>
            </a:stretch>
          </p:blipFill>
          <p:spPr>
            <a:xfrm>
              <a:off x="5953005" y="4105678"/>
              <a:ext cx="825501" cy="825501"/>
            </a:xfrm>
            <a:prstGeom prst="rect">
              <a:avLst/>
            </a:prstGeom>
            <a:ln w="12700" cap="flat">
              <a:noFill/>
              <a:miter lim="400000"/>
            </a:ln>
            <a:effectLst/>
          </p:spPr>
        </p:pic>
        <p:pic>
          <p:nvPicPr>
            <p:cNvPr id="2109" name="Image" descr="Image"/>
            <p:cNvPicPr>
              <a:picLocks noChangeAspect="1"/>
            </p:cNvPicPr>
            <p:nvPr/>
          </p:nvPicPr>
          <p:blipFill>
            <a:blip r:embed="rId14">
              <a:extLst/>
            </a:blip>
            <a:stretch>
              <a:fillRect/>
            </a:stretch>
          </p:blipFill>
          <p:spPr>
            <a:xfrm>
              <a:off x="1690965" y="523352"/>
              <a:ext cx="825501" cy="825501"/>
            </a:xfrm>
            <a:prstGeom prst="rect">
              <a:avLst/>
            </a:prstGeom>
            <a:ln w="12700" cap="flat">
              <a:noFill/>
              <a:miter lim="400000"/>
            </a:ln>
            <a:effectLst/>
          </p:spPr>
        </p:pic>
        <p:pic>
          <p:nvPicPr>
            <p:cNvPr id="2110" name="Image" descr="Image"/>
            <p:cNvPicPr>
              <a:picLocks noChangeAspect="1"/>
            </p:cNvPicPr>
            <p:nvPr/>
          </p:nvPicPr>
          <p:blipFill>
            <a:blip r:embed="rId14">
              <a:extLst/>
            </a:blip>
            <a:stretch>
              <a:fillRect/>
            </a:stretch>
          </p:blipFill>
          <p:spPr>
            <a:xfrm>
              <a:off x="1432731" y="1349331"/>
              <a:ext cx="409675" cy="409675"/>
            </a:xfrm>
            <a:prstGeom prst="rect">
              <a:avLst/>
            </a:prstGeom>
            <a:ln w="12700" cap="flat">
              <a:noFill/>
              <a:miter lim="400000"/>
            </a:ln>
            <a:effectLst/>
          </p:spPr>
        </p:pic>
        <p:pic>
          <p:nvPicPr>
            <p:cNvPr id="2111" name="Image" descr="Image"/>
            <p:cNvPicPr>
              <a:picLocks noChangeAspect="1"/>
            </p:cNvPicPr>
            <p:nvPr/>
          </p:nvPicPr>
          <p:blipFill>
            <a:blip r:embed="rId14">
              <a:extLst/>
            </a:blip>
            <a:stretch>
              <a:fillRect/>
            </a:stretch>
          </p:blipFill>
          <p:spPr>
            <a:xfrm>
              <a:off x="6478865" y="3592998"/>
              <a:ext cx="409675" cy="409675"/>
            </a:xfrm>
            <a:prstGeom prst="rect">
              <a:avLst/>
            </a:prstGeom>
            <a:ln w="12700" cap="flat">
              <a:noFill/>
              <a:miter lim="400000"/>
            </a:ln>
            <a:effectLst/>
          </p:spPr>
        </p:pic>
      </p:grpSp>
    </p:spTree>
  </p:cSld>
  <p:clrMapOvr>
    <a:masterClrMapping/>
  </p:clrMapOvr>
  <mc:AlternateContent xmlns:mc="http://schemas.openxmlformats.org/markup-compatibility/2006">
    <mc:Choice xmlns:p14="http://schemas.microsoft.com/office/powerpoint/2010/main" Requires="p14">
      <p:transition spd="med" advClick="1" p14:dur="1000">
        <p:fade thruBlk="1"/>
      </p:transition>
    </mc:Choice>
    <mc:Fallback>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sp>
        <p:nvSpPr>
          <p:cNvPr id="2116" name="[Atlassian solutions] balance power and ease of use. There’s not many tools that do that well and continue to meet your needs as you grow."/>
          <p:cNvSpPr/>
          <p:nvPr>
            <p:ph type="body" idx="21"/>
          </p:nvPr>
        </p:nvSpPr>
        <p:spPr>
          <a:xfrm>
            <a:off x="1701800" y="3030310"/>
            <a:ext cx="20828000" cy="2844801"/>
          </a:xfrm>
          <a:prstGeom prst="rect">
            <a:avLst/>
          </a:prstGeom>
        </p:spPr>
        <p:txBody>
          <a:bodyPr/>
          <a:lstStyle>
            <a:lvl1pPr>
              <a:defRPr>
                <a:solidFill>
                  <a:srgbClr val="1E46A0"/>
                </a:solidFill>
              </a:defRPr>
            </a:lvl1pPr>
          </a:lstStyle>
          <a:p>
            <a:pPr/>
            <a:r>
              <a:t>[Atlassian solutions] balance power and ease of use. There’s not many tools that do that well and continue to meet your needs as you grow.</a:t>
            </a:r>
          </a:p>
        </p:txBody>
      </p:sp>
      <p:sp>
        <p:nvSpPr>
          <p:cNvPr id="2117" name="- Sky Frostenson, Director of Program Management, VSCO"/>
          <p:cNvSpPr/>
          <p:nvPr>
            <p:ph type="body" idx="22"/>
          </p:nvPr>
        </p:nvSpPr>
        <p:spPr>
          <a:xfrm>
            <a:off x="1701800" y="11807751"/>
            <a:ext cx="21691001" cy="1003301"/>
          </a:xfrm>
          <a:prstGeom prst="rect">
            <a:avLst/>
          </a:prstGeom>
        </p:spPr>
        <p:txBody>
          <a:bodyPr/>
          <a:lstStyle>
            <a:lvl1pPr>
              <a:defRPr>
                <a:solidFill>
                  <a:srgbClr val="1E46A0"/>
                </a:solidFill>
              </a:defRPr>
            </a:lvl1pPr>
          </a:lstStyle>
          <a:p>
            <a:pPr/>
            <a:r>
              <a:t>- Sky Frostenson, Director of Program Management, VSCO</a:t>
            </a:r>
            <a:endParaRPr b="1" spc="96" sz="1200">
              <a:latin typeface="Times Roman"/>
              <a:ea typeface="Times Roman"/>
              <a:cs typeface="Times Roman"/>
              <a:sym typeface="Times Roman"/>
            </a:endParaRPr>
          </a:p>
        </p:txBody>
      </p:sp>
    </p:spTree>
  </p:cSld>
  <p:clrMapOvr>
    <a:masterClrMapping/>
  </p:clrMapOvr>
  <mc:AlternateContent xmlns:mc="http://schemas.openxmlformats.org/markup-compatibility/2006">
    <mc:Choice xmlns:p14="http://schemas.microsoft.com/office/powerpoint/2010/main" Requires="p14">
      <p:transition spd="slow" advClick="1" p14:dur="1500">
        <p:fade thruBlk="1"/>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sp>
        <p:nvSpPr>
          <p:cNvPr id="2119" name="92% of Atlassian customers say cloud security is better than or equal to server."/>
          <p:cNvSpPr/>
          <p:nvPr>
            <p:ph type="body" idx="21"/>
          </p:nvPr>
        </p:nvSpPr>
        <p:spPr>
          <a:xfrm>
            <a:off x="1701800" y="1778000"/>
            <a:ext cx="20830385" cy="5765800"/>
          </a:xfrm>
          <a:prstGeom prst="rect">
            <a:avLst/>
          </a:prstGeom>
        </p:spPr>
        <p:txBody>
          <a:bodyPr/>
          <a:lstStyle>
            <a:lvl1pPr>
              <a:defRPr>
                <a:solidFill>
                  <a:srgbClr val="1E46A0"/>
                </a:solidFill>
              </a:defRPr>
            </a:lvl1pPr>
          </a:lstStyle>
          <a:p>
            <a:pPr/>
            <a:r>
              <a:t>92% of Atlassian customers say cloud security is better than or equal to server.</a:t>
            </a:r>
            <a:endParaRPr sz="1200">
              <a:latin typeface="Times Roman"/>
              <a:ea typeface="Times Roman"/>
              <a:cs typeface="Times Roman"/>
              <a:sym typeface="Times Roman"/>
            </a:endParaRPr>
          </a:p>
        </p:txBody>
      </p:sp>
      <p:sp>
        <p:nvSpPr>
          <p:cNvPr id="2120" name="Line"/>
          <p:cNvSpPr/>
          <p:nvPr/>
        </p:nvSpPr>
        <p:spPr>
          <a:xfrm>
            <a:off x="1775024" y="11261651"/>
            <a:ext cx="2541599" cy="1"/>
          </a:xfrm>
          <a:prstGeom prst="line">
            <a:avLst/>
          </a:prstGeom>
          <a:ln w="101600">
            <a:solidFill>
              <a:schemeClr val="accent2"/>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2121" name="TechValidate survey of 300+ Atlassian customers"/>
          <p:cNvSpPr/>
          <p:nvPr>
            <p:ph type="body" idx="22"/>
          </p:nvPr>
        </p:nvSpPr>
        <p:spPr>
          <a:prstGeom prst="rect">
            <a:avLst/>
          </a:prstGeom>
        </p:spPr>
        <p:txBody>
          <a:bodyPr/>
          <a:lstStyle>
            <a:lvl1pPr>
              <a:defRPr>
                <a:solidFill>
                  <a:srgbClr val="1E46A0"/>
                </a:solidFill>
              </a:defRPr>
            </a:lvl1pPr>
          </a:lstStyle>
          <a:p>
            <a:pPr/>
            <a:r>
              <a:t>TechValidate survey of 300+ Atlassian customers</a:t>
            </a:r>
          </a:p>
        </p:txBody>
      </p:sp>
    </p:spTree>
  </p:cSld>
  <p:clrMapOvr>
    <a:masterClrMapping/>
  </p:clrMapOvr>
  <p:transition xmlns:p14="http://schemas.microsoft.com/office/powerpoint/2010/main" spd="med" advClick="1"/>
</p:sld>
</file>

<file path=ppt/slides/slide4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sp>
        <p:nvSpPr>
          <p:cNvPr id="2123" name="After migration, 60% of companies say they felt peace of mind around maintaining security and version upgrades."/>
          <p:cNvSpPr/>
          <p:nvPr>
            <p:ph type="body" idx="21"/>
          </p:nvPr>
        </p:nvSpPr>
        <p:spPr>
          <a:xfrm>
            <a:off x="1701800" y="1778000"/>
            <a:ext cx="20830385" cy="7416800"/>
          </a:xfrm>
          <a:prstGeom prst="rect">
            <a:avLst/>
          </a:prstGeom>
        </p:spPr>
        <p:txBody>
          <a:bodyPr/>
          <a:lstStyle>
            <a:lvl1pPr>
              <a:defRPr>
                <a:solidFill>
                  <a:srgbClr val="1E46A0"/>
                </a:solidFill>
              </a:defRPr>
            </a:lvl1pPr>
          </a:lstStyle>
          <a:p>
            <a:pPr/>
            <a:r>
              <a:t>After migration, 60% of companies say they felt peace of mind around maintaining security and version upgrades.</a:t>
            </a:r>
          </a:p>
        </p:txBody>
      </p:sp>
      <p:sp>
        <p:nvSpPr>
          <p:cNvPr id="2124" name="Line"/>
          <p:cNvSpPr/>
          <p:nvPr/>
        </p:nvSpPr>
        <p:spPr>
          <a:xfrm>
            <a:off x="1775024" y="11261651"/>
            <a:ext cx="2541599" cy="1"/>
          </a:xfrm>
          <a:prstGeom prst="line">
            <a:avLst/>
          </a:prstGeom>
          <a:ln w="101600">
            <a:solidFill>
              <a:schemeClr val="accent2"/>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
        <p:nvSpPr>
          <p:cNvPr id="2125" name="Text"/>
          <p:cNvSpPr/>
          <p:nvPr>
            <p:ph type="body" idx="22"/>
          </p:nvPr>
        </p:nvSpPr>
        <p:spPr>
          <a:xfrm>
            <a:off x="1774411" y="11806039"/>
            <a:ext cx="20828001" cy="1105949"/>
          </a:xfrm>
          <a:prstGeom prst="rect">
            <a:avLst/>
          </a:prstGeom>
        </p:spPr>
        <p:txBody>
          <a:bodyPr/>
          <a:lstStyle/>
          <a:p>
            <a:pPr>
              <a:defRPr>
                <a:solidFill>
                  <a:srgbClr val="1E46A0"/>
                </a:solidFill>
              </a:defRPr>
            </a:pPr>
          </a:p>
        </p:txBody>
      </p:sp>
      <p:sp>
        <p:nvSpPr>
          <p:cNvPr id="2126" name="TechValidate survey of 300+ Atlassian customers"/>
          <p:cNvSpPr/>
          <p:nvPr/>
        </p:nvSpPr>
        <p:spPr>
          <a:xfrm>
            <a:off x="1774411" y="11806039"/>
            <a:ext cx="20726274" cy="82146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a:defRPr>
                <a:solidFill>
                  <a:srgbClr val="1E46A0"/>
                </a:solidFill>
              </a:defRPr>
            </a:lvl1pPr>
          </a:lstStyle>
          <a:p>
            <a:pPr/>
            <a:r>
              <a:t>TechValidate survey of 300+ Atlassian customers</a:t>
            </a:r>
          </a:p>
        </p:txBody>
      </p:sp>
    </p:spTree>
  </p:cSld>
  <p:clrMapOvr>
    <a:masterClrMapping/>
  </p:clrMapOvr>
  <p:transition xmlns:p14="http://schemas.microsoft.com/office/powerpoint/2010/main" spd="med" advClick="1"/>
</p:sld>
</file>

<file path=ppt/slides/slide4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sp>
        <p:nvSpPr>
          <p:cNvPr id="2128" name="Our primary reason for migrating was to support remote users better. This [was crucial] during the COVID-19 crisis, as we were able to reach our code in a secure manner without using company VPNs."/>
          <p:cNvSpPr/>
          <p:nvPr>
            <p:ph type="body" idx="21"/>
          </p:nvPr>
        </p:nvSpPr>
        <p:spPr>
          <a:prstGeom prst="rect">
            <a:avLst/>
          </a:prstGeom>
        </p:spPr>
        <p:txBody>
          <a:bodyPr/>
          <a:lstStyle>
            <a:lvl1pPr>
              <a:defRPr>
                <a:solidFill>
                  <a:srgbClr val="1E46A0"/>
                </a:solidFill>
              </a:defRPr>
            </a:lvl1pPr>
          </a:lstStyle>
          <a:p>
            <a:pPr/>
            <a:r>
              <a:t>Our primary reason for migrating was to support remote users better. This [was crucial] during the COVID-19 crisis, as we were able to reach our code in a secure manner without using company VPNs.</a:t>
            </a:r>
          </a:p>
        </p:txBody>
      </p:sp>
      <p:sp>
        <p:nvSpPr>
          <p:cNvPr id="2129" name="Damien Gray, Principal Laser Optics Engineer, EOS North America"/>
          <p:cNvSpPr/>
          <p:nvPr>
            <p:ph type="body" idx="22"/>
          </p:nvPr>
        </p:nvSpPr>
        <p:spPr>
          <a:xfrm>
            <a:off x="1701800" y="11807751"/>
            <a:ext cx="20828000" cy="1549401"/>
          </a:xfrm>
          <a:prstGeom prst="rect">
            <a:avLst/>
          </a:prstGeom>
        </p:spPr>
        <p:txBody>
          <a:bodyPr/>
          <a:lstStyle>
            <a:lvl1pPr>
              <a:defRPr>
                <a:solidFill>
                  <a:srgbClr val="1E46A0"/>
                </a:solidFill>
              </a:defRPr>
            </a:lvl1pPr>
          </a:lstStyle>
          <a:p>
            <a:pPr/>
            <a:r>
              <a:t>Damien Gray, Principal Laser Optics Engineer, EOS North America</a:t>
            </a:r>
          </a:p>
        </p:txBody>
      </p:sp>
    </p:spTree>
  </p:cSld>
  <p:clrMapOvr>
    <a:masterClrMapping/>
  </p:clrMapOvr>
  <p:transition xmlns:p14="http://schemas.microsoft.com/office/powerpoint/2010/main" spd="med" advClick="1"/>
</p:sld>
</file>

<file path=ppt/slides/slide4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sp>
        <p:nvSpPr>
          <p:cNvPr id="2131" name="What used to require more than 20 hours of meetings and review now takes minutes. This app solves a huge security pain point that is very prevalent in software development."/>
          <p:cNvSpPr/>
          <p:nvPr>
            <p:ph type="body" idx="21"/>
          </p:nvPr>
        </p:nvSpPr>
        <p:spPr>
          <a:xfrm>
            <a:off x="1701800" y="3030310"/>
            <a:ext cx="20828000" cy="2844801"/>
          </a:xfrm>
          <a:prstGeom prst="rect">
            <a:avLst/>
          </a:prstGeom>
        </p:spPr>
        <p:txBody>
          <a:bodyPr/>
          <a:lstStyle>
            <a:lvl1pPr>
              <a:defRPr>
                <a:solidFill>
                  <a:srgbClr val="1E46A0"/>
                </a:solidFill>
              </a:defRPr>
            </a:lvl1pPr>
          </a:lstStyle>
          <a:p>
            <a:pPr/>
            <a:r>
              <a:t>What used to require more than 20 hours of meetings and review now takes minutes. This app solves a huge security pain point that is very prevalent in software development.</a:t>
            </a:r>
          </a:p>
        </p:txBody>
      </p:sp>
      <p:sp>
        <p:nvSpPr>
          <p:cNvPr id="2132" name="- Michael Sheppard, Senior Application Security Engineer at Domino’s"/>
          <p:cNvSpPr/>
          <p:nvPr>
            <p:ph type="body" idx="22"/>
          </p:nvPr>
        </p:nvSpPr>
        <p:spPr>
          <a:xfrm>
            <a:off x="1701800" y="11807751"/>
            <a:ext cx="20828000" cy="1549401"/>
          </a:xfrm>
          <a:prstGeom prst="rect">
            <a:avLst/>
          </a:prstGeom>
        </p:spPr>
        <p:txBody>
          <a:bodyPr/>
          <a:lstStyle/>
          <a:p>
            <a:pPr>
              <a:defRPr>
                <a:solidFill>
                  <a:srgbClr val="1E46A0"/>
                </a:solidFill>
              </a:defRPr>
            </a:pPr>
            <a:r>
              <a:t>- Michael Sheppard, Senior Application Security Engineer at </a:t>
            </a:r>
            <a:r>
              <a:rPr>
                <a:hlinkClick r:id="rId2" invalidUrl="" action="" tgtFrame="" tooltip="" history="1" highlightClick="0" endSnd="0"/>
              </a:rPr>
              <a:t>Domino’s</a:t>
            </a:r>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484" name="carebear email footer@2x.png" descr="carebear email footer@2x.png"/>
          <p:cNvPicPr>
            <a:picLocks noChangeAspect="1"/>
          </p:cNvPicPr>
          <p:nvPr/>
        </p:nvPicPr>
        <p:blipFill>
          <a:blip r:embed="rId3">
            <a:alphaModFix amt="44671"/>
            <a:extLst/>
          </a:blip>
          <a:stretch>
            <a:fillRect/>
          </a:stretch>
        </p:blipFill>
        <p:spPr>
          <a:xfrm>
            <a:off x="-39046" y="9161890"/>
            <a:ext cx="24462091" cy="4639363"/>
          </a:xfrm>
          <a:prstGeom prst="rect">
            <a:avLst/>
          </a:prstGeom>
          <a:ln w="12700">
            <a:miter lim="400000"/>
          </a:ln>
        </p:spPr>
      </p:pic>
      <p:sp>
        <p:nvSpPr>
          <p:cNvPr id="1485" name="Agenda"/>
          <p:cNvSpPr/>
          <p:nvPr/>
        </p:nvSpPr>
        <p:spPr>
          <a:xfrm>
            <a:off x="1774411" y="5660913"/>
            <a:ext cx="10414001" cy="1864520"/>
          </a:xfrm>
          <a:prstGeom prst="rect">
            <a:avLst/>
          </a:prstGeom>
          <a:ln w="12700">
            <a:miter lim="400000"/>
          </a:ln>
          <a:extLst>
            <a:ext uri="{C572A759-6A51-4108-AA02-DFA0A04FC94B}">
              <ma14:wrappingTextBoxFlag xmlns:ma14="http://schemas.microsoft.com/office/mac/drawingml/2011/main" val="1"/>
            </a:ext>
          </a:extLst>
        </p:spPr>
        <p:txBody>
          <a:bodyPr lIns="17859" tIns="17859" rIns="17859" bIns="17859" anchor="ctr">
            <a:spAutoFit/>
          </a:bodyPr>
          <a:lstStyle>
            <a:lvl1pPr algn="ctr">
              <a:defRPr sz="12000">
                <a:solidFill>
                  <a:srgbClr val="0747A6"/>
                </a:solidFill>
              </a:defRPr>
            </a:lvl1pPr>
          </a:lstStyle>
          <a:p>
            <a:pPr/>
            <a:r>
              <a:t>Agenda</a:t>
            </a:r>
          </a:p>
        </p:txBody>
      </p:sp>
      <p:sp>
        <p:nvSpPr>
          <p:cNvPr id="1486" name="[Company name]’s goals"/>
          <p:cNvSpPr/>
          <p:nvPr/>
        </p:nvSpPr>
        <p:spPr>
          <a:xfrm>
            <a:off x="13462000" y="2649859"/>
            <a:ext cx="6590081" cy="825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lvl1pPr>
              <a:lnSpc>
                <a:spcPct val="100000"/>
              </a:lnSpc>
              <a:defRPr>
                <a:solidFill>
                  <a:srgbClr val="0747A6"/>
                </a:solidFill>
              </a:defRPr>
            </a:lvl1pPr>
          </a:lstStyle>
          <a:p>
            <a:pPr/>
            <a:r>
              <a:t>[Company name]’s goals</a:t>
            </a:r>
          </a:p>
        </p:txBody>
      </p:sp>
      <p:sp>
        <p:nvSpPr>
          <p:cNvPr id="1487" name="Meeting our needs"/>
          <p:cNvSpPr/>
          <p:nvPr/>
        </p:nvSpPr>
        <p:spPr>
          <a:xfrm>
            <a:off x="13462000" y="4547554"/>
            <a:ext cx="4971593" cy="825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lvl1pPr>
              <a:lnSpc>
                <a:spcPct val="100000"/>
              </a:lnSpc>
              <a:defRPr>
                <a:solidFill>
                  <a:srgbClr val="0747A6"/>
                </a:solidFill>
              </a:defRPr>
            </a:lvl1pPr>
          </a:lstStyle>
          <a:p>
            <a:pPr/>
            <a:r>
              <a:t>Meeting our needs</a:t>
            </a:r>
          </a:p>
        </p:txBody>
      </p:sp>
      <p:sp>
        <p:nvSpPr>
          <p:cNvPr id="1488" name="Why Atlassian cloud?"/>
          <p:cNvSpPr/>
          <p:nvPr/>
        </p:nvSpPr>
        <p:spPr>
          <a:xfrm>
            <a:off x="13462000" y="6445250"/>
            <a:ext cx="5712257" cy="825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lvl1pPr>
              <a:lnSpc>
                <a:spcPct val="100000"/>
              </a:lnSpc>
              <a:defRPr>
                <a:solidFill>
                  <a:srgbClr val="0747A6"/>
                </a:solidFill>
              </a:defRPr>
            </a:lvl1pPr>
          </a:lstStyle>
          <a:p>
            <a:pPr/>
            <a:r>
              <a:t>Why Atlassian cloud?</a:t>
            </a:r>
          </a:p>
        </p:txBody>
      </p:sp>
      <p:sp>
        <p:nvSpPr>
          <p:cNvPr id="1489" name="Next steps"/>
          <p:cNvSpPr/>
          <p:nvPr/>
        </p:nvSpPr>
        <p:spPr>
          <a:xfrm>
            <a:off x="13461999" y="10240640"/>
            <a:ext cx="2912365" cy="825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lvl1pPr>
              <a:lnSpc>
                <a:spcPct val="100000"/>
              </a:lnSpc>
              <a:defRPr>
                <a:solidFill>
                  <a:srgbClr val="0747A6"/>
                </a:solidFill>
              </a:defRPr>
            </a:lvl1pPr>
          </a:lstStyle>
          <a:p>
            <a:pPr/>
            <a:r>
              <a:t>Next steps</a:t>
            </a:r>
          </a:p>
        </p:txBody>
      </p:sp>
      <p:sp>
        <p:nvSpPr>
          <p:cNvPr id="1490" name="Cloud migration overview"/>
          <p:cNvSpPr/>
          <p:nvPr/>
        </p:nvSpPr>
        <p:spPr>
          <a:xfrm>
            <a:off x="13462000" y="8342945"/>
            <a:ext cx="6840017" cy="825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lvl1pPr>
              <a:lnSpc>
                <a:spcPct val="100000"/>
              </a:lnSpc>
              <a:defRPr>
                <a:solidFill>
                  <a:srgbClr val="0747A6"/>
                </a:solidFill>
              </a:defRPr>
            </a:lvl1pPr>
          </a:lstStyle>
          <a:p>
            <a:pPr/>
            <a:r>
              <a:t>Cloud migration overview</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mph" nodeType="afterEffect" presetID="9" grpId="1" fill="hold">
                                  <p:stCondLst>
                                    <p:cond delay="0"/>
                                  </p:stCondLst>
                                  <p:childTnLst>
                                    <p:set>
                                      <p:cBhvr>
                                        <p:cTn id="6" dur="indefinite" fill="hold"/>
                                        <p:tgtEl>
                                          <p:spTgt spid="1486"/>
                                        </p:tgtEl>
                                        <p:attrNameLst>
                                          <p:attrName>style.opacity</p:attrName>
                                        </p:attrNameLst>
                                      </p:cBhvr>
                                      <p:to>
                                        <p:strVal val="1.00"/>
                                      </p:to>
                                    </p:set>
                                    <p:animEffect filter="image" prLst="opacity: 1.00; ">
                                      <p:cBhvr>
                                        <p:cTn id="7" dur="indefinite" fill="hold"/>
                                        <p:tgtEl>
                                          <p:spTgt spid="1486"/>
                                        </p:tgtEl>
                                      </p:cBhvr>
                                    </p:animEffect>
                                  </p:childTnLst>
                                </p:cTn>
                              </p:par>
                            </p:childTnLst>
                          </p:cTn>
                        </p:par>
                      </p:childTnLst>
                    </p:cTn>
                  </p:par>
                  <p:par>
                    <p:cTn id="8" fill="hold">
                      <p:stCondLst>
                        <p:cond delay="indefinite"/>
                      </p:stCondLst>
                      <p:childTnLst>
                        <p:par>
                          <p:cTn id="9" fill="hold">
                            <p:stCondLst>
                              <p:cond delay="0"/>
                            </p:stCondLst>
                            <p:childTnLst>
                              <p:par>
                                <p:cTn id="10" presetClass="emph" nodeType="clickEffect" presetID="9" grpId="2" fill="hold">
                                  <p:stCondLst>
                                    <p:cond delay="0"/>
                                  </p:stCondLst>
                                  <p:childTnLst>
                                    <p:set>
                                      <p:cBhvr>
                                        <p:cTn id="11" dur="indefinite" fill="hold"/>
                                        <p:tgtEl>
                                          <p:spTgt spid="1487"/>
                                        </p:tgtEl>
                                        <p:attrNameLst>
                                          <p:attrName>style.opacity</p:attrName>
                                        </p:attrNameLst>
                                      </p:cBhvr>
                                      <p:to>
                                        <p:strVal val="1.00"/>
                                      </p:to>
                                    </p:set>
                                    <p:animEffect filter="image" prLst="opacity: 1.00; ">
                                      <p:cBhvr>
                                        <p:cTn id="12" dur="indefinite" fill="hold"/>
                                        <p:tgtEl>
                                          <p:spTgt spid="1487"/>
                                        </p:tgtEl>
                                      </p:cBhvr>
                                    </p:animEffect>
                                  </p:childTnLst>
                                </p:cTn>
                              </p:par>
                            </p:childTnLst>
                          </p:cTn>
                        </p:par>
                      </p:childTnLst>
                    </p:cTn>
                  </p:par>
                  <p:par>
                    <p:cTn id="13" fill="hold">
                      <p:stCondLst>
                        <p:cond delay="indefinite"/>
                      </p:stCondLst>
                      <p:childTnLst>
                        <p:par>
                          <p:cTn id="14" fill="hold">
                            <p:stCondLst>
                              <p:cond delay="0"/>
                            </p:stCondLst>
                            <p:childTnLst>
                              <p:par>
                                <p:cTn id="15" presetClass="emph" nodeType="clickEffect" presetID="9" grpId="3" fill="hold">
                                  <p:stCondLst>
                                    <p:cond delay="0"/>
                                  </p:stCondLst>
                                  <p:childTnLst>
                                    <p:set>
                                      <p:cBhvr>
                                        <p:cTn id="16" dur="indefinite" fill="hold"/>
                                        <p:tgtEl>
                                          <p:spTgt spid="1488"/>
                                        </p:tgtEl>
                                        <p:attrNameLst>
                                          <p:attrName>style.opacity</p:attrName>
                                        </p:attrNameLst>
                                      </p:cBhvr>
                                      <p:to>
                                        <p:strVal val="1.00"/>
                                      </p:to>
                                    </p:set>
                                    <p:animEffect filter="image" prLst="opacity: 1.00; ">
                                      <p:cBhvr>
                                        <p:cTn id="17" dur="indefinite" fill="hold"/>
                                        <p:tgtEl>
                                          <p:spTgt spid="1488"/>
                                        </p:tgtEl>
                                      </p:cBhvr>
                                    </p:animEffect>
                                  </p:childTnLst>
                                </p:cTn>
                              </p:par>
                            </p:childTnLst>
                          </p:cTn>
                        </p:par>
                      </p:childTnLst>
                    </p:cTn>
                  </p:par>
                  <p:par>
                    <p:cTn id="18" fill="hold">
                      <p:stCondLst>
                        <p:cond delay="indefinite"/>
                      </p:stCondLst>
                      <p:childTnLst>
                        <p:par>
                          <p:cTn id="19" fill="hold">
                            <p:stCondLst>
                              <p:cond delay="0"/>
                            </p:stCondLst>
                            <p:childTnLst>
                              <p:par>
                                <p:cTn id="20" presetClass="emph" nodeType="clickEffect" presetID="9" grpId="4" fill="hold">
                                  <p:stCondLst>
                                    <p:cond delay="0"/>
                                  </p:stCondLst>
                                  <p:childTnLst>
                                    <p:set>
                                      <p:cBhvr>
                                        <p:cTn id="21" dur="indefinite" fill="hold"/>
                                        <p:tgtEl>
                                          <p:spTgt spid="1489"/>
                                        </p:tgtEl>
                                        <p:attrNameLst>
                                          <p:attrName>style.opacity</p:attrName>
                                        </p:attrNameLst>
                                      </p:cBhvr>
                                      <p:to>
                                        <p:strVal val="1.00"/>
                                      </p:to>
                                    </p:set>
                                    <p:animEffect filter="image" prLst="opacity: 1.00; ">
                                      <p:cBhvr>
                                        <p:cTn id="22" dur="indefinite" fill="hold"/>
                                        <p:tgtEl>
                                          <p:spTgt spid="1489"/>
                                        </p:tgtEl>
                                      </p:cBhvr>
                                    </p:animEffect>
                                  </p:childTnLst>
                                </p:cTn>
                              </p:par>
                            </p:childTnLst>
                          </p:cTn>
                        </p:par>
                        <p:par>
                          <p:cTn id="23" fill="hold">
                            <p:stCondLst>
                              <p:cond delay="1000"/>
                            </p:stCondLst>
                            <p:childTnLst>
                              <p:par>
                                <p:cTn id="24" presetClass="entr" nodeType="afterEffect" presetSubtype="8" presetID="2" grpId="5" fill="hold">
                                  <p:stCondLst>
                                    <p:cond delay="0"/>
                                  </p:stCondLst>
                                  <p:iterate type="el" backwards="0">
                                    <p:tmAbs val="0"/>
                                  </p:iterate>
                                  <p:childTnLst>
                                    <p:set>
                                      <p:cBhvr>
                                        <p:cTn id="25" fill="hold"/>
                                        <p:tgtEl>
                                          <p:spTgt spid="1484"/>
                                        </p:tgtEl>
                                        <p:attrNameLst>
                                          <p:attrName>style.visibility</p:attrName>
                                        </p:attrNameLst>
                                      </p:cBhvr>
                                      <p:to>
                                        <p:strVal val="visible"/>
                                      </p:to>
                                    </p:set>
                                    <p:anim calcmode="lin" valueType="num">
                                      <p:cBhvr>
                                        <p:cTn id="26" dur="1000" fill="hold"/>
                                        <p:tgtEl>
                                          <p:spTgt spid="1484"/>
                                        </p:tgtEl>
                                        <p:attrNameLst>
                                          <p:attrName>ppt_x</p:attrName>
                                        </p:attrNameLst>
                                      </p:cBhvr>
                                      <p:tavLst>
                                        <p:tav tm="0">
                                          <p:val>
                                            <p:strVal val="0-#ppt_w/2"/>
                                          </p:val>
                                        </p:tav>
                                        <p:tav tm="100000">
                                          <p:val>
                                            <p:strVal val="#ppt_x"/>
                                          </p:val>
                                        </p:tav>
                                      </p:tavLst>
                                    </p:anim>
                                    <p:anim calcmode="lin" valueType="num">
                                      <p:cBhvr>
                                        <p:cTn id="27" dur="1000" fill="hold"/>
                                        <p:tgtEl>
                                          <p:spTgt spid="1484"/>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Class="emph" nodeType="clickEffect" presetID="9" grpId="6" fill="hold">
                                  <p:stCondLst>
                                    <p:cond delay="0"/>
                                  </p:stCondLst>
                                  <p:childTnLst>
                                    <p:set>
                                      <p:cBhvr>
                                        <p:cTn id="31" dur="indefinite" fill="hold"/>
                                        <p:tgtEl>
                                          <p:spTgt spid="1490"/>
                                        </p:tgtEl>
                                        <p:attrNameLst>
                                          <p:attrName>style.opacity</p:attrName>
                                        </p:attrNameLst>
                                      </p:cBhvr>
                                      <p:to>
                                        <p:strVal val="1.00"/>
                                      </p:to>
                                    </p:set>
                                    <p:animEffect filter="image" prLst="opacity: 1.00; ">
                                      <p:cBhvr>
                                        <p:cTn id="32" dur="indefinite" fill="hold"/>
                                        <p:tgtEl>
                                          <p:spTgt spid="149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486" grpId="1"/>
      <p:bldP build="whole" bldLvl="1" animBg="1" rev="0" advAuto="0" spid="1484" grpId="5"/>
      <p:bldP build="whole" bldLvl="1" animBg="1" rev="0" advAuto="0" spid="1488" grpId="3"/>
      <p:bldP build="whole" bldLvl="1" animBg="1" rev="0" advAuto="0" spid="1490" grpId="6"/>
      <p:bldP build="whole" bldLvl="1" animBg="1" rev="0" advAuto="0" spid="1487" grpId="2"/>
      <p:bldP build="whole" bldLvl="1" animBg="1" rev="0" advAuto="0" spid="1489" grpId="4"/>
    </p:bldLst>
  </p:timing>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494" name="carebear email footer@2x.png" descr="carebear email footer@2x.png"/>
          <p:cNvPicPr>
            <a:picLocks noChangeAspect="1"/>
          </p:cNvPicPr>
          <p:nvPr/>
        </p:nvPicPr>
        <p:blipFill>
          <a:blip r:embed="rId3">
            <a:alphaModFix amt="44671"/>
            <a:extLst/>
          </a:blip>
          <a:stretch>
            <a:fillRect/>
          </a:stretch>
        </p:blipFill>
        <p:spPr>
          <a:xfrm>
            <a:off x="-39046" y="9161890"/>
            <a:ext cx="24462091" cy="4639363"/>
          </a:xfrm>
          <a:prstGeom prst="rect">
            <a:avLst/>
          </a:prstGeom>
          <a:ln w="12700">
            <a:miter lim="400000"/>
          </a:ln>
        </p:spPr>
      </p:pic>
      <p:sp>
        <p:nvSpPr>
          <p:cNvPr id="1495" name="Goal 5 [Minimize downtime to better support increase in distributed workforce]"/>
          <p:cNvSpPr txBox="1"/>
          <p:nvPr/>
        </p:nvSpPr>
        <p:spPr>
          <a:xfrm>
            <a:off x="2798615" y="9692468"/>
            <a:ext cx="17223721"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p>
            <a:pPr>
              <a:lnSpc>
                <a:spcPct val="120000"/>
              </a:lnSpc>
              <a:spcBef>
                <a:spcPts val="3000"/>
              </a:spcBef>
              <a:defRPr spc="-39" sz="4000">
                <a:latin typeface="Helvetica"/>
                <a:ea typeface="Helvetica"/>
                <a:cs typeface="Helvetica"/>
                <a:sym typeface="Helvetica"/>
              </a:defRPr>
            </a:pPr>
            <a:r>
              <a:t>Goal 5 </a:t>
            </a:r>
            <a:r>
              <a:rPr>
                <a:solidFill>
                  <a:srgbClr val="8993A4"/>
                </a:solidFill>
              </a:rPr>
              <a:t>[Minimize downtime to better support increase in distributed workforce]</a:t>
            </a:r>
          </a:p>
        </p:txBody>
      </p:sp>
      <p:sp>
        <p:nvSpPr>
          <p:cNvPr id="1496" name="Goal 4 [Acquire # new customers by end of fiscal year]"/>
          <p:cNvSpPr txBox="1"/>
          <p:nvPr/>
        </p:nvSpPr>
        <p:spPr>
          <a:xfrm>
            <a:off x="2816107" y="8144685"/>
            <a:ext cx="12122518"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p>
            <a:pPr>
              <a:lnSpc>
                <a:spcPct val="120000"/>
              </a:lnSpc>
              <a:spcBef>
                <a:spcPts val="3000"/>
              </a:spcBef>
              <a:defRPr spc="-39" sz="4000">
                <a:latin typeface="Helvetica"/>
                <a:ea typeface="Helvetica"/>
                <a:cs typeface="Helvetica"/>
                <a:sym typeface="Helvetica"/>
              </a:defRPr>
            </a:pPr>
            <a:r>
              <a:t>Goal 4 </a:t>
            </a:r>
            <a:r>
              <a:rPr>
                <a:solidFill>
                  <a:srgbClr val="8993A4"/>
                </a:solidFill>
              </a:rPr>
              <a:t>[Acquire # new customers by end of fiscal year]</a:t>
            </a:r>
          </a:p>
        </p:txBody>
      </p:sp>
      <p:sp>
        <p:nvSpPr>
          <p:cNvPr id="1497" name="Goal 3 [Improve employee speed and efficiency by x%]"/>
          <p:cNvSpPr txBox="1"/>
          <p:nvPr/>
        </p:nvSpPr>
        <p:spPr>
          <a:xfrm>
            <a:off x="2816107" y="6596902"/>
            <a:ext cx="12237354"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p>
            <a:pPr>
              <a:lnSpc>
                <a:spcPct val="120000"/>
              </a:lnSpc>
              <a:spcBef>
                <a:spcPts val="3000"/>
              </a:spcBef>
              <a:defRPr spc="-39" sz="4000">
                <a:latin typeface="Helvetica"/>
                <a:ea typeface="Helvetica"/>
                <a:cs typeface="Helvetica"/>
                <a:sym typeface="Helvetica"/>
              </a:defRPr>
            </a:pPr>
            <a:r>
              <a:t>Goal 3</a:t>
            </a:r>
            <a:r>
              <a:rPr>
                <a:solidFill>
                  <a:srgbClr val="8993A4"/>
                </a:solidFill>
              </a:rPr>
              <a:t> [Improve employee speed and efficiency by x%]</a:t>
            </a:r>
          </a:p>
        </p:txBody>
      </p:sp>
      <p:sp>
        <p:nvSpPr>
          <p:cNvPr id="1498" name="Goal 2 [Scale by x% to achieve faster product release cycles and meet customer demand]"/>
          <p:cNvSpPr txBox="1"/>
          <p:nvPr/>
        </p:nvSpPr>
        <p:spPr>
          <a:xfrm>
            <a:off x="2816107" y="5049119"/>
            <a:ext cx="19923007"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p>
            <a:pPr>
              <a:lnSpc>
                <a:spcPct val="120000"/>
              </a:lnSpc>
              <a:spcBef>
                <a:spcPts val="3000"/>
              </a:spcBef>
              <a:defRPr spc="-39" sz="4000">
                <a:latin typeface="Helvetica"/>
                <a:ea typeface="Helvetica"/>
                <a:cs typeface="Helvetica"/>
                <a:sym typeface="Helvetica"/>
              </a:defRPr>
            </a:pPr>
            <a:r>
              <a:t>Goal 2 </a:t>
            </a:r>
            <a:r>
              <a:rPr>
                <a:solidFill>
                  <a:srgbClr val="8993A4"/>
                </a:solidFill>
              </a:rPr>
              <a:t>[Scale by x% to achieve faster product release cycles and meet customer demand]</a:t>
            </a:r>
          </a:p>
        </p:txBody>
      </p:sp>
      <p:sp>
        <p:nvSpPr>
          <p:cNvPr id="1499" name="Group"/>
          <p:cNvSpPr/>
          <p:nvPr/>
        </p:nvSpPr>
        <p:spPr>
          <a:xfrm>
            <a:off x="1909700" y="3675517"/>
            <a:ext cx="406401" cy="406401"/>
          </a:xfrm>
          <a:prstGeom prst="roundRect">
            <a:avLst>
              <a:gd name="adj" fmla="val 15000"/>
            </a:avLst>
          </a:prstGeom>
          <a:ln w="38100">
            <a:solidFill>
              <a:srgbClr val="85888D"/>
            </a:solidFill>
            <a:miter lim="400000"/>
          </a:ln>
        </p:spPr>
        <p:txBody>
          <a:bodyPr lIns="50800" tIns="50800" rIns="50800" bIns="50800" anchor="ctr"/>
          <a:lstStyle/>
          <a:p>
            <a:pPr>
              <a:defRPr spc="36" sz="3600">
                <a:solidFill>
                  <a:srgbClr val="7A869A"/>
                </a:solidFill>
              </a:defRPr>
            </a:pPr>
          </a:p>
        </p:txBody>
      </p:sp>
      <p:sp>
        <p:nvSpPr>
          <p:cNvPr id="1500" name="Group"/>
          <p:cNvSpPr/>
          <p:nvPr/>
        </p:nvSpPr>
        <p:spPr>
          <a:xfrm>
            <a:off x="1909700" y="5212088"/>
            <a:ext cx="406401" cy="406401"/>
          </a:xfrm>
          <a:prstGeom prst="roundRect">
            <a:avLst>
              <a:gd name="adj" fmla="val 15000"/>
            </a:avLst>
          </a:prstGeom>
          <a:ln w="38100">
            <a:solidFill>
              <a:srgbClr val="85888D"/>
            </a:solidFill>
            <a:miter lim="400000"/>
          </a:ln>
        </p:spPr>
        <p:txBody>
          <a:bodyPr lIns="50800" tIns="50800" rIns="50800" bIns="50800" anchor="ctr"/>
          <a:lstStyle/>
          <a:p>
            <a:pPr>
              <a:defRPr spc="36" sz="3600">
                <a:solidFill>
                  <a:srgbClr val="7A869A"/>
                </a:solidFill>
              </a:defRPr>
            </a:pPr>
          </a:p>
        </p:txBody>
      </p:sp>
      <p:sp>
        <p:nvSpPr>
          <p:cNvPr id="1501" name="Group"/>
          <p:cNvSpPr/>
          <p:nvPr/>
        </p:nvSpPr>
        <p:spPr>
          <a:xfrm>
            <a:off x="1909700" y="6745059"/>
            <a:ext cx="406401" cy="406401"/>
          </a:xfrm>
          <a:prstGeom prst="roundRect">
            <a:avLst>
              <a:gd name="adj" fmla="val 15000"/>
            </a:avLst>
          </a:prstGeom>
          <a:ln w="38100">
            <a:solidFill>
              <a:srgbClr val="85888D"/>
            </a:solidFill>
            <a:miter lim="400000"/>
          </a:ln>
        </p:spPr>
        <p:txBody>
          <a:bodyPr lIns="50800" tIns="50800" rIns="50800" bIns="50800" anchor="ctr"/>
          <a:lstStyle/>
          <a:p>
            <a:pPr>
              <a:defRPr spc="36" sz="3600">
                <a:solidFill>
                  <a:srgbClr val="7A869A"/>
                </a:solidFill>
              </a:defRPr>
            </a:pPr>
          </a:p>
        </p:txBody>
      </p:sp>
      <p:sp>
        <p:nvSpPr>
          <p:cNvPr id="1502" name="Group"/>
          <p:cNvSpPr/>
          <p:nvPr/>
        </p:nvSpPr>
        <p:spPr>
          <a:xfrm>
            <a:off x="1909700" y="8308123"/>
            <a:ext cx="406401" cy="406401"/>
          </a:xfrm>
          <a:prstGeom prst="roundRect">
            <a:avLst>
              <a:gd name="adj" fmla="val 15000"/>
            </a:avLst>
          </a:prstGeom>
          <a:ln w="38100">
            <a:solidFill>
              <a:srgbClr val="85888D"/>
            </a:solidFill>
            <a:miter lim="400000"/>
          </a:ln>
        </p:spPr>
        <p:txBody>
          <a:bodyPr lIns="50800" tIns="50800" rIns="50800" bIns="50800" anchor="ctr"/>
          <a:lstStyle/>
          <a:p>
            <a:pPr>
              <a:defRPr spc="36" sz="3600">
                <a:solidFill>
                  <a:srgbClr val="7A869A"/>
                </a:solidFill>
              </a:defRPr>
            </a:pPr>
          </a:p>
        </p:txBody>
      </p:sp>
      <p:sp>
        <p:nvSpPr>
          <p:cNvPr id="1503" name="Group"/>
          <p:cNvSpPr/>
          <p:nvPr/>
        </p:nvSpPr>
        <p:spPr>
          <a:xfrm>
            <a:off x="1892208" y="9814821"/>
            <a:ext cx="406401" cy="406401"/>
          </a:xfrm>
          <a:prstGeom prst="roundRect">
            <a:avLst>
              <a:gd name="adj" fmla="val 15000"/>
            </a:avLst>
          </a:prstGeom>
          <a:ln w="38100">
            <a:solidFill>
              <a:srgbClr val="85888D"/>
            </a:solidFill>
            <a:miter lim="400000"/>
          </a:ln>
        </p:spPr>
        <p:txBody>
          <a:bodyPr lIns="50800" tIns="50800" rIns="50800" bIns="50800" anchor="ctr"/>
          <a:lstStyle/>
          <a:p>
            <a:pPr>
              <a:defRPr spc="36" sz="3600">
                <a:solidFill>
                  <a:srgbClr val="7A869A"/>
                </a:solidFill>
              </a:defRPr>
            </a:pPr>
          </a:p>
        </p:txBody>
      </p:sp>
      <p:sp>
        <p:nvSpPr>
          <p:cNvPr id="1504" name="Goal 1 [Reduce overhead costs by x% to refocus time on company strategic initiative]"/>
          <p:cNvSpPr txBox="1"/>
          <p:nvPr/>
        </p:nvSpPr>
        <p:spPr>
          <a:xfrm>
            <a:off x="2816107" y="3501336"/>
            <a:ext cx="19963874" cy="711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nSpc>
                <a:spcPct val="120000"/>
              </a:lnSpc>
              <a:spcBef>
                <a:spcPts val="3000"/>
              </a:spcBef>
              <a:defRPr spc="-39" sz="4000">
                <a:latin typeface="Helvetica"/>
                <a:ea typeface="Helvetica"/>
                <a:cs typeface="Helvetica"/>
                <a:sym typeface="Helvetica"/>
              </a:defRPr>
            </a:pPr>
            <a:r>
              <a:t>Goal 1 </a:t>
            </a:r>
            <a:r>
              <a:rPr>
                <a:solidFill>
                  <a:srgbClr val="8993A4"/>
                </a:solidFill>
              </a:rPr>
              <a:t>[Reduce overhead costs by x% to refocus time on company strategic initiative]</a:t>
            </a:r>
          </a:p>
        </p:txBody>
      </p:sp>
      <p:sp>
        <p:nvSpPr>
          <p:cNvPr id="1505" name="[company name]’s goals"/>
          <p:cNvSpPr/>
          <p:nvPr/>
        </p:nvSpPr>
        <p:spPr>
          <a:xfrm>
            <a:off x="2844800" y="1194196"/>
            <a:ext cx="20828001" cy="825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nSpc>
                <a:spcPct val="100000"/>
              </a:lnSpc>
              <a:defRPr cap="all" spc="384">
                <a:solidFill>
                  <a:srgbClr val="0747A6"/>
                </a:solidFill>
                <a:latin typeface="Charlie Display Black"/>
                <a:ea typeface="Charlie Display Black"/>
                <a:cs typeface="Charlie Display Black"/>
                <a:sym typeface="Charlie Display Black"/>
              </a:defRPr>
            </a:lvl1pPr>
          </a:lstStyle>
          <a:p>
            <a:pPr/>
            <a:r>
              <a:t>[company name]’s goals</a:t>
            </a:r>
          </a:p>
        </p:txBody>
      </p:sp>
      <p:sp>
        <p:nvSpPr>
          <p:cNvPr id="1506" name="Line"/>
          <p:cNvSpPr/>
          <p:nvPr/>
        </p:nvSpPr>
        <p:spPr>
          <a:xfrm>
            <a:off x="2867239" y="2756562"/>
            <a:ext cx="2541600" cy="1"/>
          </a:xfrm>
          <a:prstGeom prst="line">
            <a:avLst/>
          </a:prstGeom>
          <a:ln w="101600">
            <a:solidFill>
              <a:srgbClr val="B2D4FF"/>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ID="10" grpId="1" fill="hold">
                                  <p:stCondLst>
                                    <p:cond delay="0"/>
                                  </p:stCondLst>
                                  <p:iterate type="el" backwards="0">
                                    <p:tmAbs val="0"/>
                                  </p:iterate>
                                  <p:childTnLst>
                                    <p:set>
                                      <p:cBhvr>
                                        <p:cTn id="6" fill="hold"/>
                                        <p:tgtEl>
                                          <p:spTgt spid="1499"/>
                                        </p:tgtEl>
                                        <p:attrNameLst>
                                          <p:attrName>style.visibility</p:attrName>
                                        </p:attrNameLst>
                                      </p:cBhvr>
                                      <p:to>
                                        <p:strVal val="visible"/>
                                      </p:to>
                                    </p:set>
                                    <p:animEffect filter="fade" transition="in">
                                      <p:cBhvr>
                                        <p:cTn id="7" dur="1000"/>
                                        <p:tgtEl>
                                          <p:spTgt spid="1499"/>
                                        </p:tgtEl>
                                      </p:cBhvr>
                                    </p:animEffect>
                                  </p:childTnLst>
                                </p:cTn>
                              </p:par>
                            </p:childTnLst>
                          </p:cTn>
                        </p:par>
                        <p:par>
                          <p:cTn id="8" fill="hold">
                            <p:stCondLst>
                              <p:cond delay="1000"/>
                            </p:stCondLst>
                            <p:childTnLst>
                              <p:par>
                                <p:cTn id="9" presetClass="entr" nodeType="afterEffect" presetID="10" grpId="2" fill="hold">
                                  <p:stCondLst>
                                    <p:cond delay="0"/>
                                  </p:stCondLst>
                                  <p:iterate type="el" backwards="0">
                                    <p:tmAbs val="0"/>
                                  </p:iterate>
                                  <p:childTnLst>
                                    <p:set>
                                      <p:cBhvr>
                                        <p:cTn id="10" fill="hold"/>
                                        <p:tgtEl>
                                          <p:spTgt spid="1504"/>
                                        </p:tgtEl>
                                        <p:attrNameLst>
                                          <p:attrName>style.visibility</p:attrName>
                                        </p:attrNameLst>
                                      </p:cBhvr>
                                      <p:to>
                                        <p:strVal val="visible"/>
                                      </p:to>
                                    </p:set>
                                    <p:animEffect filter="fade" transition="in">
                                      <p:cBhvr>
                                        <p:cTn id="11" dur="1000"/>
                                        <p:tgtEl>
                                          <p:spTgt spid="1504"/>
                                        </p:tgtEl>
                                      </p:cBhvr>
                                    </p:animEffect>
                                  </p:childTnLst>
                                </p:cTn>
                              </p:par>
                            </p:childTnLst>
                          </p:cTn>
                        </p:par>
                      </p:childTnLst>
                    </p:cTn>
                  </p:par>
                  <p:par>
                    <p:cTn id="12" fill="hold">
                      <p:stCondLst>
                        <p:cond delay="indefinite"/>
                      </p:stCondLst>
                      <p:childTnLst>
                        <p:par>
                          <p:cTn id="13" fill="hold">
                            <p:stCondLst>
                              <p:cond delay="0"/>
                            </p:stCondLst>
                            <p:childTnLst>
                              <p:par>
                                <p:cTn id="14" presetClass="entr" nodeType="clickEffect" presetID="10" grpId="3" fill="hold">
                                  <p:stCondLst>
                                    <p:cond delay="0"/>
                                  </p:stCondLst>
                                  <p:iterate type="el" backwards="0">
                                    <p:tmAbs val="0"/>
                                  </p:iterate>
                                  <p:childTnLst>
                                    <p:set>
                                      <p:cBhvr>
                                        <p:cTn id="15" fill="hold"/>
                                        <p:tgtEl>
                                          <p:spTgt spid="1500"/>
                                        </p:tgtEl>
                                        <p:attrNameLst>
                                          <p:attrName>style.visibility</p:attrName>
                                        </p:attrNameLst>
                                      </p:cBhvr>
                                      <p:to>
                                        <p:strVal val="visible"/>
                                      </p:to>
                                    </p:set>
                                    <p:animEffect filter="fade" transition="in">
                                      <p:cBhvr>
                                        <p:cTn id="16" dur="1000"/>
                                        <p:tgtEl>
                                          <p:spTgt spid="1500"/>
                                        </p:tgtEl>
                                      </p:cBhvr>
                                    </p:animEffect>
                                  </p:childTnLst>
                                </p:cTn>
                              </p:par>
                            </p:childTnLst>
                          </p:cTn>
                        </p:par>
                        <p:par>
                          <p:cTn id="17" fill="hold">
                            <p:stCondLst>
                              <p:cond delay="1000"/>
                            </p:stCondLst>
                            <p:childTnLst>
                              <p:par>
                                <p:cTn id="18" presetClass="entr" nodeType="afterEffect" presetID="10" grpId="4" fill="hold">
                                  <p:stCondLst>
                                    <p:cond delay="0"/>
                                  </p:stCondLst>
                                  <p:iterate type="el" backwards="0">
                                    <p:tmAbs val="0"/>
                                  </p:iterate>
                                  <p:childTnLst>
                                    <p:set>
                                      <p:cBhvr>
                                        <p:cTn id="19" fill="hold"/>
                                        <p:tgtEl>
                                          <p:spTgt spid="1498"/>
                                        </p:tgtEl>
                                        <p:attrNameLst>
                                          <p:attrName>style.visibility</p:attrName>
                                        </p:attrNameLst>
                                      </p:cBhvr>
                                      <p:to>
                                        <p:strVal val="visible"/>
                                      </p:to>
                                    </p:set>
                                    <p:animEffect filter="fade" transition="in">
                                      <p:cBhvr>
                                        <p:cTn id="20" dur="1000"/>
                                        <p:tgtEl>
                                          <p:spTgt spid="1498"/>
                                        </p:tgtEl>
                                      </p:cBhvr>
                                    </p:animEffect>
                                  </p:childTnLst>
                                </p:cTn>
                              </p:par>
                            </p:childTnLst>
                          </p:cTn>
                        </p:par>
                      </p:childTnLst>
                    </p:cTn>
                  </p:par>
                  <p:par>
                    <p:cTn id="21" fill="hold">
                      <p:stCondLst>
                        <p:cond delay="indefinite"/>
                      </p:stCondLst>
                      <p:childTnLst>
                        <p:par>
                          <p:cTn id="22" fill="hold">
                            <p:stCondLst>
                              <p:cond delay="0"/>
                            </p:stCondLst>
                            <p:childTnLst>
                              <p:par>
                                <p:cTn id="23" presetClass="entr" nodeType="clickEffect" presetID="10" grpId="5" fill="hold">
                                  <p:stCondLst>
                                    <p:cond delay="0"/>
                                  </p:stCondLst>
                                  <p:iterate type="el" backwards="0">
                                    <p:tmAbs val="0"/>
                                  </p:iterate>
                                  <p:childTnLst>
                                    <p:set>
                                      <p:cBhvr>
                                        <p:cTn id="24" fill="hold"/>
                                        <p:tgtEl>
                                          <p:spTgt spid="1501"/>
                                        </p:tgtEl>
                                        <p:attrNameLst>
                                          <p:attrName>style.visibility</p:attrName>
                                        </p:attrNameLst>
                                      </p:cBhvr>
                                      <p:to>
                                        <p:strVal val="visible"/>
                                      </p:to>
                                    </p:set>
                                    <p:animEffect filter="fade" transition="in">
                                      <p:cBhvr>
                                        <p:cTn id="25" dur="1000"/>
                                        <p:tgtEl>
                                          <p:spTgt spid="1501"/>
                                        </p:tgtEl>
                                      </p:cBhvr>
                                    </p:animEffect>
                                  </p:childTnLst>
                                </p:cTn>
                              </p:par>
                            </p:childTnLst>
                          </p:cTn>
                        </p:par>
                        <p:par>
                          <p:cTn id="26" fill="hold">
                            <p:stCondLst>
                              <p:cond delay="1000"/>
                            </p:stCondLst>
                            <p:childTnLst>
                              <p:par>
                                <p:cTn id="27" presetClass="entr" nodeType="afterEffect" presetID="10" grpId="6" fill="hold">
                                  <p:stCondLst>
                                    <p:cond delay="0"/>
                                  </p:stCondLst>
                                  <p:iterate type="el" backwards="0">
                                    <p:tmAbs val="0"/>
                                  </p:iterate>
                                  <p:childTnLst>
                                    <p:set>
                                      <p:cBhvr>
                                        <p:cTn id="28" fill="hold"/>
                                        <p:tgtEl>
                                          <p:spTgt spid="1497"/>
                                        </p:tgtEl>
                                        <p:attrNameLst>
                                          <p:attrName>style.visibility</p:attrName>
                                        </p:attrNameLst>
                                      </p:cBhvr>
                                      <p:to>
                                        <p:strVal val="visible"/>
                                      </p:to>
                                    </p:set>
                                    <p:animEffect filter="fade" transition="in">
                                      <p:cBhvr>
                                        <p:cTn id="29" dur="1000"/>
                                        <p:tgtEl>
                                          <p:spTgt spid="1497"/>
                                        </p:tgtEl>
                                      </p:cBhvr>
                                    </p:animEffect>
                                  </p:childTnLst>
                                </p:cTn>
                              </p:par>
                            </p:childTnLst>
                          </p:cTn>
                        </p:par>
                      </p:childTnLst>
                    </p:cTn>
                  </p:par>
                  <p:par>
                    <p:cTn id="30" fill="hold">
                      <p:stCondLst>
                        <p:cond delay="indefinite"/>
                      </p:stCondLst>
                      <p:childTnLst>
                        <p:par>
                          <p:cTn id="31" fill="hold">
                            <p:stCondLst>
                              <p:cond delay="0"/>
                            </p:stCondLst>
                            <p:childTnLst>
                              <p:par>
                                <p:cTn id="32" presetClass="entr" nodeType="clickEffect" presetID="10" grpId="7" fill="hold">
                                  <p:stCondLst>
                                    <p:cond delay="0"/>
                                  </p:stCondLst>
                                  <p:iterate type="el" backwards="0">
                                    <p:tmAbs val="0"/>
                                  </p:iterate>
                                  <p:childTnLst>
                                    <p:set>
                                      <p:cBhvr>
                                        <p:cTn id="33" fill="hold"/>
                                        <p:tgtEl>
                                          <p:spTgt spid="1502"/>
                                        </p:tgtEl>
                                        <p:attrNameLst>
                                          <p:attrName>style.visibility</p:attrName>
                                        </p:attrNameLst>
                                      </p:cBhvr>
                                      <p:to>
                                        <p:strVal val="visible"/>
                                      </p:to>
                                    </p:set>
                                    <p:animEffect filter="fade" transition="in">
                                      <p:cBhvr>
                                        <p:cTn id="34" dur="1000"/>
                                        <p:tgtEl>
                                          <p:spTgt spid="1502"/>
                                        </p:tgtEl>
                                      </p:cBhvr>
                                    </p:animEffect>
                                  </p:childTnLst>
                                </p:cTn>
                              </p:par>
                            </p:childTnLst>
                          </p:cTn>
                        </p:par>
                        <p:par>
                          <p:cTn id="35" fill="hold">
                            <p:stCondLst>
                              <p:cond delay="1000"/>
                            </p:stCondLst>
                            <p:childTnLst>
                              <p:par>
                                <p:cTn id="36" presetClass="entr" nodeType="afterEffect" presetID="10" grpId="8" fill="hold">
                                  <p:stCondLst>
                                    <p:cond delay="0"/>
                                  </p:stCondLst>
                                  <p:iterate type="el" backwards="0">
                                    <p:tmAbs val="0"/>
                                  </p:iterate>
                                  <p:childTnLst>
                                    <p:set>
                                      <p:cBhvr>
                                        <p:cTn id="37" fill="hold"/>
                                        <p:tgtEl>
                                          <p:spTgt spid="1496"/>
                                        </p:tgtEl>
                                        <p:attrNameLst>
                                          <p:attrName>style.visibility</p:attrName>
                                        </p:attrNameLst>
                                      </p:cBhvr>
                                      <p:to>
                                        <p:strVal val="visible"/>
                                      </p:to>
                                    </p:set>
                                    <p:animEffect filter="fade" transition="in">
                                      <p:cBhvr>
                                        <p:cTn id="38" dur="1000"/>
                                        <p:tgtEl>
                                          <p:spTgt spid="1496"/>
                                        </p:tgtEl>
                                      </p:cBhvr>
                                    </p:animEffect>
                                  </p:childTnLst>
                                </p:cTn>
                              </p:par>
                            </p:childTnLst>
                          </p:cTn>
                        </p:par>
                      </p:childTnLst>
                    </p:cTn>
                  </p:par>
                  <p:par>
                    <p:cTn id="39" fill="hold">
                      <p:stCondLst>
                        <p:cond delay="indefinite"/>
                      </p:stCondLst>
                      <p:childTnLst>
                        <p:par>
                          <p:cTn id="40" fill="hold">
                            <p:stCondLst>
                              <p:cond delay="0"/>
                            </p:stCondLst>
                            <p:childTnLst>
                              <p:par>
                                <p:cTn id="41" presetClass="entr" nodeType="clickEffect" presetID="10" grpId="9" fill="hold">
                                  <p:stCondLst>
                                    <p:cond delay="0"/>
                                  </p:stCondLst>
                                  <p:iterate type="el" backwards="0">
                                    <p:tmAbs val="0"/>
                                  </p:iterate>
                                  <p:childTnLst>
                                    <p:set>
                                      <p:cBhvr>
                                        <p:cTn id="42" fill="hold"/>
                                        <p:tgtEl>
                                          <p:spTgt spid="1503"/>
                                        </p:tgtEl>
                                        <p:attrNameLst>
                                          <p:attrName>style.visibility</p:attrName>
                                        </p:attrNameLst>
                                      </p:cBhvr>
                                      <p:to>
                                        <p:strVal val="visible"/>
                                      </p:to>
                                    </p:set>
                                    <p:animEffect filter="fade" transition="in">
                                      <p:cBhvr>
                                        <p:cTn id="43" dur="1000"/>
                                        <p:tgtEl>
                                          <p:spTgt spid="1503"/>
                                        </p:tgtEl>
                                      </p:cBhvr>
                                    </p:animEffect>
                                  </p:childTnLst>
                                </p:cTn>
                              </p:par>
                            </p:childTnLst>
                          </p:cTn>
                        </p:par>
                        <p:par>
                          <p:cTn id="44" fill="hold">
                            <p:stCondLst>
                              <p:cond delay="1000"/>
                            </p:stCondLst>
                            <p:childTnLst>
                              <p:par>
                                <p:cTn id="45" presetClass="entr" nodeType="afterEffect" presetID="10" grpId="10" fill="hold">
                                  <p:stCondLst>
                                    <p:cond delay="0"/>
                                  </p:stCondLst>
                                  <p:iterate type="el" backwards="0">
                                    <p:tmAbs val="0"/>
                                  </p:iterate>
                                  <p:childTnLst>
                                    <p:set>
                                      <p:cBhvr>
                                        <p:cTn id="46" fill="hold"/>
                                        <p:tgtEl>
                                          <p:spTgt spid="1495"/>
                                        </p:tgtEl>
                                        <p:attrNameLst>
                                          <p:attrName>style.visibility</p:attrName>
                                        </p:attrNameLst>
                                      </p:cBhvr>
                                      <p:to>
                                        <p:strVal val="visible"/>
                                      </p:to>
                                    </p:set>
                                    <p:animEffect filter="fade" transition="in">
                                      <p:cBhvr>
                                        <p:cTn id="47" dur="1000"/>
                                        <p:tgtEl>
                                          <p:spTgt spid="1495"/>
                                        </p:tgtEl>
                                      </p:cBhvr>
                                    </p:animEffect>
                                  </p:childTnLst>
                                </p:cTn>
                              </p:par>
                            </p:childTnLst>
                          </p:cTn>
                        </p:par>
                        <p:par>
                          <p:cTn id="48" fill="hold">
                            <p:stCondLst>
                              <p:cond delay="2000"/>
                            </p:stCondLst>
                            <p:childTnLst>
                              <p:par>
                                <p:cTn id="49" presetClass="entr" nodeType="afterEffect" presetSubtype="8" presetID="2" grpId="11" fill="hold">
                                  <p:stCondLst>
                                    <p:cond delay="0"/>
                                  </p:stCondLst>
                                  <p:iterate type="el" backwards="0">
                                    <p:tmAbs val="0"/>
                                  </p:iterate>
                                  <p:childTnLst>
                                    <p:set>
                                      <p:cBhvr>
                                        <p:cTn id="50" fill="hold"/>
                                        <p:tgtEl>
                                          <p:spTgt spid="1494"/>
                                        </p:tgtEl>
                                        <p:attrNameLst>
                                          <p:attrName>style.visibility</p:attrName>
                                        </p:attrNameLst>
                                      </p:cBhvr>
                                      <p:to>
                                        <p:strVal val="visible"/>
                                      </p:to>
                                    </p:set>
                                    <p:anim calcmode="lin" valueType="num">
                                      <p:cBhvr>
                                        <p:cTn id="51" dur="1000" fill="hold"/>
                                        <p:tgtEl>
                                          <p:spTgt spid="1494"/>
                                        </p:tgtEl>
                                        <p:attrNameLst>
                                          <p:attrName>ppt_x</p:attrName>
                                        </p:attrNameLst>
                                      </p:cBhvr>
                                      <p:tavLst>
                                        <p:tav tm="0">
                                          <p:val>
                                            <p:strVal val="0-#ppt_w/2"/>
                                          </p:val>
                                        </p:tav>
                                        <p:tav tm="100000">
                                          <p:val>
                                            <p:strVal val="#ppt_x"/>
                                          </p:val>
                                        </p:tav>
                                      </p:tavLst>
                                    </p:anim>
                                    <p:anim calcmode="lin" valueType="num">
                                      <p:cBhvr>
                                        <p:cTn id="52" dur="1000" fill="hold"/>
                                        <p:tgtEl>
                                          <p:spTgt spid="14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502" grpId="7"/>
      <p:bldP build="whole" bldLvl="1" animBg="1" rev="0" advAuto="0" spid="1499" grpId="1"/>
      <p:bldP build="whole" bldLvl="1" animBg="1" rev="0" advAuto="0" spid="1501" grpId="5"/>
      <p:bldP build="whole" bldLvl="1" animBg="1" rev="0" advAuto="0" spid="1498" grpId="4"/>
      <p:bldP build="whole" bldLvl="1" animBg="1" rev="0" advAuto="0" spid="1497" grpId="6"/>
      <p:bldP build="whole" bldLvl="1" animBg="1" rev="0" advAuto="0" spid="1496" grpId="8"/>
      <p:bldP build="whole" bldLvl="1" animBg="1" rev="0" advAuto="0" spid="1500" grpId="3"/>
      <p:bldP build="whole" bldLvl="1" animBg="1" rev="0" advAuto="0" spid="1504" grpId="2"/>
      <p:bldP build="whole" bldLvl="1" animBg="1" rev="0" advAuto="0" spid="1503" grpId="9"/>
      <p:bldP build="whole" bldLvl="1" animBg="1" rev="0" advAuto="0" spid="1495" grpId="10"/>
      <p:bldP build="whole" bldLvl="1" animBg="1" rev="0" advAuto="0" spid="1494" grpId="11"/>
    </p:bldLst>
  </p:timing>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510" name="carebear email footer@2x.png" descr="carebear email footer@2x.png"/>
          <p:cNvPicPr>
            <a:picLocks noChangeAspect="1"/>
          </p:cNvPicPr>
          <p:nvPr/>
        </p:nvPicPr>
        <p:blipFill>
          <a:blip r:embed="rId3">
            <a:alphaModFix amt="44671"/>
            <a:extLst/>
          </a:blip>
          <a:stretch>
            <a:fillRect/>
          </a:stretch>
        </p:blipFill>
        <p:spPr>
          <a:xfrm>
            <a:off x="-39046" y="9161890"/>
            <a:ext cx="24462091" cy="4639363"/>
          </a:xfrm>
          <a:prstGeom prst="rect">
            <a:avLst/>
          </a:prstGeom>
          <a:ln w="12700">
            <a:miter lim="400000"/>
          </a:ln>
        </p:spPr>
      </p:pic>
      <p:sp>
        <p:nvSpPr>
          <p:cNvPr id="1511" name="Question 5 [ Does work stop when Atlassian products are down? Do we have business SLAs for application performance? ]"/>
          <p:cNvSpPr txBox="1"/>
          <p:nvPr/>
        </p:nvSpPr>
        <p:spPr>
          <a:xfrm>
            <a:off x="2816107" y="9466690"/>
            <a:ext cx="20735270" cy="14427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nSpc>
                <a:spcPct val="120000"/>
              </a:lnSpc>
              <a:spcBef>
                <a:spcPts val="4000"/>
              </a:spcBef>
              <a:defRPr spc="-39" sz="4000">
                <a:latin typeface="Helvetica"/>
                <a:ea typeface="Helvetica"/>
                <a:cs typeface="Helvetica"/>
                <a:sym typeface="Helvetica"/>
              </a:defRPr>
            </a:pPr>
            <a:r>
              <a:t>Question 5 </a:t>
            </a:r>
            <a:r>
              <a:rPr>
                <a:solidFill>
                  <a:srgbClr val="8993A4"/>
                </a:solidFill>
              </a:rPr>
              <a:t>[ Does work stop when Atlassian products are down? Do we have business SLAs for application performance? ]</a:t>
            </a:r>
          </a:p>
        </p:txBody>
      </p:sp>
      <p:grpSp>
        <p:nvGrpSpPr>
          <p:cNvPr id="1514" name="Group"/>
          <p:cNvGrpSpPr/>
          <p:nvPr/>
        </p:nvGrpSpPr>
        <p:grpSpPr>
          <a:xfrm>
            <a:off x="1909700" y="3537067"/>
            <a:ext cx="639523" cy="544851"/>
            <a:chOff x="0" y="0"/>
            <a:chExt cx="639521" cy="544850"/>
          </a:xfrm>
        </p:grpSpPr>
        <p:sp>
          <p:nvSpPr>
            <p:cNvPr id="1512" name="Rounded Rectangle"/>
            <p:cNvSpPr/>
            <p:nvPr/>
          </p:nvSpPr>
          <p:spPr>
            <a:xfrm>
              <a:off x="0" y="138450"/>
              <a:ext cx="406400" cy="406401"/>
            </a:xfrm>
            <a:prstGeom prst="roundRect">
              <a:avLst>
                <a:gd name="adj" fmla="val 15000"/>
              </a:avLst>
            </a:prstGeom>
            <a:noFill/>
            <a:ln w="38100" cap="flat">
              <a:solidFill>
                <a:srgbClr val="85888D"/>
              </a:solidFill>
              <a:prstDash val="solid"/>
              <a:miter lim="400000"/>
            </a:ln>
            <a:effectLst/>
          </p:spPr>
          <p:txBody>
            <a:bodyPr wrap="square" lIns="50800" tIns="50800" rIns="50800" bIns="50800" numCol="1" anchor="ctr">
              <a:noAutofit/>
            </a:bodyPr>
            <a:lstStyle/>
            <a:p>
              <a:pPr>
                <a:defRPr spc="36" sz="3600">
                  <a:solidFill>
                    <a:srgbClr val="7A869A"/>
                  </a:solidFill>
                </a:defRPr>
              </a:pPr>
            </a:p>
          </p:txBody>
        </p:sp>
        <p:pic>
          <p:nvPicPr>
            <p:cNvPr id="1513" name="Image" descr="Image"/>
            <p:cNvPicPr>
              <a:picLocks noChangeAspect="1"/>
            </p:cNvPicPr>
            <p:nvPr/>
          </p:nvPicPr>
          <p:blipFill>
            <a:blip r:embed="rId4">
              <a:extLst/>
            </a:blip>
            <a:stretch>
              <a:fillRect/>
            </a:stretch>
          </p:blipFill>
          <p:spPr>
            <a:xfrm>
              <a:off x="68140" y="0"/>
              <a:ext cx="571382" cy="469959"/>
            </a:xfrm>
            <a:prstGeom prst="rect">
              <a:avLst/>
            </a:prstGeom>
            <a:ln w="12700" cap="flat">
              <a:noFill/>
              <a:miter lim="400000"/>
            </a:ln>
            <a:effectLst/>
          </p:spPr>
        </p:pic>
      </p:grpSp>
      <p:grpSp>
        <p:nvGrpSpPr>
          <p:cNvPr id="1517" name="Group"/>
          <p:cNvGrpSpPr/>
          <p:nvPr/>
        </p:nvGrpSpPr>
        <p:grpSpPr>
          <a:xfrm>
            <a:off x="1909700" y="4882925"/>
            <a:ext cx="639523" cy="538502"/>
            <a:chOff x="0" y="0"/>
            <a:chExt cx="639521" cy="538500"/>
          </a:xfrm>
        </p:grpSpPr>
        <p:sp>
          <p:nvSpPr>
            <p:cNvPr id="1515" name="Rounded Rectangle"/>
            <p:cNvSpPr/>
            <p:nvPr/>
          </p:nvSpPr>
          <p:spPr>
            <a:xfrm>
              <a:off x="0" y="132100"/>
              <a:ext cx="406400" cy="406401"/>
            </a:xfrm>
            <a:prstGeom prst="roundRect">
              <a:avLst>
                <a:gd name="adj" fmla="val 15000"/>
              </a:avLst>
            </a:prstGeom>
            <a:noFill/>
            <a:ln w="38100" cap="flat">
              <a:solidFill>
                <a:srgbClr val="85888D"/>
              </a:solidFill>
              <a:prstDash val="solid"/>
              <a:miter lim="400000"/>
            </a:ln>
            <a:effectLst/>
          </p:spPr>
          <p:txBody>
            <a:bodyPr wrap="square" lIns="50800" tIns="50800" rIns="50800" bIns="50800" numCol="1" anchor="ctr">
              <a:noAutofit/>
            </a:bodyPr>
            <a:lstStyle/>
            <a:p>
              <a:pPr>
                <a:defRPr spc="36" sz="3600">
                  <a:solidFill>
                    <a:srgbClr val="7A869A"/>
                  </a:solidFill>
                </a:defRPr>
              </a:pPr>
            </a:p>
          </p:txBody>
        </p:sp>
        <p:pic>
          <p:nvPicPr>
            <p:cNvPr id="1516" name="Image" descr="Image"/>
            <p:cNvPicPr>
              <a:picLocks noChangeAspect="1"/>
            </p:cNvPicPr>
            <p:nvPr/>
          </p:nvPicPr>
          <p:blipFill>
            <a:blip r:embed="rId4">
              <a:extLst/>
            </a:blip>
            <a:stretch>
              <a:fillRect/>
            </a:stretch>
          </p:blipFill>
          <p:spPr>
            <a:xfrm>
              <a:off x="68140" y="0"/>
              <a:ext cx="571382" cy="469959"/>
            </a:xfrm>
            <a:prstGeom prst="rect">
              <a:avLst/>
            </a:prstGeom>
            <a:ln w="12700" cap="flat">
              <a:noFill/>
              <a:miter lim="400000"/>
            </a:ln>
            <a:effectLst/>
          </p:spPr>
        </p:pic>
      </p:grpSp>
      <p:grpSp>
        <p:nvGrpSpPr>
          <p:cNvPr id="1520" name="Group"/>
          <p:cNvGrpSpPr/>
          <p:nvPr/>
        </p:nvGrpSpPr>
        <p:grpSpPr>
          <a:xfrm>
            <a:off x="1909700" y="6346304"/>
            <a:ext cx="639523" cy="551201"/>
            <a:chOff x="0" y="0"/>
            <a:chExt cx="639521" cy="551200"/>
          </a:xfrm>
        </p:grpSpPr>
        <p:sp>
          <p:nvSpPr>
            <p:cNvPr id="1518" name="Rounded Rectangle"/>
            <p:cNvSpPr/>
            <p:nvPr/>
          </p:nvSpPr>
          <p:spPr>
            <a:xfrm>
              <a:off x="0" y="144800"/>
              <a:ext cx="406400" cy="406401"/>
            </a:xfrm>
            <a:prstGeom prst="roundRect">
              <a:avLst>
                <a:gd name="adj" fmla="val 15000"/>
              </a:avLst>
            </a:prstGeom>
            <a:noFill/>
            <a:ln w="38100" cap="flat">
              <a:solidFill>
                <a:srgbClr val="85888D"/>
              </a:solidFill>
              <a:prstDash val="solid"/>
              <a:miter lim="400000"/>
            </a:ln>
            <a:effectLst/>
          </p:spPr>
          <p:txBody>
            <a:bodyPr wrap="square" lIns="50800" tIns="50800" rIns="50800" bIns="50800" numCol="1" anchor="ctr">
              <a:noAutofit/>
            </a:bodyPr>
            <a:lstStyle/>
            <a:p>
              <a:pPr>
                <a:defRPr spc="36" sz="3600">
                  <a:solidFill>
                    <a:srgbClr val="7A869A"/>
                  </a:solidFill>
                </a:defRPr>
              </a:pPr>
            </a:p>
          </p:txBody>
        </p:sp>
        <p:pic>
          <p:nvPicPr>
            <p:cNvPr id="1519" name="Image" descr="Image"/>
            <p:cNvPicPr>
              <a:picLocks noChangeAspect="1"/>
            </p:cNvPicPr>
            <p:nvPr/>
          </p:nvPicPr>
          <p:blipFill>
            <a:blip r:embed="rId4">
              <a:extLst/>
            </a:blip>
            <a:stretch>
              <a:fillRect/>
            </a:stretch>
          </p:blipFill>
          <p:spPr>
            <a:xfrm>
              <a:off x="68140" y="0"/>
              <a:ext cx="571382" cy="469959"/>
            </a:xfrm>
            <a:prstGeom prst="rect">
              <a:avLst/>
            </a:prstGeom>
            <a:ln w="12700" cap="flat">
              <a:noFill/>
              <a:miter lim="400000"/>
            </a:ln>
            <a:effectLst/>
          </p:spPr>
        </p:pic>
      </p:grpSp>
      <p:grpSp>
        <p:nvGrpSpPr>
          <p:cNvPr id="1523" name="Group"/>
          <p:cNvGrpSpPr/>
          <p:nvPr/>
        </p:nvGrpSpPr>
        <p:grpSpPr>
          <a:xfrm>
            <a:off x="1909700" y="8140252"/>
            <a:ext cx="639523" cy="547886"/>
            <a:chOff x="0" y="0"/>
            <a:chExt cx="639521" cy="547885"/>
          </a:xfrm>
        </p:grpSpPr>
        <p:sp>
          <p:nvSpPr>
            <p:cNvPr id="1521" name="Rounded Rectangle"/>
            <p:cNvSpPr/>
            <p:nvPr/>
          </p:nvSpPr>
          <p:spPr>
            <a:xfrm>
              <a:off x="0" y="141485"/>
              <a:ext cx="406400" cy="406401"/>
            </a:xfrm>
            <a:prstGeom prst="roundRect">
              <a:avLst>
                <a:gd name="adj" fmla="val 15000"/>
              </a:avLst>
            </a:prstGeom>
            <a:noFill/>
            <a:ln w="38100" cap="flat">
              <a:solidFill>
                <a:srgbClr val="85888D"/>
              </a:solidFill>
              <a:prstDash val="solid"/>
              <a:miter lim="400000"/>
            </a:ln>
            <a:effectLst/>
          </p:spPr>
          <p:txBody>
            <a:bodyPr wrap="square" lIns="50800" tIns="50800" rIns="50800" bIns="50800" numCol="1" anchor="ctr">
              <a:noAutofit/>
            </a:bodyPr>
            <a:lstStyle/>
            <a:p>
              <a:pPr>
                <a:defRPr spc="36" sz="3600">
                  <a:solidFill>
                    <a:srgbClr val="7A869A"/>
                  </a:solidFill>
                </a:defRPr>
              </a:pPr>
            </a:p>
          </p:txBody>
        </p:sp>
        <p:pic>
          <p:nvPicPr>
            <p:cNvPr id="1522" name="Image" descr="Image"/>
            <p:cNvPicPr>
              <a:picLocks noChangeAspect="1"/>
            </p:cNvPicPr>
            <p:nvPr/>
          </p:nvPicPr>
          <p:blipFill>
            <a:blip r:embed="rId4">
              <a:extLst/>
            </a:blip>
            <a:stretch>
              <a:fillRect/>
            </a:stretch>
          </p:blipFill>
          <p:spPr>
            <a:xfrm>
              <a:off x="68140" y="0"/>
              <a:ext cx="571382" cy="469959"/>
            </a:xfrm>
            <a:prstGeom prst="rect">
              <a:avLst/>
            </a:prstGeom>
            <a:ln w="12700" cap="flat">
              <a:noFill/>
              <a:miter lim="400000"/>
            </a:ln>
            <a:effectLst/>
          </p:spPr>
        </p:pic>
      </p:grpSp>
      <p:grpSp>
        <p:nvGrpSpPr>
          <p:cNvPr id="1526" name="Group"/>
          <p:cNvGrpSpPr/>
          <p:nvPr/>
        </p:nvGrpSpPr>
        <p:grpSpPr>
          <a:xfrm>
            <a:off x="1909700" y="9556393"/>
            <a:ext cx="639523" cy="548142"/>
            <a:chOff x="0" y="0"/>
            <a:chExt cx="639521" cy="548140"/>
          </a:xfrm>
        </p:grpSpPr>
        <p:sp>
          <p:nvSpPr>
            <p:cNvPr id="1524" name="Rounded Rectangle"/>
            <p:cNvSpPr/>
            <p:nvPr/>
          </p:nvSpPr>
          <p:spPr>
            <a:xfrm>
              <a:off x="0" y="141740"/>
              <a:ext cx="406400" cy="406401"/>
            </a:xfrm>
            <a:prstGeom prst="roundRect">
              <a:avLst>
                <a:gd name="adj" fmla="val 15000"/>
              </a:avLst>
            </a:prstGeom>
            <a:noFill/>
            <a:ln w="38100" cap="flat">
              <a:solidFill>
                <a:srgbClr val="85888D"/>
              </a:solidFill>
              <a:prstDash val="solid"/>
              <a:miter lim="400000"/>
            </a:ln>
            <a:effectLst/>
          </p:spPr>
          <p:txBody>
            <a:bodyPr wrap="square" lIns="50800" tIns="50800" rIns="50800" bIns="50800" numCol="1" anchor="ctr">
              <a:noAutofit/>
            </a:bodyPr>
            <a:lstStyle/>
            <a:p>
              <a:pPr>
                <a:defRPr spc="36" sz="3600">
                  <a:solidFill>
                    <a:srgbClr val="7A869A"/>
                  </a:solidFill>
                </a:defRPr>
              </a:pPr>
            </a:p>
          </p:txBody>
        </p:sp>
        <p:pic>
          <p:nvPicPr>
            <p:cNvPr id="1525" name="Image" descr="Image"/>
            <p:cNvPicPr>
              <a:picLocks noChangeAspect="1"/>
            </p:cNvPicPr>
            <p:nvPr/>
          </p:nvPicPr>
          <p:blipFill>
            <a:blip r:embed="rId4">
              <a:extLst/>
            </a:blip>
            <a:stretch>
              <a:fillRect/>
            </a:stretch>
          </p:blipFill>
          <p:spPr>
            <a:xfrm>
              <a:off x="68140" y="0"/>
              <a:ext cx="571382" cy="469959"/>
            </a:xfrm>
            <a:prstGeom prst="rect">
              <a:avLst/>
            </a:prstGeom>
            <a:ln w="12700" cap="flat">
              <a:noFill/>
              <a:miter lim="400000"/>
            </a:ln>
            <a:effectLst/>
          </p:spPr>
        </p:pic>
      </p:grpSp>
      <p:sp>
        <p:nvSpPr>
          <p:cNvPr id="1527" name="Question 1 [ Are we allocating too much time and resources to hardware maintenance?]"/>
          <p:cNvSpPr txBox="1"/>
          <p:nvPr/>
        </p:nvSpPr>
        <p:spPr>
          <a:xfrm>
            <a:off x="2863593" y="3542792"/>
            <a:ext cx="19397882"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p>
            <a:pPr>
              <a:lnSpc>
                <a:spcPct val="120000"/>
              </a:lnSpc>
              <a:spcBef>
                <a:spcPts val="4000"/>
              </a:spcBef>
              <a:defRPr spc="-39" sz="4000">
                <a:latin typeface="Helvetica"/>
                <a:ea typeface="Helvetica"/>
                <a:cs typeface="Helvetica"/>
                <a:sym typeface="Helvetica"/>
              </a:defRPr>
            </a:pPr>
            <a:r>
              <a:t>Question 1 </a:t>
            </a:r>
            <a:r>
              <a:rPr>
                <a:solidFill>
                  <a:srgbClr val="8993A4"/>
                </a:solidFill>
              </a:rPr>
              <a:t>[ Are we allocating too much time and resources to hardware maintenance?]</a:t>
            </a:r>
          </a:p>
        </p:txBody>
      </p:sp>
      <p:sp>
        <p:nvSpPr>
          <p:cNvPr id="1528" name="Question 2 [ Do we have compliance, infrastructure, and/or user management needs?]"/>
          <p:cNvSpPr txBox="1"/>
          <p:nvPr/>
        </p:nvSpPr>
        <p:spPr>
          <a:xfrm>
            <a:off x="2816107" y="4870586"/>
            <a:ext cx="19125269"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p>
            <a:pPr>
              <a:lnSpc>
                <a:spcPct val="120000"/>
              </a:lnSpc>
              <a:spcBef>
                <a:spcPts val="4000"/>
              </a:spcBef>
              <a:defRPr spc="-39" sz="4000">
                <a:latin typeface="Helvetica"/>
                <a:ea typeface="Helvetica"/>
                <a:cs typeface="Helvetica"/>
                <a:sym typeface="Helvetica"/>
              </a:defRPr>
            </a:pPr>
            <a:r>
              <a:t>Question 2 </a:t>
            </a:r>
            <a:r>
              <a:rPr>
                <a:solidFill>
                  <a:srgbClr val="8993A4"/>
                </a:solidFill>
              </a:rPr>
              <a:t>[ Do we have compliance, infrastructure, and/or user management needs?]</a:t>
            </a:r>
          </a:p>
        </p:txBody>
      </p:sp>
      <p:sp>
        <p:nvSpPr>
          <p:cNvPr id="1529" name="Question 3 [ Do we need access to best in class SaaS integrations or features to keep up with market demands?]"/>
          <p:cNvSpPr txBox="1"/>
          <p:nvPr/>
        </p:nvSpPr>
        <p:spPr>
          <a:xfrm>
            <a:off x="2816107" y="6223780"/>
            <a:ext cx="20735270" cy="14427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nSpc>
                <a:spcPct val="120000"/>
              </a:lnSpc>
              <a:spcBef>
                <a:spcPts val="4000"/>
              </a:spcBef>
              <a:defRPr spc="-39" sz="4000">
                <a:latin typeface="Helvetica"/>
                <a:ea typeface="Helvetica"/>
                <a:cs typeface="Helvetica"/>
                <a:sym typeface="Helvetica"/>
              </a:defRPr>
            </a:pPr>
            <a:r>
              <a:t>Question 3</a:t>
            </a:r>
            <a:r>
              <a:rPr>
                <a:solidFill>
                  <a:srgbClr val="8993A4"/>
                </a:solidFill>
              </a:rPr>
              <a:t> [ Do we need access to best in class SaaS integrations or features to keep up with market demands?]</a:t>
            </a:r>
          </a:p>
        </p:txBody>
      </p:sp>
      <p:sp>
        <p:nvSpPr>
          <p:cNvPr id="1530" name="Question 4 [ Are we struggling to onboard new users, business units, or projects as we grow?]"/>
          <p:cNvSpPr txBox="1"/>
          <p:nvPr/>
        </p:nvSpPr>
        <p:spPr>
          <a:xfrm>
            <a:off x="2816107" y="8058595"/>
            <a:ext cx="20735271"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p>
            <a:pPr>
              <a:lnSpc>
                <a:spcPct val="120000"/>
              </a:lnSpc>
              <a:spcBef>
                <a:spcPts val="4000"/>
              </a:spcBef>
              <a:defRPr spc="-39" sz="4000">
                <a:latin typeface="Helvetica"/>
                <a:ea typeface="Helvetica"/>
                <a:cs typeface="Helvetica"/>
                <a:sym typeface="Helvetica"/>
              </a:defRPr>
            </a:pPr>
            <a:r>
              <a:t>Question 4 </a:t>
            </a:r>
            <a:r>
              <a:rPr>
                <a:solidFill>
                  <a:srgbClr val="8993A4"/>
                </a:solidFill>
              </a:rPr>
              <a:t>[ Are we struggling to onboard new users, business units, or projects as we grow?]</a:t>
            </a:r>
          </a:p>
        </p:txBody>
      </p:sp>
      <p:sp>
        <p:nvSpPr>
          <p:cNvPr id="1531" name="are we set up for success?"/>
          <p:cNvSpPr/>
          <p:nvPr/>
        </p:nvSpPr>
        <p:spPr>
          <a:xfrm>
            <a:off x="2844800" y="1194196"/>
            <a:ext cx="20828001" cy="825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nSpc>
                <a:spcPct val="100000"/>
              </a:lnSpc>
              <a:defRPr cap="all" spc="384">
                <a:solidFill>
                  <a:srgbClr val="0747A6"/>
                </a:solidFill>
                <a:latin typeface="Charlie Display Black"/>
                <a:ea typeface="Charlie Display Black"/>
                <a:cs typeface="Charlie Display Black"/>
                <a:sym typeface="Charlie Display Black"/>
              </a:defRPr>
            </a:lvl1pPr>
          </a:lstStyle>
          <a:p>
            <a:pPr/>
            <a:r>
              <a:t>are we set up for success?</a:t>
            </a:r>
          </a:p>
        </p:txBody>
      </p:sp>
      <p:sp>
        <p:nvSpPr>
          <p:cNvPr id="1532" name="Line"/>
          <p:cNvSpPr/>
          <p:nvPr/>
        </p:nvSpPr>
        <p:spPr>
          <a:xfrm>
            <a:off x="2867239" y="2756562"/>
            <a:ext cx="2541600" cy="1"/>
          </a:xfrm>
          <a:prstGeom prst="line">
            <a:avLst/>
          </a:prstGeom>
          <a:ln w="101600">
            <a:solidFill>
              <a:srgbClr val="B2D4FF"/>
            </a:solidFill>
            <a:miter lim="400000"/>
          </a:ln>
        </p:spPr>
        <p:txBody>
          <a:bodyPr lIns="50800" tIns="50800" rIns="50800" bIns="50800" anchor="ctr"/>
          <a:lstStyle/>
          <a:p>
            <a:pPr algn="ctr">
              <a:lnSpc>
                <a:spcPct val="100000"/>
              </a:lnSpc>
              <a:defRPr sz="3200">
                <a:solidFill>
                  <a:srgbClr val="000000"/>
                </a:solidFill>
                <a:latin typeface="Charlie Display Light"/>
                <a:ea typeface="Charlie Display Light"/>
                <a:cs typeface="Charlie Display Light"/>
                <a:sym typeface="Charlie Display Light"/>
              </a:defRPr>
            </a:pP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ID="10" grpId="1" fill="hold">
                                  <p:stCondLst>
                                    <p:cond delay="0"/>
                                  </p:stCondLst>
                                  <p:iterate type="el" backwards="0">
                                    <p:tmAbs val="0"/>
                                  </p:iterate>
                                  <p:childTnLst>
                                    <p:set>
                                      <p:cBhvr>
                                        <p:cTn id="6" fill="hold"/>
                                        <p:tgtEl>
                                          <p:spTgt spid="1514"/>
                                        </p:tgtEl>
                                        <p:attrNameLst>
                                          <p:attrName>style.visibility</p:attrName>
                                        </p:attrNameLst>
                                      </p:cBhvr>
                                      <p:to>
                                        <p:strVal val="visible"/>
                                      </p:to>
                                    </p:set>
                                    <p:animEffect filter="fade" transition="in">
                                      <p:cBhvr>
                                        <p:cTn id="7" dur="1000"/>
                                        <p:tgtEl>
                                          <p:spTgt spid="1514"/>
                                        </p:tgtEl>
                                      </p:cBhvr>
                                    </p:animEffect>
                                  </p:childTnLst>
                                </p:cTn>
                              </p:par>
                            </p:childTnLst>
                          </p:cTn>
                        </p:par>
                        <p:par>
                          <p:cTn id="8" fill="hold">
                            <p:stCondLst>
                              <p:cond delay="1000"/>
                            </p:stCondLst>
                            <p:childTnLst>
                              <p:par>
                                <p:cTn id="9" presetClass="entr" nodeType="afterEffect" presetID="10" grpId="2" fill="hold">
                                  <p:stCondLst>
                                    <p:cond delay="0"/>
                                  </p:stCondLst>
                                  <p:iterate type="el" backwards="0">
                                    <p:tmAbs val="0"/>
                                  </p:iterate>
                                  <p:childTnLst>
                                    <p:set>
                                      <p:cBhvr>
                                        <p:cTn id="10" fill="hold"/>
                                        <p:tgtEl>
                                          <p:spTgt spid="1527"/>
                                        </p:tgtEl>
                                        <p:attrNameLst>
                                          <p:attrName>style.visibility</p:attrName>
                                        </p:attrNameLst>
                                      </p:cBhvr>
                                      <p:to>
                                        <p:strVal val="visible"/>
                                      </p:to>
                                    </p:set>
                                    <p:animEffect filter="fade" transition="in">
                                      <p:cBhvr>
                                        <p:cTn id="11" dur="1000"/>
                                        <p:tgtEl>
                                          <p:spTgt spid="1527"/>
                                        </p:tgtEl>
                                      </p:cBhvr>
                                    </p:animEffect>
                                  </p:childTnLst>
                                </p:cTn>
                              </p:par>
                            </p:childTnLst>
                          </p:cTn>
                        </p:par>
                      </p:childTnLst>
                    </p:cTn>
                  </p:par>
                  <p:par>
                    <p:cTn id="12" fill="hold">
                      <p:stCondLst>
                        <p:cond delay="indefinite"/>
                      </p:stCondLst>
                      <p:childTnLst>
                        <p:par>
                          <p:cTn id="13" fill="hold">
                            <p:stCondLst>
                              <p:cond delay="0"/>
                            </p:stCondLst>
                            <p:childTnLst>
                              <p:par>
                                <p:cTn id="14" presetClass="entr" nodeType="clickEffect" presetID="10" grpId="3" fill="hold">
                                  <p:stCondLst>
                                    <p:cond delay="0"/>
                                  </p:stCondLst>
                                  <p:iterate type="el" backwards="0">
                                    <p:tmAbs val="0"/>
                                  </p:iterate>
                                  <p:childTnLst>
                                    <p:set>
                                      <p:cBhvr>
                                        <p:cTn id="15" fill="hold"/>
                                        <p:tgtEl>
                                          <p:spTgt spid="1517"/>
                                        </p:tgtEl>
                                        <p:attrNameLst>
                                          <p:attrName>style.visibility</p:attrName>
                                        </p:attrNameLst>
                                      </p:cBhvr>
                                      <p:to>
                                        <p:strVal val="visible"/>
                                      </p:to>
                                    </p:set>
                                    <p:animEffect filter="fade" transition="in">
                                      <p:cBhvr>
                                        <p:cTn id="16" dur="1000"/>
                                        <p:tgtEl>
                                          <p:spTgt spid="1517"/>
                                        </p:tgtEl>
                                      </p:cBhvr>
                                    </p:animEffect>
                                  </p:childTnLst>
                                </p:cTn>
                              </p:par>
                            </p:childTnLst>
                          </p:cTn>
                        </p:par>
                        <p:par>
                          <p:cTn id="17" fill="hold">
                            <p:stCondLst>
                              <p:cond delay="1000"/>
                            </p:stCondLst>
                            <p:childTnLst>
                              <p:par>
                                <p:cTn id="18" presetClass="entr" nodeType="afterEffect" presetID="10" grpId="4" fill="hold">
                                  <p:stCondLst>
                                    <p:cond delay="0"/>
                                  </p:stCondLst>
                                  <p:iterate type="el" backwards="0">
                                    <p:tmAbs val="0"/>
                                  </p:iterate>
                                  <p:childTnLst>
                                    <p:set>
                                      <p:cBhvr>
                                        <p:cTn id="19" fill="hold"/>
                                        <p:tgtEl>
                                          <p:spTgt spid="1528"/>
                                        </p:tgtEl>
                                        <p:attrNameLst>
                                          <p:attrName>style.visibility</p:attrName>
                                        </p:attrNameLst>
                                      </p:cBhvr>
                                      <p:to>
                                        <p:strVal val="visible"/>
                                      </p:to>
                                    </p:set>
                                    <p:animEffect filter="fade" transition="in">
                                      <p:cBhvr>
                                        <p:cTn id="20" dur="1000"/>
                                        <p:tgtEl>
                                          <p:spTgt spid="1528"/>
                                        </p:tgtEl>
                                      </p:cBhvr>
                                    </p:animEffect>
                                  </p:childTnLst>
                                </p:cTn>
                              </p:par>
                            </p:childTnLst>
                          </p:cTn>
                        </p:par>
                      </p:childTnLst>
                    </p:cTn>
                  </p:par>
                  <p:par>
                    <p:cTn id="21" fill="hold">
                      <p:stCondLst>
                        <p:cond delay="indefinite"/>
                      </p:stCondLst>
                      <p:childTnLst>
                        <p:par>
                          <p:cTn id="22" fill="hold">
                            <p:stCondLst>
                              <p:cond delay="0"/>
                            </p:stCondLst>
                            <p:childTnLst>
                              <p:par>
                                <p:cTn id="23" presetClass="entr" nodeType="clickEffect" presetID="10" grpId="5" fill="hold">
                                  <p:stCondLst>
                                    <p:cond delay="0"/>
                                  </p:stCondLst>
                                  <p:iterate type="el" backwards="0">
                                    <p:tmAbs val="0"/>
                                  </p:iterate>
                                  <p:childTnLst>
                                    <p:set>
                                      <p:cBhvr>
                                        <p:cTn id="24" fill="hold"/>
                                        <p:tgtEl>
                                          <p:spTgt spid="1520"/>
                                        </p:tgtEl>
                                        <p:attrNameLst>
                                          <p:attrName>style.visibility</p:attrName>
                                        </p:attrNameLst>
                                      </p:cBhvr>
                                      <p:to>
                                        <p:strVal val="visible"/>
                                      </p:to>
                                    </p:set>
                                    <p:animEffect filter="fade" transition="in">
                                      <p:cBhvr>
                                        <p:cTn id="25" dur="1000"/>
                                        <p:tgtEl>
                                          <p:spTgt spid="1520"/>
                                        </p:tgtEl>
                                      </p:cBhvr>
                                    </p:animEffect>
                                  </p:childTnLst>
                                </p:cTn>
                              </p:par>
                            </p:childTnLst>
                          </p:cTn>
                        </p:par>
                        <p:par>
                          <p:cTn id="26" fill="hold">
                            <p:stCondLst>
                              <p:cond delay="1000"/>
                            </p:stCondLst>
                            <p:childTnLst>
                              <p:par>
                                <p:cTn id="27" presetClass="entr" nodeType="afterEffect" presetID="10" grpId="6" fill="hold">
                                  <p:stCondLst>
                                    <p:cond delay="0"/>
                                  </p:stCondLst>
                                  <p:iterate type="el" backwards="0">
                                    <p:tmAbs val="0"/>
                                  </p:iterate>
                                  <p:childTnLst>
                                    <p:set>
                                      <p:cBhvr>
                                        <p:cTn id="28" fill="hold"/>
                                        <p:tgtEl>
                                          <p:spTgt spid="1529"/>
                                        </p:tgtEl>
                                        <p:attrNameLst>
                                          <p:attrName>style.visibility</p:attrName>
                                        </p:attrNameLst>
                                      </p:cBhvr>
                                      <p:to>
                                        <p:strVal val="visible"/>
                                      </p:to>
                                    </p:set>
                                    <p:animEffect filter="fade" transition="in">
                                      <p:cBhvr>
                                        <p:cTn id="29" dur="1000"/>
                                        <p:tgtEl>
                                          <p:spTgt spid="1529"/>
                                        </p:tgtEl>
                                      </p:cBhvr>
                                    </p:animEffect>
                                  </p:childTnLst>
                                </p:cTn>
                              </p:par>
                            </p:childTnLst>
                          </p:cTn>
                        </p:par>
                      </p:childTnLst>
                    </p:cTn>
                  </p:par>
                  <p:par>
                    <p:cTn id="30" fill="hold">
                      <p:stCondLst>
                        <p:cond delay="indefinite"/>
                      </p:stCondLst>
                      <p:childTnLst>
                        <p:par>
                          <p:cTn id="31" fill="hold">
                            <p:stCondLst>
                              <p:cond delay="0"/>
                            </p:stCondLst>
                            <p:childTnLst>
                              <p:par>
                                <p:cTn id="32" presetClass="entr" nodeType="clickEffect" presetID="10" grpId="7" fill="hold">
                                  <p:stCondLst>
                                    <p:cond delay="0"/>
                                  </p:stCondLst>
                                  <p:iterate type="el" backwards="0">
                                    <p:tmAbs val="0"/>
                                  </p:iterate>
                                  <p:childTnLst>
                                    <p:set>
                                      <p:cBhvr>
                                        <p:cTn id="33" fill="hold"/>
                                        <p:tgtEl>
                                          <p:spTgt spid="1523"/>
                                        </p:tgtEl>
                                        <p:attrNameLst>
                                          <p:attrName>style.visibility</p:attrName>
                                        </p:attrNameLst>
                                      </p:cBhvr>
                                      <p:to>
                                        <p:strVal val="visible"/>
                                      </p:to>
                                    </p:set>
                                    <p:animEffect filter="fade" transition="in">
                                      <p:cBhvr>
                                        <p:cTn id="34" dur="1000"/>
                                        <p:tgtEl>
                                          <p:spTgt spid="1523"/>
                                        </p:tgtEl>
                                      </p:cBhvr>
                                    </p:animEffect>
                                  </p:childTnLst>
                                </p:cTn>
                              </p:par>
                            </p:childTnLst>
                          </p:cTn>
                        </p:par>
                        <p:par>
                          <p:cTn id="35" fill="hold">
                            <p:stCondLst>
                              <p:cond delay="1000"/>
                            </p:stCondLst>
                            <p:childTnLst>
                              <p:par>
                                <p:cTn id="36" presetClass="entr" nodeType="afterEffect" presetID="10" grpId="8" fill="hold">
                                  <p:stCondLst>
                                    <p:cond delay="0"/>
                                  </p:stCondLst>
                                  <p:iterate type="el" backwards="0">
                                    <p:tmAbs val="0"/>
                                  </p:iterate>
                                  <p:childTnLst>
                                    <p:set>
                                      <p:cBhvr>
                                        <p:cTn id="37" fill="hold"/>
                                        <p:tgtEl>
                                          <p:spTgt spid="1530"/>
                                        </p:tgtEl>
                                        <p:attrNameLst>
                                          <p:attrName>style.visibility</p:attrName>
                                        </p:attrNameLst>
                                      </p:cBhvr>
                                      <p:to>
                                        <p:strVal val="visible"/>
                                      </p:to>
                                    </p:set>
                                    <p:animEffect filter="fade" transition="in">
                                      <p:cBhvr>
                                        <p:cTn id="38" dur="1000"/>
                                        <p:tgtEl>
                                          <p:spTgt spid="1530"/>
                                        </p:tgtEl>
                                      </p:cBhvr>
                                    </p:animEffect>
                                  </p:childTnLst>
                                </p:cTn>
                              </p:par>
                            </p:childTnLst>
                          </p:cTn>
                        </p:par>
                      </p:childTnLst>
                    </p:cTn>
                  </p:par>
                  <p:par>
                    <p:cTn id="39" fill="hold">
                      <p:stCondLst>
                        <p:cond delay="indefinite"/>
                      </p:stCondLst>
                      <p:childTnLst>
                        <p:par>
                          <p:cTn id="40" fill="hold">
                            <p:stCondLst>
                              <p:cond delay="0"/>
                            </p:stCondLst>
                            <p:childTnLst>
                              <p:par>
                                <p:cTn id="41" presetClass="entr" nodeType="clickEffect" presetID="10" grpId="9" fill="hold">
                                  <p:stCondLst>
                                    <p:cond delay="0"/>
                                  </p:stCondLst>
                                  <p:iterate type="el" backwards="0">
                                    <p:tmAbs val="0"/>
                                  </p:iterate>
                                  <p:childTnLst>
                                    <p:set>
                                      <p:cBhvr>
                                        <p:cTn id="42" fill="hold"/>
                                        <p:tgtEl>
                                          <p:spTgt spid="1526"/>
                                        </p:tgtEl>
                                        <p:attrNameLst>
                                          <p:attrName>style.visibility</p:attrName>
                                        </p:attrNameLst>
                                      </p:cBhvr>
                                      <p:to>
                                        <p:strVal val="visible"/>
                                      </p:to>
                                    </p:set>
                                    <p:animEffect filter="fade" transition="in">
                                      <p:cBhvr>
                                        <p:cTn id="43" dur="1000"/>
                                        <p:tgtEl>
                                          <p:spTgt spid="1526"/>
                                        </p:tgtEl>
                                      </p:cBhvr>
                                    </p:animEffect>
                                  </p:childTnLst>
                                </p:cTn>
                              </p:par>
                            </p:childTnLst>
                          </p:cTn>
                        </p:par>
                        <p:par>
                          <p:cTn id="44" fill="hold">
                            <p:stCondLst>
                              <p:cond delay="1000"/>
                            </p:stCondLst>
                            <p:childTnLst>
                              <p:par>
                                <p:cTn id="45" presetClass="entr" nodeType="afterEffect" presetID="10" grpId="10" fill="hold">
                                  <p:stCondLst>
                                    <p:cond delay="0"/>
                                  </p:stCondLst>
                                  <p:iterate type="el" backwards="0">
                                    <p:tmAbs val="0"/>
                                  </p:iterate>
                                  <p:childTnLst>
                                    <p:set>
                                      <p:cBhvr>
                                        <p:cTn id="46" fill="hold"/>
                                        <p:tgtEl>
                                          <p:spTgt spid="1511"/>
                                        </p:tgtEl>
                                        <p:attrNameLst>
                                          <p:attrName>style.visibility</p:attrName>
                                        </p:attrNameLst>
                                      </p:cBhvr>
                                      <p:to>
                                        <p:strVal val="visible"/>
                                      </p:to>
                                    </p:set>
                                    <p:animEffect filter="fade" transition="in">
                                      <p:cBhvr>
                                        <p:cTn id="47" dur="1000"/>
                                        <p:tgtEl>
                                          <p:spTgt spid="1511"/>
                                        </p:tgtEl>
                                      </p:cBhvr>
                                    </p:animEffect>
                                  </p:childTnLst>
                                </p:cTn>
                              </p:par>
                            </p:childTnLst>
                          </p:cTn>
                        </p:par>
                        <p:par>
                          <p:cTn id="48" fill="hold">
                            <p:stCondLst>
                              <p:cond delay="2000"/>
                            </p:stCondLst>
                            <p:childTnLst>
                              <p:par>
                                <p:cTn id="49" presetClass="entr" nodeType="afterEffect" presetSubtype="8" presetID="2" grpId="11" fill="hold">
                                  <p:stCondLst>
                                    <p:cond delay="0"/>
                                  </p:stCondLst>
                                  <p:iterate type="el" backwards="0">
                                    <p:tmAbs val="0"/>
                                  </p:iterate>
                                  <p:childTnLst>
                                    <p:set>
                                      <p:cBhvr>
                                        <p:cTn id="50" fill="hold"/>
                                        <p:tgtEl>
                                          <p:spTgt spid="1510"/>
                                        </p:tgtEl>
                                        <p:attrNameLst>
                                          <p:attrName>style.visibility</p:attrName>
                                        </p:attrNameLst>
                                      </p:cBhvr>
                                      <p:to>
                                        <p:strVal val="visible"/>
                                      </p:to>
                                    </p:set>
                                    <p:anim calcmode="lin" valueType="num">
                                      <p:cBhvr>
                                        <p:cTn id="51" dur="1000" fill="hold"/>
                                        <p:tgtEl>
                                          <p:spTgt spid="1510"/>
                                        </p:tgtEl>
                                        <p:attrNameLst>
                                          <p:attrName>ppt_x</p:attrName>
                                        </p:attrNameLst>
                                      </p:cBhvr>
                                      <p:tavLst>
                                        <p:tav tm="0">
                                          <p:val>
                                            <p:strVal val="0-#ppt_w/2"/>
                                          </p:val>
                                        </p:tav>
                                        <p:tav tm="100000">
                                          <p:val>
                                            <p:strVal val="#ppt_x"/>
                                          </p:val>
                                        </p:tav>
                                      </p:tavLst>
                                    </p:anim>
                                    <p:anim calcmode="lin" valueType="num">
                                      <p:cBhvr>
                                        <p:cTn id="52" dur="1000" fill="hold"/>
                                        <p:tgtEl>
                                          <p:spTgt spid="15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530" grpId="8"/>
      <p:bldP build="whole" bldLvl="1" animBg="1" rev="0" advAuto="0" spid="1526" grpId="9"/>
      <p:bldP build="whole" bldLvl="1" animBg="1" rev="0" advAuto="0" spid="1510" grpId="11"/>
      <p:bldP build="whole" bldLvl="1" animBg="1" rev="0" advAuto="0" spid="1527" grpId="2"/>
      <p:bldP build="whole" bldLvl="1" animBg="1" rev="0" advAuto="0" spid="1511" grpId="10"/>
      <p:bldP build="whole" bldLvl="1" animBg="1" rev="0" advAuto="0" spid="1528" grpId="4"/>
      <p:bldP build="whole" bldLvl="1" animBg="1" rev="0" advAuto="0" spid="1517" grpId="3"/>
      <p:bldP build="whole" bldLvl="1" animBg="1" rev="0" advAuto="0" spid="1514" grpId="1"/>
      <p:bldP build="whole" bldLvl="1" animBg="1" rev="0" advAuto="0" spid="1520" grpId="5"/>
      <p:bldP build="whole" bldLvl="1" animBg="1" rev="0" advAuto="0" spid="1523" grpId="7"/>
      <p:bldP build="whole" bldLvl="1" animBg="1" rev="0" advAuto="0" spid="1529" grpId="6"/>
    </p:bldLst>
  </p:timing>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chemeClr val="accent1">
                <a:hueOff val="-121749"/>
                <a:lumOff val="7441"/>
              </a:schemeClr>
            </a:gs>
            <a:gs pos="100000">
              <a:srgbClr val="B2D4FF"/>
            </a:gs>
          </a:gsLst>
          <a:lin ang="15709585" scaled="0"/>
        </a:gradFill>
      </p:bgPr>
    </p:bg>
    <p:spTree>
      <p:nvGrpSpPr>
        <p:cNvPr id="1" name=""/>
        <p:cNvGrpSpPr/>
        <p:nvPr/>
      </p:nvGrpSpPr>
      <p:grpSpPr>
        <a:xfrm>
          <a:off x="0" y="0"/>
          <a:ext cx="0" cy="0"/>
          <a:chOff x="0" y="0"/>
          <a:chExt cx="0" cy="0"/>
        </a:xfrm>
      </p:grpSpPr>
      <p:sp>
        <p:nvSpPr>
          <p:cNvPr id="1536" name="95%"/>
          <p:cNvSpPr/>
          <p:nvPr/>
        </p:nvSpPr>
        <p:spPr>
          <a:xfrm>
            <a:off x="1778000" y="2764901"/>
            <a:ext cx="20828000" cy="7721601"/>
          </a:xfrm>
          <a:prstGeom prst="rect">
            <a:avLst/>
          </a:prstGeom>
          <a:ln w="12700">
            <a:miter lim="400000"/>
          </a:ln>
          <a:effectLst>
            <a:outerShdw sx="100000" sy="100000" kx="0" ky="0" algn="b" rotWithShape="0" blurRad="0" dist="444500" dir="2556939">
              <a:schemeClr val="accent1">
                <a:lumOff val="-9925"/>
                <a:alpha val="9859"/>
              </a:schemeClr>
            </a:outerShdw>
          </a:effectLst>
          <a:extLst>
            <a:ext uri="{C572A759-6A51-4108-AA02-DFA0A04FC94B}">
              <ma14:wrappingTextBoxFlag xmlns:ma14="http://schemas.microsoft.com/office/mac/drawingml/2011/main" val="1"/>
            </a:ext>
          </a:extLst>
        </p:spPr>
        <p:txBody>
          <a:bodyPr lIns="50800" tIns="50800" rIns="50800" bIns="50800">
            <a:spAutoFit/>
          </a:bodyPr>
          <a:lstStyle>
            <a:lvl1pPr algn="ctr" defTabSz="584200">
              <a:lnSpc>
                <a:spcPct val="100000"/>
              </a:lnSpc>
              <a:defRPr sz="50000">
                <a:solidFill>
                  <a:schemeClr val="accent1">
                    <a:hueOff val="-417200"/>
                    <a:satOff val="-79665"/>
                    <a:lumOff val="48516"/>
                  </a:schemeClr>
                </a:solidFill>
                <a:latin typeface="Charlie Display Black"/>
                <a:ea typeface="Charlie Display Black"/>
                <a:cs typeface="Charlie Display Black"/>
                <a:sym typeface="Charlie Display Black"/>
              </a:defRPr>
            </a:lvl1pPr>
          </a:lstStyle>
          <a:p>
            <a:pPr/>
            <a:r>
              <a:t>95%</a:t>
            </a:r>
          </a:p>
        </p:txBody>
      </p:sp>
      <p:sp>
        <p:nvSpPr>
          <p:cNvPr id="1537" name="of new Atlassian customers choose cloud"/>
          <p:cNvSpPr/>
          <p:nvPr/>
        </p:nvSpPr>
        <p:spPr>
          <a:xfrm>
            <a:off x="6669260" y="9852166"/>
            <a:ext cx="11045479" cy="825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ctr">
              <a:lnSpc>
                <a:spcPct val="100000"/>
              </a:lnSpc>
              <a:defRPr>
                <a:solidFill>
                  <a:srgbClr val="FFFFFF"/>
                </a:solidFill>
                <a:latin typeface="Charlie Display Light"/>
                <a:ea typeface="Charlie Display Light"/>
                <a:cs typeface="Charlie Display Light"/>
                <a:sym typeface="Charlie Display Light"/>
              </a:defRPr>
            </a:lvl1pPr>
          </a:lstStyle>
          <a:p>
            <a:pPr/>
            <a:r>
              <a:t>of new Atlassian customers choose cloud</a:t>
            </a:r>
          </a:p>
        </p:txBody>
      </p:sp>
      <p:pic>
        <p:nvPicPr>
          <p:cNvPr id="1538" name="Image" descr="Image"/>
          <p:cNvPicPr>
            <a:picLocks noChangeAspect="1"/>
          </p:cNvPicPr>
          <p:nvPr/>
        </p:nvPicPr>
        <p:blipFill>
          <a:blip r:embed="rId3">
            <a:alphaModFix amt="19544"/>
            <a:extLst/>
          </a:blip>
          <a:stretch>
            <a:fillRect/>
          </a:stretch>
        </p:blipFill>
        <p:spPr>
          <a:xfrm>
            <a:off x="19099840" y="2368819"/>
            <a:ext cx="2587550" cy="739412"/>
          </a:xfrm>
          <a:prstGeom prst="rect">
            <a:avLst/>
          </a:prstGeom>
          <a:ln w="12700">
            <a:miter lim="400000"/>
          </a:ln>
        </p:spPr>
      </p:pic>
      <p:pic>
        <p:nvPicPr>
          <p:cNvPr id="1539" name="Image" descr="Image"/>
          <p:cNvPicPr>
            <a:picLocks noChangeAspect="1"/>
          </p:cNvPicPr>
          <p:nvPr/>
        </p:nvPicPr>
        <p:blipFill>
          <a:blip r:embed="rId4">
            <a:alphaModFix amt="19544"/>
            <a:extLst/>
          </a:blip>
          <a:srcRect l="0" t="0" r="0" b="0"/>
          <a:stretch>
            <a:fillRect/>
          </a:stretch>
        </p:blipFill>
        <p:spPr>
          <a:xfrm>
            <a:off x="21459338" y="1038479"/>
            <a:ext cx="1574560" cy="480234"/>
          </a:xfrm>
          <a:prstGeom prst="rect">
            <a:avLst/>
          </a:prstGeom>
          <a:ln w="12700">
            <a:miter lim="400000"/>
          </a:ln>
        </p:spPr>
      </p:pic>
      <p:pic>
        <p:nvPicPr>
          <p:cNvPr id="1540" name="Image" descr="Image"/>
          <p:cNvPicPr>
            <a:picLocks noChangeAspect="1"/>
          </p:cNvPicPr>
          <p:nvPr/>
        </p:nvPicPr>
        <p:blipFill>
          <a:blip r:embed="rId5">
            <a:alphaModFix amt="19544"/>
            <a:extLst/>
          </a:blip>
          <a:stretch>
            <a:fillRect/>
          </a:stretch>
        </p:blipFill>
        <p:spPr>
          <a:xfrm>
            <a:off x="979868" y="10380752"/>
            <a:ext cx="5087858" cy="1453888"/>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ID="10" grpId="1" fill="hold">
                                  <p:stCondLst>
                                    <p:cond delay="0"/>
                                  </p:stCondLst>
                                  <p:iterate type="el" backwards="0">
                                    <p:tmAbs val="0"/>
                                  </p:iterate>
                                  <p:childTnLst>
                                    <p:set>
                                      <p:cBhvr>
                                        <p:cTn id="6" fill="hold"/>
                                        <p:tgtEl>
                                          <p:spTgt spid="1536"/>
                                        </p:tgtEl>
                                        <p:attrNameLst>
                                          <p:attrName>style.visibility</p:attrName>
                                        </p:attrNameLst>
                                      </p:cBhvr>
                                      <p:to>
                                        <p:strVal val="visible"/>
                                      </p:to>
                                    </p:set>
                                    <p:animEffect filter="fade" transition="in">
                                      <p:cBhvr>
                                        <p:cTn id="7" dur="1000"/>
                                        <p:tgtEl>
                                          <p:spTgt spid="1536"/>
                                        </p:tgtEl>
                                      </p:cBhvr>
                                    </p:animEffect>
                                  </p:childTnLst>
                                </p:cTn>
                              </p:par>
                            </p:childTnLst>
                          </p:cTn>
                        </p:par>
                        <p:par>
                          <p:cTn id="8" fill="hold">
                            <p:stCondLst>
                              <p:cond delay="1000"/>
                            </p:stCondLst>
                            <p:childTnLst>
                              <p:par>
                                <p:cTn id="9" presetClass="entr" nodeType="afterEffect" presetID="10" grpId="2" fill="hold">
                                  <p:stCondLst>
                                    <p:cond delay="200"/>
                                  </p:stCondLst>
                                  <p:iterate type="el" backwards="0">
                                    <p:tmAbs val="0"/>
                                  </p:iterate>
                                  <p:childTnLst>
                                    <p:set>
                                      <p:cBhvr>
                                        <p:cTn id="10" fill="hold"/>
                                        <p:tgtEl>
                                          <p:spTgt spid="1537"/>
                                        </p:tgtEl>
                                        <p:attrNameLst>
                                          <p:attrName>style.visibility</p:attrName>
                                        </p:attrNameLst>
                                      </p:cBhvr>
                                      <p:to>
                                        <p:strVal val="visible"/>
                                      </p:to>
                                    </p:set>
                                    <p:animEffect filter="fade" transition="in">
                                      <p:cBhvr>
                                        <p:cTn id="11" dur="1000"/>
                                        <p:tgtEl>
                                          <p:spTgt spid="1537"/>
                                        </p:tgtEl>
                                      </p:cBhvr>
                                    </p:animEffect>
                                  </p:childTnLst>
                                </p:cTn>
                              </p:par>
                            </p:childTnLst>
                          </p:cTn>
                        </p:par>
                        <p:par>
                          <p:cTn id="12" fill="hold">
                            <p:stCondLst>
                              <p:cond delay="2200"/>
                            </p:stCondLst>
                            <p:childTnLst>
                              <p:par>
                                <p:cTn id="13" presetClass="entr" nodeType="afterEffect" presetSubtype="8" presetID="2" grpId="3" fill="hold">
                                  <p:stCondLst>
                                    <p:cond delay="0"/>
                                  </p:stCondLst>
                                  <p:iterate type="el" backwards="0">
                                    <p:tmAbs val="0"/>
                                  </p:iterate>
                                  <p:childTnLst>
                                    <p:set>
                                      <p:cBhvr>
                                        <p:cTn id="14" fill="hold"/>
                                        <p:tgtEl>
                                          <p:spTgt spid="1539"/>
                                        </p:tgtEl>
                                        <p:attrNameLst>
                                          <p:attrName>style.visibility</p:attrName>
                                        </p:attrNameLst>
                                      </p:cBhvr>
                                      <p:to>
                                        <p:strVal val="visible"/>
                                      </p:to>
                                    </p:set>
                                    <p:anim calcmode="lin" valueType="num">
                                      <p:cBhvr>
                                        <p:cTn id="15" dur="1000" fill="hold"/>
                                        <p:tgtEl>
                                          <p:spTgt spid="1539"/>
                                        </p:tgtEl>
                                        <p:attrNameLst>
                                          <p:attrName>ppt_x</p:attrName>
                                        </p:attrNameLst>
                                      </p:cBhvr>
                                      <p:tavLst>
                                        <p:tav tm="0">
                                          <p:val>
                                            <p:strVal val="0-#ppt_w/2"/>
                                          </p:val>
                                        </p:tav>
                                        <p:tav tm="100000">
                                          <p:val>
                                            <p:strVal val="#ppt_x"/>
                                          </p:val>
                                        </p:tav>
                                      </p:tavLst>
                                    </p:anim>
                                    <p:anim calcmode="lin" valueType="num">
                                      <p:cBhvr>
                                        <p:cTn id="16" dur="1000" fill="hold"/>
                                        <p:tgtEl>
                                          <p:spTgt spid="1539"/>
                                        </p:tgtEl>
                                        <p:attrNameLst>
                                          <p:attrName>ppt_y</p:attrName>
                                        </p:attrNameLst>
                                      </p:cBhvr>
                                      <p:tavLst>
                                        <p:tav tm="0">
                                          <p:val>
                                            <p:strVal val="#ppt_y"/>
                                          </p:val>
                                        </p:tav>
                                        <p:tav tm="100000">
                                          <p:val>
                                            <p:strVal val="#ppt_y"/>
                                          </p:val>
                                        </p:tav>
                                      </p:tavLst>
                                    </p:anim>
                                  </p:childTnLst>
                                </p:cTn>
                              </p:par>
                            </p:childTnLst>
                          </p:cTn>
                        </p:par>
                        <p:par>
                          <p:cTn id="17" fill="hold">
                            <p:stCondLst>
                              <p:cond delay="3200"/>
                            </p:stCondLst>
                            <p:childTnLst>
                              <p:par>
                                <p:cTn id="18" presetClass="entr" nodeType="afterEffect" presetSubtype="8" presetID="2" grpId="4" fill="hold">
                                  <p:stCondLst>
                                    <p:cond delay="0"/>
                                  </p:stCondLst>
                                  <p:iterate type="el" backwards="0">
                                    <p:tmAbs val="0"/>
                                  </p:iterate>
                                  <p:childTnLst>
                                    <p:set>
                                      <p:cBhvr>
                                        <p:cTn id="19" fill="hold"/>
                                        <p:tgtEl>
                                          <p:spTgt spid="1538"/>
                                        </p:tgtEl>
                                        <p:attrNameLst>
                                          <p:attrName>style.visibility</p:attrName>
                                        </p:attrNameLst>
                                      </p:cBhvr>
                                      <p:to>
                                        <p:strVal val="visible"/>
                                      </p:to>
                                    </p:set>
                                    <p:anim calcmode="lin" valueType="num">
                                      <p:cBhvr>
                                        <p:cTn id="20" dur="1000" fill="hold"/>
                                        <p:tgtEl>
                                          <p:spTgt spid="1538"/>
                                        </p:tgtEl>
                                        <p:attrNameLst>
                                          <p:attrName>ppt_x</p:attrName>
                                        </p:attrNameLst>
                                      </p:cBhvr>
                                      <p:tavLst>
                                        <p:tav tm="0">
                                          <p:val>
                                            <p:strVal val="0-#ppt_w/2"/>
                                          </p:val>
                                        </p:tav>
                                        <p:tav tm="100000">
                                          <p:val>
                                            <p:strVal val="#ppt_x"/>
                                          </p:val>
                                        </p:tav>
                                      </p:tavLst>
                                    </p:anim>
                                    <p:anim calcmode="lin" valueType="num">
                                      <p:cBhvr>
                                        <p:cTn id="21" dur="1000" fill="hold"/>
                                        <p:tgtEl>
                                          <p:spTgt spid="1538"/>
                                        </p:tgtEl>
                                        <p:attrNameLst>
                                          <p:attrName>ppt_y</p:attrName>
                                        </p:attrNameLst>
                                      </p:cBhvr>
                                      <p:tavLst>
                                        <p:tav tm="0">
                                          <p:val>
                                            <p:strVal val="#ppt_y"/>
                                          </p:val>
                                        </p:tav>
                                        <p:tav tm="100000">
                                          <p:val>
                                            <p:strVal val="#ppt_y"/>
                                          </p:val>
                                        </p:tav>
                                      </p:tavLst>
                                    </p:anim>
                                  </p:childTnLst>
                                </p:cTn>
                              </p:par>
                            </p:childTnLst>
                          </p:cTn>
                        </p:par>
                        <p:par>
                          <p:cTn id="22" fill="hold">
                            <p:stCondLst>
                              <p:cond delay="4200"/>
                            </p:stCondLst>
                            <p:childTnLst>
                              <p:par>
                                <p:cTn id="23" presetClass="entr" nodeType="afterEffect" presetSubtype="8" presetID="2" grpId="5" fill="hold">
                                  <p:stCondLst>
                                    <p:cond delay="0"/>
                                  </p:stCondLst>
                                  <p:iterate type="el" backwards="0">
                                    <p:tmAbs val="0"/>
                                  </p:iterate>
                                  <p:childTnLst>
                                    <p:set>
                                      <p:cBhvr>
                                        <p:cTn id="24" fill="hold"/>
                                        <p:tgtEl>
                                          <p:spTgt spid="1540"/>
                                        </p:tgtEl>
                                        <p:attrNameLst>
                                          <p:attrName>style.visibility</p:attrName>
                                        </p:attrNameLst>
                                      </p:cBhvr>
                                      <p:to>
                                        <p:strVal val="visible"/>
                                      </p:to>
                                    </p:set>
                                    <p:anim calcmode="lin" valueType="num">
                                      <p:cBhvr>
                                        <p:cTn id="25" dur="1000" fill="hold"/>
                                        <p:tgtEl>
                                          <p:spTgt spid="1540"/>
                                        </p:tgtEl>
                                        <p:attrNameLst>
                                          <p:attrName>ppt_x</p:attrName>
                                        </p:attrNameLst>
                                      </p:cBhvr>
                                      <p:tavLst>
                                        <p:tav tm="0">
                                          <p:val>
                                            <p:strVal val="0-#ppt_w/2"/>
                                          </p:val>
                                        </p:tav>
                                        <p:tav tm="100000">
                                          <p:val>
                                            <p:strVal val="#ppt_x"/>
                                          </p:val>
                                        </p:tav>
                                      </p:tavLst>
                                    </p:anim>
                                    <p:anim calcmode="lin" valueType="num">
                                      <p:cBhvr>
                                        <p:cTn id="26" dur="1000" fill="hold"/>
                                        <p:tgtEl>
                                          <p:spTgt spid="15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539" grpId="3"/>
      <p:bldP build="whole" bldLvl="1" animBg="1" rev="0" advAuto="0" spid="1537" grpId="2"/>
      <p:bldP build="whole" bldLvl="1" animBg="1" rev="0" advAuto="0" spid="1536" grpId="1"/>
      <p:bldP build="whole" bldLvl="1" animBg="1" rev="0" advAuto="0" spid="1540" grpId="5"/>
      <p:bldP build="whole" bldLvl="1" animBg="1" rev="0" advAuto="0" spid="1538" grpId="4"/>
    </p:bldLst>
  </p:timing>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544" name="carebear email footer@2x.png" descr="carebear email footer@2x.png"/>
          <p:cNvPicPr>
            <a:picLocks noChangeAspect="1"/>
          </p:cNvPicPr>
          <p:nvPr/>
        </p:nvPicPr>
        <p:blipFill>
          <a:blip r:embed="rId4">
            <a:alphaModFix amt="44671"/>
            <a:extLst/>
          </a:blip>
          <a:stretch>
            <a:fillRect/>
          </a:stretch>
        </p:blipFill>
        <p:spPr>
          <a:xfrm>
            <a:off x="-39046" y="9161890"/>
            <a:ext cx="24462091" cy="4639363"/>
          </a:xfrm>
          <a:prstGeom prst="rect">
            <a:avLst/>
          </a:prstGeom>
          <a:ln w="12700">
            <a:miter lim="400000"/>
          </a:ln>
        </p:spPr>
      </p:pic>
      <p:sp>
        <p:nvSpPr>
          <p:cNvPr id="1545" name="Why Atlassian cloud?"/>
          <p:cNvSpPr/>
          <p:nvPr/>
        </p:nvSpPr>
        <p:spPr>
          <a:xfrm>
            <a:off x="1573670" y="1359400"/>
            <a:ext cx="21236660" cy="16256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ctr">
              <a:lnSpc>
                <a:spcPct val="90000"/>
              </a:lnSpc>
              <a:spcBef>
                <a:spcPts val="2500"/>
              </a:spcBef>
              <a:defRPr sz="10000">
                <a:latin typeface="Charlie Display Thin"/>
                <a:ea typeface="Charlie Display Thin"/>
                <a:cs typeface="Charlie Display Thin"/>
                <a:sym typeface="Charlie Display Thin"/>
              </a:defRPr>
            </a:lvl1pPr>
          </a:lstStyle>
          <a:p>
            <a:pPr/>
            <a:r>
              <a:t>Why Atlassian cloud?</a:t>
            </a:r>
          </a:p>
        </p:txBody>
      </p:sp>
      <p:sp>
        <p:nvSpPr>
          <p:cNvPr id="1546" name="Time to  value…"/>
          <p:cNvSpPr/>
          <p:nvPr/>
        </p:nvSpPr>
        <p:spPr>
          <a:xfrm>
            <a:off x="2348188" y="8488493"/>
            <a:ext cx="6557736" cy="286829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algn="ctr">
              <a:lnSpc>
                <a:spcPct val="120000"/>
              </a:lnSpc>
              <a:defRPr>
                <a:latin typeface="+mj-lt"/>
                <a:ea typeface="+mj-ea"/>
                <a:cs typeface="+mj-cs"/>
                <a:sym typeface="Charlie Display Semibold"/>
              </a:defRPr>
            </a:pPr>
            <a:r>
              <a:t>Time to  value</a:t>
            </a:r>
          </a:p>
          <a:p>
            <a:pPr algn="ctr">
              <a:lnSpc>
                <a:spcPct val="120000"/>
              </a:lnSpc>
              <a:defRPr sz="3500">
                <a:latin typeface="Charlie Display Thin"/>
                <a:ea typeface="Charlie Display Thin"/>
                <a:cs typeface="Charlie Display Thin"/>
                <a:sym typeface="Charlie Display Thin"/>
              </a:defRPr>
            </a:pPr>
            <a:r>
              <a:t>Quickly pivot and accelerate business decisions without </a:t>
            </a:r>
            <a:br/>
            <a:r>
              <a:t>losing time</a:t>
            </a:r>
          </a:p>
        </p:txBody>
      </p:sp>
      <p:sp>
        <p:nvSpPr>
          <p:cNvPr id="1547" name="ROI…"/>
          <p:cNvSpPr/>
          <p:nvPr/>
        </p:nvSpPr>
        <p:spPr>
          <a:xfrm>
            <a:off x="9203713" y="8488493"/>
            <a:ext cx="5990680" cy="286829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algn="ctr">
              <a:lnSpc>
                <a:spcPct val="120000"/>
              </a:lnSpc>
              <a:defRPr>
                <a:latin typeface="+mj-lt"/>
                <a:ea typeface="+mj-ea"/>
                <a:cs typeface="+mj-cs"/>
                <a:sym typeface="Charlie Display Semibold"/>
              </a:defRPr>
            </a:pPr>
            <a:r>
              <a:t>ROI</a:t>
            </a:r>
          </a:p>
          <a:p>
            <a:pPr algn="ctr">
              <a:lnSpc>
                <a:spcPct val="120000"/>
              </a:lnSpc>
              <a:defRPr sz="3500">
                <a:latin typeface="Charlie Display Thin"/>
                <a:ea typeface="Charlie Display Thin"/>
                <a:cs typeface="Charlie Display Thin"/>
                <a:sym typeface="Charlie Display Thin"/>
              </a:defRPr>
            </a:pPr>
            <a:r>
              <a:t>Refocus our time and </a:t>
            </a:r>
            <a:br/>
            <a:r>
              <a:t>resources on core </a:t>
            </a:r>
            <a:br/>
            <a:r>
              <a:t>business competencies</a:t>
            </a:r>
          </a:p>
        </p:txBody>
      </p:sp>
      <p:sp>
        <p:nvSpPr>
          <p:cNvPr id="1548" name="Innovation…"/>
          <p:cNvSpPr/>
          <p:nvPr/>
        </p:nvSpPr>
        <p:spPr>
          <a:xfrm>
            <a:off x="15525610" y="8488493"/>
            <a:ext cx="6490880" cy="286829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algn="ctr">
              <a:lnSpc>
                <a:spcPct val="120000"/>
              </a:lnSpc>
              <a:defRPr>
                <a:latin typeface="+mj-lt"/>
                <a:ea typeface="+mj-ea"/>
                <a:cs typeface="+mj-cs"/>
                <a:sym typeface="Charlie Display Semibold"/>
              </a:defRPr>
            </a:pPr>
            <a:r>
              <a:t>Innovation</a:t>
            </a:r>
          </a:p>
          <a:p>
            <a:pPr algn="ctr">
              <a:lnSpc>
                <a:spcPct val="120000"/>
              </a:lnSpc>
              <a:defRPr sz="3500">
                <a:latin typeface="Charlie Display Thin"/>
                <a:ea typeface="Charlie Display Thin"/>
                <a:cs typeface="Charlie Display Thin"/>
                <a:sym typeface="Charlie Display Thin"/>
              </a:defRPr>
            </a:pPr>
            <a:r>
              <a:t>Get the latest capabilities from Atlassian to productively ship </a:t>
            </a:r>
            <a:br/>
            <a:r>
              <a:t>with speed and quality</a:t>
            </a:r>
          </a:p>
        </p:txBody>
      </p:sp>
      <p:pic>
        <p:nvPicPr>
          <p:cNvPr id="1549" name="Image" descr="Image"/>
          <p:cNvPicPr>
            <a:picLocks noChangeAspect="1"/>
          </p:cNvPicPr>
          <p:nvPr/>
        </p:nvPicPr>
        <p:blipFill>
          <a:blip r:embed="rId5">
            <a:extLst/>
          </a:blip>
          <a:srcRect l="6207" t="0" r="0" b="0"/>
          <a:stretch>
            <a:fillRect/>
          </a:stretch>
        </p:blipFill>
        <p:spPr>
          <a:xfrm>
            <a:off x="12757949" y="-4437533"/>
            <a:ext cx="4548446" cy="3705159"/>
          </a:xfrm>
          <a:prstGeom prst="rect">
            <a:avLst/>
          </a:prstGeom>
          <a:ln w="12700">
            <a:miter lim="400000"/>
          </a:ln>
        </p:spPr>
      </p:pic>
      <p:pic>
        <p:nvPicPr>
          <p:cNvPr id="1550" name="Image" descr="Image"/>
          <p:cNvPicPr>
            <a:picLocks noChangeAspect="1"/>
          </p:cNvPicPr>
          <p:nvPr/>
        </p:nvPicPr>
        <p:blipFill>
          <a:blip r:embed="rId6">
            <a:extLst/>
          </a:blip>
          <a:srcRect l="7011" t="7278" r="7011" b="0"/>
          <a:stretch>
            <a:fillRect/>
          </a:stretch>
        </p:blipFill>
        <p:spPr>
          <a:xfrm>
            <a:off x="17203988" y="-4512741"/>
            <a:ext cx="3134279" cy="3855449"/>
          </a:xfrm>
          <a:prstGeom prst="rect">
            <a:avLst/>
          </a:prstGeom>
          <a:ln w="12700">
            <a:miter lim="400000"/>
          </a:ln>
        </p:spPr>
      </p:pic>
      <p:pic>
        <p:nvPicPr>
          <p:cNvPr id="1551" name="Image" descr="Image"/>
          <p:cNvPicPr>
            <a:picLocks noChangeAspect="1"/>
          </p:cNvPicPr>
          <p:nvPr/>
        </p:nvPicPr>
        <p:blipFill>
          <a:blip r:embed="rId7">
            <a:extLst/>
          </a:blip>
          <a:stretch>
            <a:fillRect/>
          </a:stretch>
        </p:blipFill>
        <p:spPr>
          <a:xfrm>
            <a:off x="3995222" y="-5769818"/>
            <a:ext cx="3855420" cy="3855420"/>
          </a:xfrm>
          <a:prstGeom prst="rect">
            <a:avLst/>
          </a:prstGeom>
          <a:ln w="12700">
            <a:miter lim="400000"/>
          </a:ln>
        </p:spPr>
      </p:pic>
      <p:pic>
        <p:nvPicPr>
          <p:cNvPr id="1552" name="Image" descr="Image"/>
          <p:cNvPicPr>
            <a:picLocks noChangeAspect="1"/>
          </p:cNvPicPr>
          <p:nvPr/>
        </p:nvPicPr>
        <p:blipFill>
          <a:blip r:embed="rId8">
            <a:extLst/>
          </a:blip>
          <a:stretch>
            <a:fillRect/>
          </a:stretch>
        </p:blipFill>
        <p:spPr>
          <a:xfrm>
            <a:off x="7863151" y="-5567710"/>
            <a:ext cx="3237799" cy="4136037"/>
          </a:xfrm>
          <a:prstGeom prst="rect">
            <a:avLst/>
          </a:prstGeom>
          <a:ln w="12700">
            <a:miter lim="400000"/>
          </a:ln>
        </p:spPr>
      </p:pic>
      <p:pic>
        <p:nvPicPr>
          <p:cNvPr id="1553" name="Image" descr="Image"/>
          <p:cNvPicPr>
            <a:picLocks noChangeAspect="1"/>
          </p:cNvPicPr>
          <p:nvPr/>
        </p:nvPicPr>
        <p:blipFill>
          <a:blip r:embed="rId9">
            <a:extLst/>
          </a:blip>
          <a:stretch>
            <a:fillRect/>
          </a:stretch>
        </p:blipFill>
        <p:spPr>
          <a:xfrm>
            <a:off x="7395089" y="-4695773"/>
            <a:ext cx="5288620" cy="3705226"/>
          </a:xfrm>
          <a:prstGeom prst="rect">
            <a:avLst/>
          </a:prstGeom>
          <a:ln w="12700">
            <a:miter lim="400000"/>
          </a:ln>
        </p:spPr>
      </p:pic>
      <p:pic>
        <p:nvPicPr>
          <p:cNvPr id="1554" name="Image" descr="Image"/>
          <p:cNvPicPr>
            <a:picLocks noChangeAspect="1"/>
          </p:cNvPicPr>
          <p:nvPr/>
        </p:nvPicPr>
        <p:blipFill>
          <a:blip r:embed="rId10">
            <a:extLst/>
          </a:blip>
          <a:stretch>
            <a:fillRect/>
          </a:stretch>
        </p:blipFill>
        <p:spPr>
          <a:xfrm>
            <a:off x="12506200" y="-4857532"/>
            <a:ext cx="2715692" cy="2715680"/>
          </a:xfrm>
          <a:prstGeom prst="rect">
            <a:avLst/>
          </a:prstGeom>
          <a:ln w="12700">
            <a:miter lim="400000"/>
          </a:ln>
        </p:spPr>
      </p:pic>
      <p:pic>
        <p:nvPicPr>
          <p:cNvPr id="1555" name="Image" descr="Image"/>
          <p:cNvPicPr>
            <a:picLocks noChangeAspect="1"/>
          </p:cNvPicPr>
          <p:nvPr/>
        </p:nvPicPr>
        <p:blipFill>
          <a:blip r:embed="rId11">
            <a:extLst/>
          </a:blip>
          <a:stretch>
            <a:fillRect/>
          </a:stretch>
        </p:blipFill>
        <p:spPr>
          <a:xfrm>
            <a:off x="10224710" y="4005427"/>
            <a:ext cx="3934580" cy="3705226"/>
          </a:xfrm>
          <a:prstGeom prst="rect">
            <a:avLst/>
          </a:prstGeom>
          <a:ln w="12700">
            <a:miter lim="400000"/>
          </a:ln>
        </p:spPr>
      </p:pic>
      <p:pic>
        <p:nvPicPr>
          <p:cNvPr id="1556" name="Image" descr="Image"/>
          <p:cNvPicPr>
            <a:picLocks noChangeAspect="1"/>
          </p:cNvPicPr>
          <p:nvPr/>
        </p:nvPicPr>
        <p:blipFill>
          <a:blip r:embed="rId12">
            <a:extLst/>
          </a:blip>
          <a:stretch>
            <a:fillRect/>
          </a:stretch>
        </p:blipFill>
        <p:spPr>
          <a:xfrm>
            <a:off x="16192025" y="4204411"/>
            <a:ext cx="5158050" cy="3307258"/>
          </a:xfrm>
          <a:prstGeom prst="rect">
            <a:avLst/>
          </a:prstGeom>
          <a:ln w="12700">
            <a:miter lim="400000"/>
          </a:ln>
        </p:spPr>
      </p:pic>
      <p:pic>
        <p:nvPicPr>
          <p:cNvPr id="1557" name="Image" descr="Image"/>
          <p:cNvPicPr>
            <a:picLocks noChangeAspect="1"/>
          </p:cNvPicPr>
          <p:nvPr/>
        </p:nvPicPr>
        <p:blipFill>
          <a:blip r:embed="rId13">
            <a:extLst/>
          </a:blip>
          <a:stretch>
            <a:fillRect/>
          </a:stretch>
        </p:blipFill>
        <p:spPr>
          <a:xfrm>
            <a:off x="10797933" y="-3544897"/>
            <a:ext cx="2788134" cy="2389138"/>
          </a:xfrm>
          <a:prstGeom prst="rect">
            <a:avLst/>
          </a:prstGeom>
          <a:ln w="12700">
            <a:miter lim="400000"/>
          </a:ln>
        </p:spPr>
      </p:pic>
      <p:pic>
        <p:nvPicPr>
          <p:cNvPr id="1558" name="Image" descr="Image"/>
          <p:cNvPicPr>
            <a:picLocks noChangeAspect="1"/>
          </p:cNvPicPr>
          <p:nvPr/>
        </p:nvPicPr>
        <p:blipFill>
          <a:blip r:embed="rId14">
            <a:extLst/>
          </a:blip>
          <a:stretch>
            <a:fillRect/>
          </a:stretch>
        </p:blipFill>
        <p:spPr>
          <a:xfrm>
            <a:off x="3543525" y="4268375"/>
            <a:ext cx="4167062" cy="3179329"/>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med" advClick="1" p14:dur="1000">
        <p:fade/>
      </p:transition>
    </mc:Choice>
    <mc:Fallback>
      <p:transition spd="med">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ID="10" grpId="1" fill="hold">
                                  <p:stCondLst>
                                    <p:cond delay="0"/>
                                  </p:stCondLst>
                                  <p:iterate type="el" backwards="0">
                                    <p:tmAbs val="0"/>
                                  </p:iterate>
                                  <p:childTnLst>
                                    <p:set>
                                      <p:cBhvr>
                                        <p:cTn id="6" fill="hold"/>
                                        <p:tgtEl>
                                          <p:spTgt spid="1545"/>
                                        </p:tgtEl>
                                        <p:attrNameLst>
                                          <p:attrName>style.visibility</p:attrName>
                                        </p:attrNameLst>
                                      </p:cBhvr>
                                      <p:to>
                                        <p:strVal val="visible"/>
                                      </p:to>
                                    </p:set>
                                    <p:animEffect filter="fade" transition="in">
                                      <p:cBhvr>
                                        <p:cTn id="7" dur="1000"/>
                                        <p:tgtEl>
                                          <p:spTgt spid="1545"/>
                                        </p:tgtEl>
                                      </p:cBhvr>
                                    </p:animEffect>
                                  </p:childTnLst>
                                </p:cTn>
                              </p:par>
                            </p:childTnLst>
                          </p:cTn>
                        </p:par>
                        <p:par>
                          <p:cTn id="8" fill="hold">
                            <p:stCondLst>
                              <p:cond delay="1000"/>
                            </p:stCondLst>
                            <p:childTnLst>
                              <p:par>
                                <p:cTn id="9" presetClass="entr" nodeType="afterEffect" presetSubtype="8" presetID="2" grpId="2" fill="hold">
                                  <p:stCondLst>
                                    <p:cond delay="0"/>
                                  </p:stCondLst>
                                  <p:iterate type="el" backwards="0">
                                    <p:tmAbs val="0"/>
                                  </p:iterate>
                                  <p:childTnLst>
                                    <p:set>
                                      <p:cBhvr>
                                        <p:cTn id="10" fill="hold"/>
                                        <p:tgtEl>
                                          <p:spTgt spid="1544"/>
                                        </p:tgtEl>
                                        <p:attrNameLst>
                                          <p:attrName>style.visibility</p:attrName>
                                        </p:attrNameLst>
                                      </p:cBhvr>
                                      <p:to>
                                        <p:strVal val="visible"/>
                                      </p:to>
                                    </p:set>
                                    <p:anim calcmode="lin" valueType="num">
                                      <p:cBhvr>
                                        <p:cTn id="11" dur="1000" fill="hold"/>
                                        <p:tgtEl>
                                          <p:spTgt spid="1544"/>
                                        </p:tgtEl>
                                        <p:attrNameLst>
                                          <p:attrName>ppt_x</p:attrName>
                                        </p:attrNameLst>
                                      </p:cBhvr>
                                      <p:tavLst>
                                        <p:tav tm="0">
                                          <p:val>
                                            <p:strVal val="0-#ppt_w/2"/>
                                          </p:val>
                                        </p:tav>
                                        <p:tav tm="100000">
                                          <p:val>
                                            <p:strVal val="#ppt_x"/>
                                          </p:val>
                                        </p:tav>
                                      </p:tavLst>
                                    </p:anim>
                                    <p:anim calcmode="lin" valueType="num">
                                      <p:cBhvr>
                                        <p:cTn id="12" dur="1000" fill="hold"/>
                                        <p:tgtEl>
                                          <p:spTgt spid="154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Class="entr" nodeType="clickEffect" presetSubtype="4" presetID="2" grpId="3" fill="hold">
                                  <p:stCondLst>
                                    <p:cond delay="0"/>
                                  </p:stCondLst>
                                  <p:iterate type="el" backwards="0">
                                    <p:tmAbs val="0"/>
                                  </p:iterate>
                                  <p:childTnLst>
                                    <p:set>
                                      <p:cBhvr>
                                        <p:cTn id="16" fill="hold"/>
                                        <p:tgtEl>
                                          <p:spTgt spid="1558"/>
                                        </p:tgtEl>
                                        <p:attrNameLst>
                                          <p:attrName>style.visibility</p:attrName>
                                        </p:attrNameLst>
                                      </p:cBhvr>
                                      <p:to>
                                        <p:strVal val="visible"/>
                                      </p:to>
                                    </p:set>
                                    <p:anim calcmode="lin" valueType="num">
                                      <p:cBhvr>
                                        <p:cTn id="17" dur="1000" fill="hold"/>
                                        <p:tgtEl>
                                          <p:spTgt spid="1558"/>
                                        </p:tgtEl>
                                        <p:attrNameLst>
                                          <p:attrName>ppt_x</p:attrName>
                                        </p:attrNameLst>
                                      </p:cBhvr>
                                      <p:tavLst>
                                        <p:tav tm="0">
                                          <p:val>
                                            <p:strVal val="#ppt_x"/>
                                          </p:val>
                                        </p:tav>
                                        <p:tav tm="100000">
                                          <p:val>
                                            <p:strVal val="#ppt_x"/>
                                          </p:val>
                                        </p:tav>
                                      </p:tavLst>
                                    </p:anim>
                                    <p:anim calcmode="lin" valueType="num">
                                      <p:cBhvr>
                                        <p:cTn id="18" dur="1000" fill="hold"/>
                                        <p:tgtEl>
                                          <p:spTgt spid="1558"/>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Class="entr" nodeType="afterEffect" presetID="10" grpId="4" fill="hold">
                                  <p:stCondLst>
                                    <p:cond delay="0"/>
                                  </p:stCondLst>
                                  <p:iterate type="el" backwards="0">
                                    <p:tmAbs val="0"/>
                                  </p:iterate>
                                  <p:childTnLst>
                                    <p:set>
                                      <p:cBhvr>
                                        <p:cTn id="21" fill="hold"/>
                                        <p:tgtEl>
                                          <p:spTgt spid="1546"/>
                                        </p:tgtEl>
                                        <p:attrNameLst>
                                          <p:attrName>style.visibility</p:attrName>
                                        </p:attrNameLst>
                                      </p:cBhvr>
                                      <p:to>
                                        <p:strVal val="visible"/>
                                      </p:to>
                                    </p:set>
                                    <p:animEffect filter="fade" transition="in">
                                      <p:cBhvr>
                                        <p:cTn id="22" dur="1000"/>
                                        <p:tgtEl>
                                          <p:spTgt spid="1546"/>
                                        </p:tgtEl>
                                      </p:cBhvr>
                                    </p:animEffect>
                                  </p:childTnLst>
                                </p:cTn>
                              </p:par>
                            </p:childTnLst>
                          </p:cTn>
                        </p:par>
                      </p:childTnLst>
                    </p:cTn>
                  </p:par>
                  <p:par>
                    <p:cTn id="23" fill="hold">
                      <p:stCondLst>
                        <p:cond delay="indefinite"/>
                      </p:stCondLst>
                      <p:childTnLst>
                        <p:par>
                          <p:cTn id="24" fill="hold">
                            <p:stCondLst>
                              <p:cond delay="0"/>
                            </p:stCondLst>
                            <p:childTnLst>
                              <p:par>
                                <p:cTn id="25" presetClass="entr" nodeType="clickEffect" presetSubtype="4" presetID="2" grpId="5" fill="hold">
                                  <p:stCondLst>
                                    <p:cond delay="0"/>
                                  </p:stCondLst>
                                  <p:iterate type="el" backwards="0">
                                    <p:tmAbs val="0"/>
                                  </p:iterate>
                                  <p:childTnLst>
                                    <p:set>
                                      <p:cBhvr>
                                        <p:cTn id="26" fill="hold"/>
                                        <p:tgtEl>
                                          <p:spTgt spid="1555"/>
                                        </p:tgtEl>
                                        <p:attrNameLst>
                                          <p:attrName>style.visibility</p:attrName>
                                        </p:attrNameLst>
                                      </p:cBhvr>
                                      <p:to>
                                        <p:strVal val="visible"/>
                                      </p:to>
                                    </p:set>
                                    <p:anim calcmode="lin" valueType="num">
                                      <p:cBhvr>
                                        <p:cTn id="27" dur="1000" fill="hold"/>
                                        <p:tgtEl>
                                          <p:spTgt spid="1555"/>
                                        </p:tgtEl>
                                        <p:attrNameLst>
                                          <p:attrName>ppt_x</p:attrName>
                                        </p:attrNameLst>
                                      </p:cBhvr>
                                      <p:tavLst>
                                        <p:tav tm="0">
                                          <p:val>
                                            <p:strVal val="#ppt_x"/>
                                          </p:val>
                                        </p:tav>
                                        <p:tav tm="100000">
                                          <p:val>
                                            <p:strVal val="#ppt_x"/>
                                          </p:val>
                                        </p:tav>
                                      </p:tavLst>
                                    </p:anim>
                                    <p:anim calcmode="lin" valueType="num">
                                      <p:cBhvr>
                                        <p:cTn id="28" dur="1000" fill="hold"/>
                                        <p:tgtEl>
                                          <p:spTgt spid="1555"/>
                                        </p:tgtEl>
                                        <p:attrNameLst>
                                          <p:attrName>ppt_y</p:attrName>
                                        </p:attrNameLst>
                                      </p:cBhvr>
                                      <p:tavLst>
                                        <p:tav tm="0">
                                          <p:val>
                                            <p:strVal val="1+#ppt_h/2"/>
                                          </p:val>
                                        </p:tav>
                                        <p:tav tm="100000">
                                          <p:val>
                                            <p:strVal val="#ppt_y"/>
                                          </p:val>
                                        </p:tav>
                                      </p:tavLst>
                                    </p:anim>
                                  </p:childTnLst>
                                </p:cTn>
                              </p:par>
                            </p:childTnLst>
                          </p:cTn>
                        </p:par>
                        <p:par>
                          <p:cTn id="29" fill="hold">
                            <p:stCondLst>
                              <p:cond delay="1000"/>
                            </p:stCondLst>
                            <p:childTnLst>
                              <p:par>
                                <p:cTn id="30" presetClass="entr" nodeType="afterEffect" presetID="10" grpId="6" fill="hold">
                                  <p:stCondLst>
                                    <p:cond delay="0"/>
                                  </p:stCondLst>
                                  <p:iterate type="el" backwards="0">
                                    <p:tmAbs val="0"/>
                                  </p:iterate>
                                  <p:childTnLst>
                                    <p:set>
                                      <p:cBhvr>
                                        <p:cTn id="31" fill="hold"/>
                                        <p:tgtEl>
                                          <p:spTgt spid="1547"/>
                                        </p:tgtEl>
                                        <p:attrNameLst>
                                          <p:attrName>style.visibility</p:attrName>
                                        </p:attrNameLst>
                                      </p:cBhvr>
                                      <p:to>
                                        <p:strVal val="visible"/>
                                      </p:to>
                                    </p:set>
                                    <p:animEffect filter="fade" transition="in">
                                      <p:cBhvr>
                                        <p:cTn id="32" dur="1000"/>
                                        <p:tgtEl>
                                          <p:spTgt spid="1547"/>
                                        </p:tgtEl>
                                      </p:cBhvr>
                                    </p:animEffect>
                                  </p:childTnLst>
                                </p:cTn>
                              </p:par>
                            </p:childTnLst>
                          </p:cTn>
                        </p:par>
                      </p:childTnLst>
                    </p:cTn>
                  </p:par>
                  <p:par>
                    <p:cTn id="33" fill="hold">
                      <p:stCondLst>
                        <p:cond delay="indefinite"/>
                      </p:stCondLst>
                      <p:childTnLst>
                        <p:par>
                          <p:cTn id="34" fill="hold">
                            <p:stCondLst>
                              <p:cond delay="0"/>
                            </p:stCondLst>
                            <p:childTnLst>
                              <p:par>
                                <p:cTn id="35" presetClass="entr" nodeType="clickEffect" presetSubtype="4" presetID="2" grpId="7" fill="hold">
                                  <p:stCondLst>
                                    <p:cond delay="0"/>
                                  </p:stCondLst>
                                  <p:iterate type="el" backwards="0">
                                    <p:tmAbs val="0"/>
                                  </p:iterate>
                                  <p:childTnLst>
                                    <p:set>
                                      <p:cBhvr>
                                        <p:cTn id="36" fill="hold"/>
                                        <p:tgtEl>
                                          <p:spTgt spid="1556"/>
                                        </p:tgtEl>
                                        <p:attrNameLst>
                                          <p:attrName>style.visibility</p:attrName>
                                        </p:attrNameLst>
                                      </p:cBhvr>
                                      <p:to>
                                        <p:strVal val="visible"/>
                                      </p:to>
                                    </p:set>
                                    <p:anim calcmode="lin" valueType="num">
                                      <p:cBhvr>
                                        <p:cTn id="37" dur="1000" fill="hold"/>
                                        <p:tgtEl>
                                          <p:spTgt spid="1556"/>
                                        </p:tgtEl>
                                        <p:attrNameLst>
                                          <p:attrName>ppt_x</p:attrName>
                                        </p:attrNameLst>
                                      </p:cBhvr>
                                      <p:tavLst>
                                        <p:tav tm="0">
                                          <p:val>
                                            <p:strVal val="#ppt_x"/>
                                          </p:val>
                                        </p:tav>
                                        <p:tav tm="100000">
                                          <p:val>
                                            <p:strVal val="#ppt_x"/>
                                          </p:val>
                                        </p:tav>
                                      </p:tavLst>
                                    </p:anim>
                                    <p:anim calcmode="lin" valueType="num">
                                      <p:cBhvr>
                                        <p:cTn id="38" dur="1000" fill="hold"/>
                                        <p:tgtEl>
                                          <p:spTgt spid="1556"/>
                                        </p:tgtEl>
                                        <p:attrNameLst>
                                          <p:attrName>ppt_y</p:attrName>
                                        </p:attrNameLst>
                                      </p:cBhvr>
                                      <p:tavLst>
                                        <p:tav tm="0">
                                          <p:val>
                                            <p:strVal val="1+#ppt_h/2"/>
                                          </p:val>
                                        </p:tav>
                                        <p:tav tm="100000">
                                          <p:val>
                                            <p:strVal val="#ppt_y"/>
                                          </p:val>
                                        </p:tav>
                                      </p:tavLst>
                                    </p:anim>
                                  </p:childTnLst>
                                </p:cTn>
                              </p:par>
                            </p:childTnLst>
                          </p:cTn>
                        </p:par>
                        <p:par>
                          <p:cTn id="39" fill="hold">
                            <p:stCondLst>
                              <p:cond delay="1000"/>
                            </p:stCondLst>
                            <p:childTnLst>
                              <p:par>
                                <p:cTn id="40" presetClass="entr" nodeType="afterEffect" presetID="10" grpId="8" fill="hold">
                                  <p:stCondLst>
                                    <p:cond delay="0"/>
                                  </p:stCondLst>
                                  <p:iterate type="el" backwards="0">
                                    <p:tmAbs val="0"/>
                                  </p:iterate>
                                  <p:childTnLst>
                                    <p:set>
                                      <p:cBhvr>
                                        <p:cTn id="41" fill="hold"/>
                                        <p:tgtEl>
                                          <p:spTgt spid="1548"/>
                                        </p:tgtEl>
                                        <p:attrNameLst>
                                          <p:attrName>style.visibility</p:attrName>
                                        </p:attrNameLst>
                                      </p:cBhvr>
                                      <p:to>
                                        <p:strVal val="visible"/>
                                      </p:to>
                                    </p:set>
                                    <p:animEffect filter="fade" transition="in">
                                      <p:cBhvr>
                                        <p:cTn id="42" dur="1000"/>
                                        <p:tgtEl>
                                          <p:spTgt spid="154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545" grpId="1"/>
      <p:bldP build="whole" bldLvl="1" animBg="1" rev="0" advAuto="0" spid="1547" grpId="6"/>
      <p:bldP build="whole" bldLvl="1" animBg="1" rev="0" advAuto="0" spid="1555" grpId="5"/>
      <p:bldP build="whole" bldLvl="1" animBg="1" rev="0" advAuto="0" spid="1556" grpId="7"/>
      <p:bldP build="whole" bldLvl="1" animBg="1" rev="0" advAuto="0" spid="1558" grpId="3"/>
      <p:bldP build="whole" bldLvl="1" animBg="1" rev="0" advAuto="0" spid="1546" grpId="4"/>
      <p:bldP build="whole" bldLvl="1" animBg="1" rev="0" advAuto="0" spid="1544" grpId="2"/>
      <p:bldP build="whole" bldLvl="1" animBg="1" rev="0" advAuto="0" spid="1548" grpId="8"/>
    </p:bldLst>
  </p:timing>
</p:sld>
</file>

<file path=ppt/theme/theme1.xml><?xml version="1.0" encoding="utf-8"?>
<a:theme xmlns:a="http://schemas.openxmlformats.org/drawingml/2006/main" xmlns:r="http://schemas.openxmlformats.org/officeDocument/2006/relationships" name="White">
  <a:themeElements>
    <a:clrScheme name="White">
      <a:dk1>
        <a:srgbClr val="091E42"/>
      </a:dk1>
      <a:lt1>
        <a:srgbClr val="423F39"/>
      </a:lt1>
      <a:dk2>
        <a:srgbClr val="253858"/>
      </a:dk2>
      <a:lt2>
        <a:srgbClr val="C1C7D0"/>
      </a:lt2>
      <a:accent1>
        <a:srgbClr val="0065FF"/>
      </a:accent1>
      <a:accent2>
        <a:srgbClr val="00B8D9"/>
      </a:accent2>
      <a:accent3>
        <a:srgbClr val="FFAB00"/>
      </a:accent3>
      <a:accent4>
        <a:srgbClr val="36B37E"/>
      </a:accent4>
      <a:accent5>
        <a:srgbClr val="FF5630"/>
      </a:accent5>
      <a:accent6>
        <a:srgbClr val="6554C0"/>
      </a:accent6>
      <a:hlink>
        <a:srgbClr val="0000FF"/>
      </a:hlink>
      <a:folHlink>
        <a:srgbClr val="FF00FF"/>
      </a:folHlink>
    </a:clrScheme>
    <a:fontScheme name="White">
      <a:majorFont>
        <a:latin typeface="Charlie Display Semibold"/>
        <a:ea typeface="Charlie Display Semibold"/>
        <a:cs typeface="Charlie Display Semibold"/>
      </a:majorFont>
      <a:minorFont>
        <a:latin typeface="Charlie Display Ultra"/>
        <a:ea typeface="Charlie Display Ultra"/>
        <a:cs typeface="Charlie Display Ultra"/>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25400" cap="flat">
          <a:solidFill>
            <a:srgbClr val="85888D"/>
          </a:solidFill>
          <a:prstDash val="solid"/>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825500" rtl="0" fontAlgn="auto" latinLnBrk="0" hangingPunct="0">
          <a:lnSpc>
            <a:spcPct val="110000"/>
          </a:lnSpc>
          <a:spcBef>
            <a:spcPts val="0"/>
          </a:spcBef>
          <a:spcAft>
            <a:spcPts val="0"/>
          </a:spcAft>
          <a:buClrTx/>
          <a:buSzTx/>
          <a:buFontTx/>
          <a:buNone/>
          <a:tabLst/>
          <a:defRPr b="0" baseline="0" cap="none" i="0" spc="36" strike="noStrike" sz="3600" u="none" kumimoji="0" normalizeH="0">
            <a:ln>
              <a:noFill/>
            </a:ln>
            <a:solidFill>
              <a:srgbClr val="091E42"/>
            </a:solidFill>
            <a:effectLst/>
            <a:uFillTx/>
            <a:latin typeface="Charlie Display"/>
            <a:ea typeface="Charlie Display"/>
            <a:cs typeface="Charlie Display"/>
            <a:sym typeface="Charlie Display"/>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t" upright="0">
        <a:spAutoFit/>
      </a:bodyPr>
      <a:lstStyle>
        <a:defPPr marL="0" marR="0" indent="0" algn="l" defTabSz="825500" rtl="0" fontAlgn="auto" latinLnBrk="0" hangingPunct="0">
          <a:lnSpc>
            <a:spcPct val="110000"/>
          </a:lnSpc>
          <a:spcBef>
            <a:spcPts val="0"/>
          </a:spcBef>
          <a:spcAft>
            <a:spcPts val="0"/>
          </a:spcAft>
          <a:buClrTx/>
          <a:buSzTx/>
          <a:buFontTx/>
          <a:buNone/>
          <a:tabLst/>
          <a:defRPr b="0" baseline="0" cap="none" i="0" spc="0" strike="noStrike" sz="4800" u="none" kumimoji="0" normalizeH="0">
            <a:ln>
              <a:noFill/>
            </a:ln>
            <a:solidFill>
              <a:srgbClr val="091E42"/>
            </a:solidFill>
            <a:effectLst/>
            <a:uFillTx/>
            <a:latin typeface="Charlie Display"/>
            <a:ea typeface="Charlie Display"/>
            <a:cs typeface="Charlie Display"/>
            <a:sym typeface="Charlie Display"/>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253858"/>
      </a:dk2>
      <a:lt2>
        <a:srgbClr val="C1C7D0"/>
      </a:lt2>
      <a:accent1>
        <a:srgbClr val="0065FF"/>
      </a:accent1>
      <a:accent2>
        <a:srgbClr val="00B8D9"/>
      </a:accent2>
      <a:accent3>
        <a:srgbClr val="FFAB00"/>
      </a:accent3>
      <a:accent4>
        <a:srgbClr val="36B37E"/>
      </a:accent4>
      <a:accent5>
        <a:srgbClr val="FF5630"/>
      </a:accent5>
      <a:accent6>
        <a:srgbClr val="6554C0"/>
      </a:accent6>
      <a:hlink>
        <a:srgbClr val="0000FF"/>
      </a:hlink>
      <a:folHlink>
        <a:srgbClr val="FF00FF"/>
      </a:folHlink>
    </a:clrScheme>
    <a:fontScheme name="White">
      <a:majorFont>
        <a:latin typeface="Charlie Display Semibold"/>
        <a:ea typeface="Charlie Display Semibold"/>
        <a:cs typeface="Charlie Display Semibold"/>
      </a:majorFont>
      <a:minorFont>
        <a:latin typeface="Charlie Display Ultra"/>
        <a:ea typeface="Charlie Display Ultra"/>
        <a:cs typeface="Charlie Display Ultra"/>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25400" cap="flat">
          <a:solidFill>
            <a:srgbClr val="85888D"/>
          </a:solidFill>
          <a:prstDash val="solid"/>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825500" rtl="0" fontAlgn="auto" latinLnBrk="0" hangingPunct="0">
          <a:lnSpc>
            <a:spcPct val="110000"/>
          </a:lnSpc>
          <a:spcBef>
            <a:spcPts val="0"/>
          </a:spcBef>
          <a:spcAft>
            <a:spcPts val="0"/>
          </a:spcAft>
          <a:buClrTx/>
          <a:buSzTx/>
          <a:buFontTx/>
          <a:buNone/>
          <a:tabLst/>
          <a:defRPr b="0" baseline="0" cap="none" i="0" spc="36" strike="noStrike" sz="3600" u="none" kumimoji="0" normalizeH="0">
            <a:ln>
              <a:noFill/>
            </a:ln>
            <a:solidFill>
              <a:srgbClr val="091E42"/>
            </a:solidFill>
            <a:effectLst/>
            <a:uFillTx/>
            <a:latin typeface="Charlie Display"/>
            <a:ea typeface="Charlie Display"/>
            <a:cs typeface="Charlie Display"/>
            <a:sym typeface="Charlie Display"/>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t" upright="0">
        <a:spAutoFit/>
      </a:bodyPr>
      <a:lstStyle>
        <a:defPPr marL="0" marR="0" indent="0" algn="l" defTabSz="825500" rtl="0" fontAlgn="auto" latinLnBrk="0" hangingPunct="0">
          <a:lnSpc>
            <a:spcPct val="110000"/>
          </a:lnSpc>
          <a:spcBef>
            <a:spcPts val="0"/>
          </a:spcBef>
          <a:spcAft>
            <a:spcPts val="0"/>
          </a:spcAft>
          <a:buClrTx/>
          <a:buSzTx/>
          <a:buFontTx/>
          <a:buNone/>
          <a:tabLst/>
          <a:defRPr b="0" baseline="0" cap="none" i="0" spc="0" strike="noStrike" sz="4800" u="none" kumimoji="0" normalizeH="0">
            <a:ln>
              <a:noFill/>
            </a:ln>
            <a:solidFill>
              <a:srgbClr val="091E42"/>
            </a:solidFill>
            <a:effectLst/>
            <a:uFillTx/>
            <a:latin typeface="Charlie Display"/>
            <a:ea typeface="Charlie Display"/>
            <a:cs typeface="Charlie Display"/>
            <a:sym typeface="Charlie Display"/>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